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72" r:id="rId2"/>
    <p:sldId id="273" r:id="rId3"/>
    <p:sldId id="274" r:id="rId4"/>
    <p:sldId id="275" r:id="rId5"/>
    <p:sldId id="256" r:id="rId6"/>
    <p:sldId id="257" r:id="rId7"/>
    <p:sldId id="258" r:id="rId8"/>
    <p:sldId id="259" r:id="rId9"/>
    <p:sldId id="261" r:id="rId10"/>
    <p:sldId id="260" r:id="rId11"/>
    <p:sldId id="262" r:id="rId12"/>
    <p:sldId id="276" r:id="rId13"/>
    <p:sldId id="268" r:id="rId14"/>
    <p:sldId id="270" r:id="rId15"/>
    <p:sldId id="263" r:id="rId16"/>
    <p:sldId id="266" r:id="rId17"/>
    <p:sldId id="267" r:id="rId18"/>
    <p:sldId id="277" r:id="rId19"/>
  </p:sldIdLst>
  <p:sldSz cx="9144000" cy="6858000" type="screen4x3"/>
  <p:notesSz cx="7102475" cy="10233025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F3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619E09CE-9605-4314-82F6-60137892E0E2}" type="datetimeFigureOut">
              <a:rPr lang="pt-PT" smtClean="0"/>
              <a:pPr/>
              <a:t>22-07-2014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4023092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8FB945D1-4763-4000-949D-70AFC22EDCC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30319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F9DEB57B-0BFD-4BBA-9B37-5747310CB5B8}" type="datetimeFigureOut">
              <a:rPr lang="pt-PT" smtClean="0"/>
              <a:pPr/>
              <a:t>22-07-2014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8" rIns="99057" bIns="49528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710248" y="4860687"/>
            <a:ext cx="5681980" cy="4604861"/>
          </a:xfrm>
          <a:prstGeom prst="rect">
            <a:avLst/>
          </a:prstGeom>
        </p:spPr>
        <p:txBody>
          <a:bodyPr vert="horz" lIns="99057" tIns="49528" rIns="99057" bIns="49528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4023092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681BEB21-73F8-428B-9FB3-67520A996F7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5047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129BD-110E-4442-826C-A7E214E7D133}" type="datetime1">
              <a:rPr lang="pt-PT" smtClean="0"/>
              <a:pPr/>
              <a:t>22-07-2014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9DA3-48D2-41DE-B494-282D2AB0600C}" type="datetime1">
              <a:rPr lang="pt-PT" smtClean="0"/>
              <a:pPr/>
              <a:t>22-07-2014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14AAD-8FF6-4504-AD8F-6F41CECD4DA2}" type="datetime1">
              <a:rPr lang="pt-PT" smtClean="0"/>
              <a:pPr/>
              <a:t>22-07-2014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Tabe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pt-PT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  Dietética    2007/2008       Nídia Braz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51524-810C-400F-AB8B-0348995768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9621-4CF2-4ECE-85F7-BD546881BF43}" type="datetime1">
              <a:rPr lang="pt-PT" smtClean="0"/>
              <a:pPr/>
              <a:t>22-07-2014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CCEC2-21DD-43C4-9DD5-C61D98BB1E61}" type="datetime1">
              <a:rPr lang="pt-PT" smtClean="0"/>
              <a:pPr/>
              <a:t>22-07-2014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1F506-B187-4805-B60D-AEC185D6CEAF}" type="datetime1">
              <a:rPr lang="pt-PT" smtClean="0"/>
              <a:pPr/>
              <a:t>22-07-2014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EC785-13FE-4D59-A32D-7B00AE30272B}" type="datetime1">
              <a:rPr lang="pt-PT" smtClean="0"/>
              <a:pPr/>
              <a:t>22-07-2014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A9104-DAA9-4C5F-88CE-3FFEECA758B3}" type="datetime1">
              <a:rPr lang="pt-PT" smtClean="0"/>
              <a:pPr/>
              <a:t>22-07-2014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A15C-092D-4F8C-AA14-865BEE33435C}" type="datetime1">
              <a:rPr lang="pt-PT" smtClean="0"/>
              <a:pPr/>
              <a:t>22-07-2014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C71EC-C48A-46E2-A39E-A1D468DEEF2D}" type="datetime1">
              <a:rPr lang="pt-PT" smtClean="0"/>
              <a:pPr/>
              <a:t>22-07-2014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74B9-C008-47C2-BBF5-C27F4B33496E}" type="datetime1">
              <a:rPr lang="pt-PT" smtClean="0"/>
              <a:pPr/>
              <a:t>22-07-2014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CCCCD-2F5A-42F1-A0DC-25DEAC4A347F}" type="datetime1">
              <a:rPr lang="pt-PT" smtClean="0"/>
              <a:pPr/>
              <a:t>22-07-2014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F7AAC-CF16-462B-8105-E7631EE305E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pt/imgres?imgurl=http://statelibrary.dcr.state.nc.us/nc/symbols/images/milk.jpg&amp;imgrefurl=http://statelibrary.dcr.state.nc.us/nc/symbols/SYMBOLS.HTM&amp;usg=__OhMeSeVfdyVH-ZDmnLCntQC_8nc=&amp;h=462&amp;w=350&amp;sz=94&amp;hl=pt-PT&amp;start=12&amp;tbnid=wg9D7tR_d5YjCM:&amp;tbnh=128&amp;tbnw=97&amp;prev=/images?q=milk&amp;gbv=2&amp;hl=pt-PT&amp;sa=G" TargetMode="External"/><Relationship Id="rId13" Type="http://schemas.openxmlformats.org/officeDocument/2006/relationships/image" Target="../media/image7.jpeg"/><Relationship Id="rId18" Type="http://schemas.openxmlformats.org/officeDocument/2006/relationships/image" Target="../media/image11.jpeg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hyperlink" Target="http://images.google.pt/imgres?imgurl=http://palestinadoespetaculo.zip.net/images/couvinha.jpg&amp;imgrefurl=http://palestinadoespetaculo.zip.net/arch2005-11-06_2005-11-12.html&amp;usg=__nrJ-bCazwweH10ImqQDH4KUx6m4=&amp;h=293&amp;w=397&amp;sz=24&amp;hl=pt-PT&amp;start=3&amp;tbnid=SftMW383msHhVM:&amp;tbnh=92&amp;tbnw=124&amp;prev=/images?q=couves&amp;gbv=2&amp;hl=pt-PT&amp;sa=G" TargetMode="External"/><Relationship Id="rId17" Type="http://schemas.openxmlformats.org/officeDocument/2006/relationships/image" Target="../media/image10.jpeg"/><Relationship Id="rId2" Type="http://schemas.openxmlformats.org/officeDocument/2006/relationships/hyperlink" Target="http://images.google.pt/imgres?imgurl=http://3d.usachoice.net/3D-strawberry.jpg&amp;imgrefurl=http://feedrite.blogspot.com/2006/06/stawberry-fruit.html&amp;usg=__pN8AeXlWa6tFbgVjyL1I5khojhk=&amp;h=504&amp;w=389&amp;sz=34&amp;hl=pt-PT&amp;start=17&amp;tbnid=3xY2uXOD-UtiZM:&amp;tbnh=130&amp;tbnw=100&amp;prev=/images?q=stawberry&amp;gbv=2&amp;hl=pt-PT" TargetMode="Externa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ages.google.pt/imgres?imgurl=http://www.chocolate-world.net/images/Chocolate.png&amp;imgrefurl=http://sermaenaamerica.blogspot.com/2008_04_01_archive.html&amp;usg=__E1Yx180XImGnYFdap4Ia4q5Gvd8=&amp;h=400&amp;w=500&amp;sz=203&amp;hl=pt-PT&amp;start=5&amp;tbnid=K7SCqKJzgT-LUM:&amp;tbnh=104&amp;tbnw=130&amp;prev=/images?q=chocolate&amp;gbv=2&amp;hl=pt-PT&amp;sa=G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5" Type="http://schemas.openxmlformats.org/officeDocument/2006/relationships/image" Target="../media/image8.jpeg"/><Relationship Id="rId10" Type="http://schemas.openxmlformats.org/officeDocument/2006/relationships/hyperlink" Target="http://images.google.pt/imgres?imgurl=http://bp1.blogger.com/_Zdl0ntTcQdg/RktW6XBTtkI/AAAAAAAAAd4/tsLVh7jK6S0/s400/favas.JPG&amp;imgrefurl=http://saloia.blogspot.com/2007_05_01_archive.html&amp;usg=__KIJclhpf3tvdmVUPXFOSNP77G-Q=&amp;h=300&amp;w=400&amp;sz=25&amp;hl=pt-PT&amp;start=2&amp;tbnid=a7HTVnvRiGxKWM:&amp;tbnh=93&amp;tbnw=124&amp;prev=/images?q=favas&amp;gbv=2&amp;hl=pt-PT&amp;sa=G" TargetMode="External"/><Relationship Id="rId19" Type="http://schemas.openxmlformats.org/officeDocument/2006/relationships/image" Target="../media/image12.jpeg"/><Relationship Id="rId4" Type="http://schemas.openxmlformats.org/officeDocument/2006/relationships/hyperlink" Target="http://images.google.pt/imgres?imgurl=http://www.thesunblog.com/gourmetgal/cheese.jpg&amp;imgrefurl=http://www.thesunblog.com/gourmetgal/2008/04/free_cheese.html&amp;usg=__6hUaWbdjvn1ibJrGwL8A_li2Uk0=&amp;h=445&amp;w=429&amp;sz=29&amp;hl=pt-PT&amp;start=11&amp;tbnid=-PT7B3BO01ih5M:&amp;tbnh=127&amp;tbnw=122&amp;prev=/images?q=cheese&amp;gbv=2&amp;hl=pt-PT&amp;sa=G" TargetMode="External"/><Relationship Id="rId9" Type="http://schemas.openxmlformats.org/officeDocument/2006/relationships/image" Target="../media/image5.jpeg"/><Relationship Id="rId14" Type="http://schemas.openxmlformats.org/officeDocument/2006/relationships/hyperlink" Target="http://images.google.pt/imgres?imgurl=http://2.bp.blogspot.com/_cH-7PNbRxOQ/SK7KfZsQo0I/AAAAAAAABFU/C3hnEPrhA_s/s400/alcacuz.jpg&amp;imgrefurl=http://luzcardoso.blogspot.com/2008/08/alcauz-glycyrrhiza-glabra.html&amp;usg=__humLoUqpID_m_SyRPCK3n9lS6As=&amp;h=400&amp;w=263&amp;sz=24&amp;hl=pt-PT&amp;start=7&amp;tbnid=hS_DUlpNz_LSwM:&amp;tbnh=124&amp;tbnw=82&amp;prev=/images?q=alcacuz&amp;gbv=2&amp;hl=pt-PT&amp;sa=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dicalnewstoday.com/articles/263967.php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ângulo 5"/>
          <p:cNvSpPr/>
          <p:nvPr/>
        </p:nvSpPr>
        <p:spPr>
          <a:xfrm>
            <a:off x="4515602" y="1757430"/>
            <a:ext cx="3584790" cy="2808312"/>
          </a:xfrm>
          <a:prstGeom prst="rect">
            <a:avLst/>
          </a:prstGeom>
          <a:solidFill>
            <a:srgbClr val="E7F34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/>
              <a:pPr/>
              <a:t>1</a:t>
            </a:fld>
            <a:endParaRPr lang="pt-PT" dirty="0"/>
          </a:p>
        </p:txBody>
      </p:sp>
      <p:sp>
        <p:nvSpPr>
          <p:cNvPr id="7" name="CaixaDeTexto 6"/>
          <p:cNvSpPr txBox="1"/>
          <p:nvPr/>
        </p:nvSpPr>
        <p:spPr>
          <a:xfrm>
            <a:off x="395536" y="1268760"/>
            <a:ext cx="37444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 dirty="0" smtClean="0">
                <a:solidFill>
                  <a:schemeClr val="bg1"/>
                </a:solidFill>
              </a:rPr>
              <a:t>Um doente que toma café pode apresentar cefaleias e tremor fino – não é uma alergia, é um efeito indesejável;</a:t>
            </a:r>
          </a:p>
          <a:p>
            <a:pPr>
              <a:lnSpc>
                <a:spcPct val="150000"/>
              </a:lnSpc>
            </a:pPr>
            <a:endParaRPr lang="pt-PT" sz="20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pt-PT" sz="2000" dirty="0" smtClean="0">
                <a:solidFill>
                  <a:schemeClr val="bg1"/>
                </a:solidFill>
              </a:rPr>
              <a:t>A </a:t>
            </a:r>
            <a:r>
              <a:rPr lang="pt-PT" sz="2000" dirty="0" err="1" smtClean="0">
                <a:solidFill>
                  <a:schemeClr val="bg1"/>
                </a:solidFill>
              </a:rPr>
              <a:t>eritromicina</a:t>
            </a:r>
            <a:r>
              <a:rPr lang="pt-PT" sz="2000" dirty="0" smtClean="0">
                <a:solidFill>
                  <a:schemeClr val="bg1"/>
                </a:solidFill>
              </a:rPr>
              <a:t> provoca frequentes distúrbios gástricos, por vezes vómitos – não é uma alergia!</a:t>
            </a:r>
            <a:endParaRPr lang="pt-PT" sz="2000" dirty="0">
              <a:solidFill>
                <a:schemeClr val="bg1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723821" y="2351782"/>
            <a:ext cx="3168352" cy="1077218"/>
          </a:xfrm>
          <a:prstGeom prst="rect">
            <a:avLst/>
          </a:prstGeom>
          <a:solidFill>
            <a:schemeClr val="accent6"/>
          </a:solidFill>
        </p:spPr>
        <p:txBody>
          <a:bodyPr wrap="square" rtlCol="0" anchor="ctr">
            <a:spAutoFit/>
          </a:bodyPr>
          <a:lstStyle/>
          <a:p>
            <a:pPr algn="ctr"/>
            <a:endParaRPr lang="pt-PT" dirty="0" smtClean="0"/>
          </a:p>
          <a:p>
            <a:pPr algn="ctr"/>
            <a:r>
              <a:rPr lang="pt-PT" sz="2800" dirty="0" smtClean="0"/>
              <a:t>Alergias</a:t>
            </a:r>
            <a:endParaRPr lang="pt-PT" dirty="0"/>
          </a:p>
          <a:p>
            <a:pPr algn="ctr"/>
            <a:endParaRPr lang="pt-PT" dirty="0" smtClean="0"/>
          </a:p>
        </p:txBody>
      </p:sp>
      <p:sp>
        <p:nvSpPr>
          <p:cNvPr id="5" name="CaixaDeTexto 4"/>
          <p:cNvSpPr txBox="1"/>
          <p:nvPr/>
        </p:nvSpPr>
        <p:spPr>
          <a:xfrm>
            <a:off x="4651813" y="3840857"/>
            <a:ext cx="3376571" cy="523220"/>
          </a:xfrm>
          <a:prstGeom prst="rect">
            <a:avLst/>
          </a:prstGeom>
          <a:solidFill>
            <a:srgbClr val="E7F34B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800" dirty="0" smtClean="0"/>
              <a:t>Reações adversas</a:t>
            </a:r>
            <a:endParaRPr lang="pt-PT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ypes_of_hypersensitivity_reac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-6292080"/>
            <a:ext cx="6429420" cy="9144064"/>
          </a:xfrm>
          <a:prstGeom prst="rect">
            <a:avLst/>
          </a:prstGeom>
          <a:noFill/>
        </p:spPr>
      </p:pic>
      <p:sp>
        <p:nvSpPr>
          <p:cNvPr id="3" name="Rectângulo 2"/>
          <p:cNvSpPr/>
          <p:nvPr/>
        </p:nvSpPr>
        <p:spPr>
          <a:xfrm>
            <a:off x="1214414" y="0"/>
            <a:ext cx="7000924" cy="33265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Rectângulo 3"/>
          <p:cNvSpPr/>
          <p:nvPr/>
        </p:nvSpPr>
        <p:spPr>
          <a:xfrm>
            <a:off x="251520" y="2492896"/>
            <a:ext cx="8715404" cy="386503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pt-PT" dirty="0" smtClean="0"/>
          </a:p>
          <a:p>
            <a:pPr algn="just">
              <a:lnSpc>
                <a:spcPct val="150000"/>
              </a:lnSpc>
            </a:pPr>
            <a:endParaRPr lang="pt-PT" dirty="0" smtClean="0"/>
          </a:p>
          <a:p>
            <a:pPr algn="just">
              <a:lnSpc>
                <a:spcPct val="150000"/>
              </a:lnSpc>
            </a:pPr>
            <a:endParaRPr lang="pt-PT" sz="2000" dirty="0" smtClean="0"/>
          </a:p>
          <a:p>
            <a:pPr algn="just">
              <a:lnSpc>
                <a:spcPct val="150000"/>
              </a:lnSpc>
            </a:pPr>
            <a:r>
              <a:rPr lang="pt-PT" sz="2000" dirty="0" smtClean="0"/>
              <a:t>A hipersensibilidade de tipo IV, ou retardada, divide-se em duas classes: de contacto e do tipo tuberculina. </a:t>
            </a:r>
          </a:p>
          <a:p>
            <a:pPr algn="just">
              <a:lnSpc>
                <a:spcPct val="150000"/>
              </a:lnSpc>
            </a:pPr>
            <a:r>
              <a:rPr lang="pt-PT" sz="2000" dirty="0" smtClean="0"/>
              <a:t>Na hipersensibilidade de contacto, o factor desencadeante é tópico e a resposta  é primariamente ao nível da epiderme. Caracteriza-se por reacção eczematosa no local de exposição e há sensibilização prévia. Não há produção imediata de anticorpos mas sim de células-T.</a:t>
            </a:r>
          </a:p>
          <a:p>
            <a:pPr algn="just">
              <a:lnSpc>
                <a:spcPct val="150000"/>
              </a:lnSpc>
            </a:pPr>
            <a:r>
              <a:rPr lang="pt-PT" sz="2000" dirty="0" smtClean="0"/>
              <a:t>Na tuberculina a reacção começa por injecção intradérmica do antigénio já conhecido. Passadas horas, aparece um a infiltração celular, que se espalha progressivamente.</a:t>
            </a:r>
            <a:endParaRPr lang="pt-PT" dirty="0" smtClean="0"/>
          </a:p>
          <a:p>
            <a:pPr algn="just">
              <a:lnSpc>
                <a:spcPct val="150000"/>
              </a:lnSpc>
            </a:pPr>
            <a:endParaRPr lang="pt-PT" dirty="0" smtClean="0"/>
          </a:p>
          <a:p>
            <a:pPr algn="just">
              <a:lnSpc>
                <a:spcPct val="150000"/>
              </a:lnSpc>
            </a:pP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>
                <a:solidFill>
                  <a:schemeClr val="bg1"/>
                </a:solidFill>
              </a:rPr>
              <a:pPr/>
              <a:t>10</a:t>
            </a:fld>
            <a:endParaRPr lang="pt-PT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>
                <a:solidFill>
                  <a:schemeClr val="bg1"/>
                </a:solidFill>
              </a:rPr>
              <a:pPr/>
              <a:t>11</a:t>
            </a:fld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42910" y="285728"/>
            <a:ext cx="8072494" cy="2805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Os mecanismos descritos são simplificações teóricas e, muitas vezes os processos consistem em respostas complexas. Há ainda a considerar reacções inflamatórias que podem ser respostas não imunológicas agudas e/ou resultarem de acontecimentos com mediação imune.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/>
              <a:pPr/>
              <a:t>12</a:t>
            </a:fld>
            <a:endParaRPr lang="pt-PT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67544" y="692696"/>
            <a:ext cx="7990656" cy="3581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Reações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imediatas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choque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anafilático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742950" lvl="1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GB" sz="2400" dirty="0" err="1" smtClean="0">
                <a:solidFill>
                  <a:schemeClr val="bg1"/>
                </a:solidFill>
              </a:rPr>
              <a:t>antibioticos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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lactamâmicos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pirazolona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bloqueadores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neuromusculares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meios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contraste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radiológico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Reações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retardadas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sindromes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hipersensibilidade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Antiepileticos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carbamazepina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lamotrigina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lang="en-GB" sz="2400" dirty="0" smtClean="0">
                <a:solidFill>
                  <a:schemeClr val="bg1"/>
                </a:solidFill>
              </a:rPr>
              <a:t>f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enobarbital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Alopurinol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Sulfonamida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Sulfasalazina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Nevirapina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Abacavir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Algumas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quinolonas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Minociclina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diltiazem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395536" y="188640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>
                <a:solidFill>
                  <a:schemeClr val="bg1"/>
                </a:solidFill>
              </a:rPr>
              <a:t>Medicamentos com potencial para  desencadear alergias graves</a:t>
            </a:r>
            <a:endParaRPr lang="pt-PT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B133DE-F6E1-4EBA-8856-AC060A06DB5F}" type="slidenum">
              <a:rPr lang="pt-PT"/>
              <a:pPr>
                <a:defRPr/>
              </a:pPr>
              <a:t>13</a:t>
            </a:fld>
            <a:endParaRPr lang="pt-PT"/>
          </a:p>
        </p:txBody>
      </p:sp>
      <p:sp>
        <p:nvSpPr>
          <p:cNvPr id="18435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pt-PT" sz="2800" dirty="0" smtClean="0">
                <a:solidFill>
                  <a:schemeClr val="bg1"/>
                </a:solidFill>
                <a:effectLst/>
                <a:latin typeface="+mn-lt"/>
              </a:rPr>
              <a:t>Manifestações alérgicas</a:t>
            </a:r>
          </a:p>
        </p:txBody>
      </p:sp>
      <p:graphicFrame>
        <p:nvGraphicFramePr>
          <p:cNvPr id="17514" name="Group 10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702102997"/>
              </p:ext>
            </p:extLst>
          </p:nvPr>
        </p:nvGraphicFramePr>
        <p:xfrm>
          <a:off x="250825" y="1600200"/>
          <a:ext cx="8785225" cy="4635122"/>
        </p:xfrm>
        <a:graphic>
          <a:graphicData uri="http://schemas.openxmlformats.org/drawingml/2006/table">
            <a:tbl>
              <a:tblPr/>
              <a:tblGrid>
                <a:gridCol w="2088927"/>
                <a:gridCol w="1800448"/>
                <a:gridCol w="2971800"/>
                <a:gridCol w="1924050"/>
              </a:tblGrid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Respiratórios</a:t>
                      </a: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Cutâneos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Gastrointestinais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Sistémicos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5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Rinite</a:t>
                      </a: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Angioedema</a:t>
                      </a:r>
                      <a:endParaRPr kumimoji="0" lang="pt-PT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Espasmos abdominais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Choque anafilático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9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Asma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urticária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Diarreia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Edema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da laringe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Eczema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Dermatite</a:t>
                      </a:r>
                      <a:endParaRPr kumimoji="0" lang="pt-PT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atópica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Náuseas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5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Vómitos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>
                <a:solidFill>
                  <a:schemeClr val="bg1"/>
                </a:solidFill>
              </a:rPr>
              <a:pPr/>
              <a:t>14</a:t>
            </a:fld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395536" y="339035"/>
            <a:ext cx="849694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Xenobióticos associados com reacções de hipersensibilidade: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Poli-isocianatos e anidridos ácidos (usados na produção de adesivos, endurecedores de tintas, revestimentos) – doença pulmonar ocupacional (</a:t>
            </a:r>
            <a:r>
              <a:rPr lang="pt-PT" sz="2400" dirty="0" err="1" smtClean="0">
                <a:solidFill>
                  <a:schemeClr val="bg1"/>
                </a:solidFill>
              </a:rPr>
              <a:t>dpo</a:t>
            </a:r>
            <a:r>
              <a:rPr lang="pt-PT" sz="2400" dirty="0" smtClean="0">
                <a:solidFill>
                  <a:schemeClr val="bg1"/>
                </a:solidFill>
              </a:rPr>
              <a:t>);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Metais e sais metálicos (Ni, </a:t>
            </a:r>
            <a:r>
              <a:rPr lang="pt-PT" sz="2400" dirty="0" err="1" smtClean="0">
                <a:solidFill>
                  <a:schemeClr val="bg1"/>
                </a:solidFill>
              </a:rPr>
              <a:t>Cr</a:t>
            </a:r>
            <a:r>
              <a:rPr lang="pt-PT" sz="2400" dirty="0" smtClean="0">
                <a:solidFill>
                  <a:schemeClr val="bg1"/>
                </a:solidFill>
              </a:rPr>
              <a:t>, Co) – asma, </a:t>
            </a:r>
            <a:r>
              <a:rPr lang="pt-PT" sz="2400" dirty="0" err="1" smtClean="0">
                <a:solidFill>
                  <a:schemeClr val="bg1"/>
                </a:solidFill>
              </a:rPr>
              <a:t>dpo</a:t>
            </a:r>
            <a:r>
              <a:rPr lang="pt-PT" sz="2400" dirty="0" smtClean="0">
                <a:solidFill>
                  <a:schemeClr val="bg1"/>
                </a:solidFill>
              </a:rPr>
              <a:t>, dermatoses;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Medicamentos (penicilina, ácido acetil salicílico) – Respostas de todos os tipos com diversos graus de perigosidade;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Pesticidas (carbamatos, malathion) – Rinites, conjuntivites, asma e choque anafilático.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Outros: cosméticos,  enzimas, formaldeído (indústria têxtil de mobiliário e resinas).</a:t>
            </a:r>
            <a:endParaRPr lang="pt-PT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/>
              <a:pPr/>
              <a:t>15</a:t>
            </a:fld>
            <a:endParaRPr lang="pt-PT"/>
          </a:p>
        </p:txBody>
      </p:sp>
      <p:sp>
        <p:nvSpPr>
          <p:cNvPr id="3" name="CaixaDeTexto 2"/>
          <p:cNvSpPr txBox="1"/>
          <p:nvPr/>
        </p:nvSpPr>
        <p:spPr>
          <a:xfrm>
            <a:off x="251520" y="692696"/>
            <a:ext cx="871296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>
                <a:solidFill>
                  <a:schemeClr val="bg1"/>
                </a:solidFill>
              </a:rPr>
              <a:t>Autoimunidade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Nestes casos os alvos são antigénios do próprio; os mecanismos de auto-reconhecimento podem envolver Igs, receptores de células-T e produtos de histocompatibilidade major.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Consideram-se importantes nestes processos, factores genéticos e ambientais (como poluentes químicos e medicamentos).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Síndrome de sensibilidade química múltipla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Respostas de hipersensibilidade com sintomas múltiplos, envolvendo vários sistemas: dores de cabeça, congestão nasal, dificuldades de concentração, fadiga e perda de memória.</a:t>
            </a:r>
            <a:endParaRPr lang="pt-PT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D6FFBD-B0C8-4A37-9F0A-4256AB4CC1DC}" type="slidenum">
              <a:rPr lang="pt-PT"/>
              <a:pPr>
                <a:defRPr/>
              </a:pPr>
              <a:t>16</a:t>
            </a:fld>
            <a:endParaRPr lang="pt-PT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786058"/>
            <a:ext cx="8229600" cy="774720"/>
          </a:xfrm>
        </p:spPr>
        <p:txBody>
          <a:bodyPr>
            <a:normAutofit/>
          </a:bodyPr>
          <a:lstStyle/>
          <a:p>
            <a:pPr eaLnBrk="1" hangingPunct="1"/>
            <a:r>
              <a:rPr lang="pt-PT" sz="2000" dirty="0" smtClean="0">
                <a:solidFill>
                  <a:schemeClr val="bg1"/>
                </a:solidFill>
                <a:effectLst/>
              </a:rPr>
              <a:t>Sensibilidade a alimentos</a:t>
            </a:r>
          </a:p>
        </p:txBody>
      </p:sp>
      <p:graphicFrame>
        <p:nvGraphicFramePr>
          <p:cNvPr id="7248" name="Group 8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929352348"/>
              </p:ext>
            </p:extLst>
          </p:nvPr>
        </p:nvGraphicFramePr>
        <p:xfrm>
          <a:off x="500034" y="3500438"/>
          <a:ext cx="8258204" cy="3122613"/>
        </p:xfrm>
        <a:graphic>
          <a:graphicData uri="http://schemas.openxmlformats.org/drawingml/2006/table">
            <a:tbl>
              <a:tblPr/>
              <a:tblGrid>
                <a:gridCol w="2680294"/>
                <a:gridCol w="2737643"/>
                <a:gridCol w="2840267"/>
              </a:tblGrid>
              <a:tr h="6762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PRIMÁRIA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SECUNDÁRIA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Imunológica (alérgica)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Não imunológica (intolerância)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Consequência de doenças gastrointestinais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Mediada - </a:t>
                      </a:r>
                      <a:r>
                        <a:rPr kumimoji="0" lang="pt-PT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IgE</a:t>
                      </a:r>
                      <a:endParaRPr kumimoji="0" lang="pt-P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Não mediada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Anafilactóide</a:t>
                      </a:r>
                      <a:endParaRPr kumimoji="0" lang="pt-P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Metabólica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Idiopática</a:t>
                      </a:r>
                      <a:endParaRPr kumimoji="0" lang="pt-P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Consequência de fármacos ou drogas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85720" y="285728"/>
            <a:ext cx="8686800" cy="1139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Alimentos </a:t>
            </a:r>
            <a:r>
              <a:rPr kumimoji="0" lang="pt-P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responsáveis</a:t>
            </a:r>
            <a:r>
              <a:rPr kumimoji="0" lang="pt-P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por sensibilização alérgica </a:t>
            </a:r>
            <a:endParaRPr kumimoji="0" lang="pt-PT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(</a:t>
            </a:r>
            <a:r>
              <a:rPr kumimoji="0" lang="pt-P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presença </a:t>
            </a:r>
            <a:r>
              <a:rPr kumimoji="0" lang="pt-P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obrigatoriamente declarada </a:t>
            </a:r>
            <a:r>
              <a:rPr kumimoji="0" lang="pt-P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no rótulo)</a:t>
            </a:r>
          </a:p>
        </p:txBody>
      </p:sp>
      <p:sp>
        <p:nvSpPr>
          <p:cNvPr id="6" name="Rectângulo 5"/>
          <p:cNvSpPr/>
          <p:nvPr/>
        </p:nvSpPr>
        <p:spPr>
          <a:xfrm>
            <a:off x="1071538" y="1242626"/>
            <a:ext cx="67151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dirty="0" smtClean="0">
                <a:solidFill>
                  <a:schemeClr val="bg1"/>
                </a:solidFill>
              </a:rPr>
              <a:t>Cereais com glúten, Amendoim e soja, Frutos secos e sementes</a:t>
            </a:r>
          </a:p>
          <a:p>
            <a:pPr>
              <a:lnSpc>
                <a:spcPct val="150000"/>
              </a:lnSpc>
              <a:defRPr/>
            </a:pPr>
            <a:r>
              <a:rPr lang="pt-PT" dirty="0" smtClean="0">
                <a:solidFill>
                  <a:schemeClr val="bg1"/>
                </a:solidFill>
              </a:rPr>
              <a:t>Peixe, Crustáceos</a:t>
            </a:r>
          </a:p>
          <a:p>
            <a:pPr>
              <a:lnSpc>
                <a:spcPct val="150000"/>
              </a:lnSpc>
              <a:defRPr/>
            </a:pPr>
            <a:r>
              <a:rPr lang="pt-PT" dirty="0" smtClean="0">
                <a:solidFill>
                  <a:schemeClr val="bg1"/>
                </a:solidFill>
              </a:rPr>
              <a:t>Ovos</a:t>
            </a:r>
          </a:p>
          <a:p>
            <a:pPr>
              <a:lnSpc>
                <a:spcPct val="150000"/>
              </a:lnSpc>
              <a:defRPr/>
            </a:pPr>
            <a:r>
              <a:rPr lang="pt-PT" dirty="0" smtClean="0">
                <a:solidFill>
                  <a:schemeClr val="bg1"/>
                </a:solidFill>
              </a:rPr>
              <a:t>Leite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1AE01E-B044-40FA-AD11-C91CC53861D2}" type="slidenum">
              <a:rPr lang="pt-PT"/>
              <a:pPr>
                <a:defRPr/>
              </a:pPr>
              <a:t>17</a:t>
            </a:fld>
            <a:endParaRPr lang="pt-PT"/>
          </a:p>
        </p:txBody>
      </p:sp>
      <p:sp>
        <p:nvSpPr>
          <p:cNvPr id="20483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4923"/>
          </a:xfrm>
        </p:spPr>
        <p:txBody>
          <a:bodyPr>
            <a:normAutofit/>
          </a:bodyPr>
          <a:lstStyle/>
          <a:p>
            <a:pPr eaLnBrk="1" hangingPunct="1"/>
            <a:r>
              <a:rPr lang="pt-PT" sz="2400" dirty="0" smtClean="0">
                <a:solidFill>
                  <a:schemeClr val="bg1"/>
                </a:solidFill>
                <a:effectLst/>
                <a:latin typeface="+mn-lt"/>
              </a:rPr>
              <a:t>Alimentos/aditivos responsáveis por reacções não imunológicas</a:t>
            </a:r>
          </a:p>
        </p:txBody>
      </p:sp>
      <p:graphicFrame>
        <p:nvGraphicFramePr>
          <p:cNvPr id="12359" name="Group 7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389396906"/>
              </p:ext>
            </p:extLst>
          </p:nvPr>
        </p:nvGraphicFramePr>
        <p:xfrm>
          <a:off x="323528" y="1201666"/>
          <a:ext cx="8208267" cy="5323678"/>
        </p:xfrm>
        <a:graphic>
          <a:graphicData uri="http://schemas.openxmlformats.org/drawingml/2006/table">
            <a:tbl>
              <a:tblPr/>
              <a:tblGrid>
                <a:gridCol w="2354403"/>
                <a:gridCol w="2943827"/>
                <a:gridCol w="2910037"/>
              </a:tblGrid>
              <a:tr h="5760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Anafilactoide</a:t>
                      </a: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</a:rPr>
                        <a:t>Metabólica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</a:rPr>
                        <a:t>Idiopática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37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Morango</a:t>
                      </a:r>
                    </a:p>
                  </a:txBody>
                  <a:tcPr marL="90000" marR="90000" marT="46800" marB="46800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Lactose</a:t>
                      </a:r>
                    </a:p>
                  </a:txBody>
                  <a:tcPr marL="90000" marR="90000" marT="46800" marB="46800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Sulfitos</a:t>
                      </a:r>
                      <a:endParaRPr kumimoji="0" lang="pt-PT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46800" marB="46800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37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Queijo</a:t>
                      </a:r>
                    </a:p>
                  </a:txBody>
                  <a:tcPr marL="90000" marR="90000" marT="46800" marB="46800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Favas</a:t>
                      </a:r>
                    </a:p>
                  </a:txBody>
                  <a:tcPr marL="90000" marR="90000" marT="46800" marB="46800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Tartrazina</a:t>
                      </a:r>
                    </a:p>
                  </a:txBody>
                  <a:tcPr marL="90000" marR="90000" marT="46800" marB="46800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96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Chocolate</a:t>
                      </a: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Couve</a:t>
                      </a:r>
                    </a:p>
                  </a:txBody>
                  <a:tcPr marL="90000" marR="90000" marT="46800" marB="46800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Monoglutamato de sódio</a:t>
                      </a:r>
                    </a:p>
                  </a:txBody>
                  <a:tcPr marL="90000" marR="90000" marT="46800" marB="46800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5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Alcaçuz (infusão</a:t>
                      </a: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90000" marR="90000" marT="46800" marB="46800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BHT / BHA</a:t>
                      </a:r>
                    </a:p>
                  </a:txBody>
                  <a:tcPr marL="90000" marR="90000" marT="46800" marB="46800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0500" name="Picture 21" descr="http://tbn2.google.com/images?q=tbn:3xY2uXOD-UtiZM:http://3d.usachoice.net/3D-strawberry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t="5510" b="8102"/>
          <a:stretch/>
        </p:blipFill>
        <p:spPr bwMode="auto">
          <a:xfrm>
            <a:off x="1065758" y="2132952"/>
            <a:ext cx="769938" cy="8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1" name="Picture 23" descr="http://tbn3.google.com/images?q=tbn:-PT7B3BO01ih5M:http://www.thesunblog.com/gourmetgal/chees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50454" y="3328913"/>
            <a:ext cx="85725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2" name="Picture 25" descr="http://tbn2.google.com/images?q=tbn:K7SCqKJzgT-LUM:http://www.chocolate-world.net/images/Chocolate.pn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27212" y="5157192"/>
            <a:ext cx="952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3" name="Picture 27" descr="http://tbn3.google.com/images?q=tbn:wg9D7tR_d5YjCM:http://statelibrary.dcr.state.nc.us/nc/symbols/images/milk.jpg">
            <a:hlinkClick r:id="rId8"/>
          </p:cNvPr>
          <p:cNvPicPr>
            <a:picLocks noChangeAspect="1" noChangeArrowheads="1"/>
          </p:cNvPicPr>
          <p:nvPr/>
        </p:nvPicPr>
        <p:blipFill rotWithShape="1">
          <a:blip r:embed="rId9" cstate="print"/>
          <a:srcRect t="10224" b="14327"/>
          <a:stretch/>
        </p:blipFill>
        <p:spPr bwMode="auto">
          <a:xfrm>
            <a:off x="3779912" y="2170365"/>
            <a:ext cx="757238" cy="75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4" name="Picture 29" descr="http://tbn3.google.com/images?q=tbn:a7HTVnvRiGxKWM:http://bp1.blogger.com/_Zdl0ntTcQdg/RktW6XBTtkI/AAAAAAAAAd4/tsLVh7jK6S0/s400/favas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35896" y="3362697"/>
            <a:ext cx="9525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5" name="Picture 31" descr="http://tbn0.google.com/images?q=tbn:SftMW383msHhVM:http://palestinadoespetaculo.zip.net/images/couvinha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677221" y="4727674"/>
            <a:ext cx="966787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6" name="Picture 33" descr="http://tbn3.google.com/images?q=tbn:hS_DUlpNz_LSwM:http://2.bp.blogspot.com/_cH-7PNbRxOQ/SK7KfZsQo0I/AAAAAAAABFU/C3hnEPrhA_s/s400/alcacuz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5400000">
            <a:off x="3734941" y="5760293"/>
            <a:ext cx="7810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ts1.mm.bing.net/images/thumbnail.aspx?q=4718159744927484&amp;id=671f7c8f716d1fb31416d7c3120215c8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757" y="3379324"/>
            <a:ext cx="1270587" cy="841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s3.mm.bing.net/images/thumbnail.aspx?q=4568673421165754&amp;id=acc25d527b90d31d6c0ab1332e6fb65b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248" y="2132881"/>
            <a:ext cx="1104088" cy="828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s4.mm.bing.net/images/thumbnail.aspx?q=4616708323673575&amp;id=79c052619ec630b66aedd2ce5dea5e5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006" y="4822792"/>
            <a:ext cx="1001322" cy="750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ts2.mm.bing.net/images/thumbnail.aspx?q=4921839933654421&amp;id=3f4643612e1406d5553ad796f43831a8"/>
          <p:cNvPicPr>
            <a:picLocks noChangeAspect="1" noChangeArrowheads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30"/>
          <a:stretch/>
        </p:blipFill>
        <p:spPr bwMode="auto">
          <a:xfrm>
            <a:off x="6677344" y="5987972"/>
            <a:ext cx="774976" cy="682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/>
              <a:pPr/>
              <a:t>18</a:t>
            </a:fld>
            <a:endParaRPr lang="pt-PT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873447"/>
            <a:ext cx="2017713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719" y="3683025"/>
            <a:ext cx="3414713" cy="255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528162" y="1448809"/>
            <a:ext cx="57720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>
                <a:solidFill>
                  <a:schemeClr val="bg1"/>
                </a:solidFill>
              </a:rPr>
              <a:t>Registo diário da ingestão de alimentos</a:t>
            </a:r>
            <a:endParaRPr lang="pt-PT" sz="2400" dirty="0">
              <a:solidFill>
                <a:schemeClr val="bg1"/>
              </a:solidFill>
            </a:endParaRPr>
          </a:p>
          <a:p>
            <a:endParaRPr lang="pt-PT" sz="2400" dirty="0" smtClean="0">
              <a:solidFill>
                <a:schemeClr val="bg1"/>
              </a:solidFill>
            </a:endParaRPr>
          </a:p>
          <a:p>
            <a:r>
              <a:rPr lang="pt-PT" sz="2400" dirty="0" smtClean="0">
                <a:solidFill>
                  <a:schemeClr val="bg1"/>
                </a:solidFill>
              </a:rPr>
              <a:t>Ensaios controlados com alimento e placebo</a:t>
            </a:r>
          </a:p>
          <a:p>
            <a:endParaRPr lang="pt-PT" sz="2400" dirty="0">
              <a:solidFill>
                <a:schemeClr val="bg1"/>
              </a:solidFill>
            </a:endParaRPr>
          </a:p>
          <a:p>
            <a:r>
              <a:rPr lang="pt-PT" sz="2400" dirty="0" smtClean="0">
                <a:solidFill>
                  <a:schemeClr val="bg1"/>
                </a:solidFill>
              </a:rPr>
              <a:t>Testes de sensibilização cutânea ou RAST</a:t>
            </a:r>
            <a:endParaRPr lang="pt-PT" sz="2400" dirty="0">
              <a:solidFill>
                <a:schemeClr val="bg1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528162" y="529516"/>
            <a:ext cx="5483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>
                <a:solidFill>
                  <a:schemeClr val="bg1"/>
                </a:solidFill>
              </a:rPr>
              <a:t>Diagnóstico de alergias </a:t>
            </a:r>
            <a:r>
              <a:rPr lang="pt-PT" sz="2800" smtClean="0">
                <a:solidFill>
                  <a:schemeClr val="bg1"/>
                </a:solidFill>
              </a:rPr>
              <a:t>a alimentos:</a:t>
            </a:r>
            <a:endParaRPr lang="pt-PT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966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/>
              <a:pPr/>
              <a:t>2</a:t>
            </a:fld>
            <a:endParaRPr lang="pt-PT"/>
          </a:p>
        </p:txBody>
      </p:sp>
      <p:sp>
        <p:nvSpPr>
          <p:cNvPr id="7" name="CaixaDeTexto 6"/>
          <p:cNvSpPr txBox="1"/>
          <p:nvPr/>
        </p:nvSpPr>
        <p:spPr>
          <a:xfrm>
            <a:off x="395536" y="548680"/>
            <a:ext cx="8496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As reações adversas aos alimentos classificam-se em previsíveis e imprevisíveis. </a:t>
            </a:r>
          </a:p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Uma reação previsível  a um medicamento está associada com os efeitos farmacológicos;</a:t>
            </a:r>
          </a:p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Uma reação imprevisível depende de uma resposta imunológica ou não imunológica, distinta da ação farmacológica.</a:t>
            </a:r>
            <a:endParaRPr lang="pt-PT" sz="2400" dirty="0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619672" y="4221088"/>
            <a:ext cx="62646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Hipersensibilidade</a:t>
            </a:r>
          </a:p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Alergia (menos de 10% dos efeitos adversos)</a:t>
            </a:r>
          </a:p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Intolerância</a:t>
            </a:r>
            <a:endParaRPr lang="pt-PT" sz="2400" dirty="0">
              <a:solidFill>
                <a:schemeClr val="bg1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839788" y="6135687"/>
            <a:ext cx="74046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400" dirty="0">
                <a:solidFill>
                  <a:prstClr val="white"/>
                </a:solidFill>
                <a:hlinkClick r:id="rId2"/>
              </a:rPr>
              <a:t>http://www.medicalnewstoday.com/articles/263967.php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/>
              <a:pPr/>
              <a:t>3</a:t>
            </a:fld>
            <a:endParaRPr lang="pt-PT"/>
          </a:p>
        </p:txBody>
      </p:sp>
      <p:sp>
        <p:nvSpPr>
          <p:cNvPr id="4" name="CaixaDeTexto 3"/>
          <p:cNvSpPr txBox="1"/>
          <p:nvPr/>
        </p:nvSpPr>
        <p:spPr>
          <a:xfrm>
            <a:off x="611560" y="404664"/>
            <a:ext cx="80648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Considera-se alergia quando se desencadeia uma resposta imune diretamente ao alimento, a um metabolito que resulta da sua transformação ou ao complexo  formado pelo medicamento ligado a uma proteína, como a albumina (hapteno) que constitui o antigénio.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400" dirty="0" smtClean="0">
                <a:solidFill>
                  <a:schemeClr val="bg1"/>
                </a:solidFill>
              </a:rPr>
              <a:t> não há relação com as propriedades farmacológicas;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400" dirty="0" smtClean="0">
                <a:solidFill>
                  <a:schemeClr val="bg1"/>
                </a:solidFill>
              </a:rPr>
              <a:t> não há relação linear com a dosagem;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400" dirty="0" smtClean="0">
                <a:solidFill>
                  <a:schemeClr val="bg1"/>
                </a:solidFill>
              </a:rPr>
              <a:t> resulta frequentemente em prurido cutâneo, </a:t>
            </a:r>
            <a:r>
              <a:rPr lang="pt-PT" sz="2400" dirty="0" err="1" smtClean="0">
                <a:solidFill>
                  <a:schemeClr val="bg1"/>
                </a:solidFill>
              </a:rPr>
              <a:t>angioedema</a:t>
            </a:r>
            <a:r>
              <a:rPr lang="pt-PT" sz="2400" dirty="0" smtClean="0">
                <a:solidFill>
                  <a:schemeClr val="bg1"/>
                </a:solidFill>
              </a:rPr>
              <a:t>, choque anafilático e asma, que são manifestações comuns de alergia a proteínas</a:t>
            </a:r>
            <a:endParaRPr lang="pt-PT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/>
              <a:pPr/>
              <a:t>4</a:t>
            </a:fld>
            <a:endParaRPr lang="pt-PT"/>
          </a:p>
        </p:txBody>
      </p:sp>
      <p:sp>
        <p:nvSpPr>
          <p:cNvPr id="4" name="CaixaDeTexto 3"/>
          <p:cNvSpPr txBox="1"/>
          <p:nvPr/>
        </p:nvSpPr>
        <p:spPr>
          <a:xfrm>
            <a:off x="611560" y="1052736"/>
            <a:ext cx="77768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As alergias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400" dirty="0" smtClean="0">
                <a:solidFill>
                  <a:schemeClr val="bg1"/>
                </a:solidFill>
              </a:rPr>
              <a:t> requerem um período de indução na exposição primária, mas não na </a:t>
            </a:r>
            <a:r>
              <a:rPr lang="pt-PT" sz="2400" dirty="0" err="1" smtClean="0">
                <a:solidFill>
                  <a:schemeClr val="bg1"/>
                </a:solidFill>
              </a:rPr>
              <a:t>readministração</a:t>
            </a:r>
            <a:endParaRPr lang="pt-PT" sz="2400" dirty="0" smtClean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400" dirty="0" smtClean="0">
                <a:solidFill>
                  <a:schemeClr val="bg1"/>
                </a:solidFill>
              </a:rPr>
              <a:t> desaparecem com a interrupção da terapêutica e reaparecem com reintrodução de uma dose menor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400" dirty="0" smtClean="0">
                <a:solidFill>
                  <a:schemeClr val="bg1"/>
                </a:solidFill>
              </a:rPr>
              <a:t> ocorrem apenas numa minoria de doentes submetidos a administração da terapêutica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400" dirty="0" smtClean="0">
                <a:solidFill>
                  <a:schemeClr val="bg1"/>
                </a:solidFill>
              </a:rPr>
              <a:t> podem  ser evitadas por </a:t>
            </a:r>
            <a:r>
              <a:rPr lang="pt-PT" sz="2400" dirty="0" err="1" smtClean="0">
                <a:solidFill>
                  <a:schemeClr val="bg1"/>
                </a:solidFill>
              </a:rPr>
              <a:t>desensibilização</a:t>
            </a:r>
            <a:endParaRPr lang="pt-PT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395536" y="532993"/>
            <a:ext cx="839130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O objectivo do sistema imunitário é proteger o indivíduo dos diversos estados de doença, seja doença infecciosa, parasítica ou cancerosa. 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Acontece que, por vezes, o organismo considera produtos próprios como entidades estranhas, desencadeando respostas que conduzem a doenças de auto-imunidade.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Assim, as doenças mediadas pelo sistema imunológico classificam-se em duas categorias:</a:t>
            </a:r>
          </a:p>
          <a:p>
            <a:pPr algn="just">
              <a:lnSpc>
                <a:spcPct val="150000"/>
              </a:lnSpc>
            </a:pPr>
            <a:r>
              <a:rPr lang="pt-PT" sz="2400" dirty="0">
                <a:solidFill>
                  <a:schemeClr val="bg1"/>
                </a:solidFill>
              </a:rPr>
              <a:t>	</a:t>
            </a:r>
            <a:r>
              <a:rPr lang="pt-PT" sz="2400" dirty="0" smtClean="0">
                <a:solidFill>
                  <a:schemeClr val="bg1"/>
                </a:solidFill>
              </a:rPr>
              <a:t>hipersensibilidade ou alergia,</a:t>
            </a:r>
          </a:p>
          <a:p>
            <a:pPr algn="just">
              <a:lnSpc>
                <a:spcPct val="150000"/>
              </a:lnSpc>
            </a:pPr>
            <a:r>
              <a:rPr lang="pt-PT" sz="2400" dirty="0">
                <a:solidFill>
                  <a:schemeClr val="bg1"/>
                </a:solidFill>
              </a:rPr>
              <a:t>	</a:t>
            </a:r>
            <a:r>
              <a:rPr lang="pt-PT" sz="2400" dirty="0" smtClean="0">
                <a:solidFill>
                  <a:schemeClr val="bg1"/>
                </a:solidFill>
              </a:rPr>
              <a:t>auto-imunidade.</a:t>
            </a:r>
            <a:endParaRPr lang="pt-PT" sz="2400" dirty="0">
              <a:solidFill>
                <a:schemeClr val="bg1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>
                <a:solidFill>
                  <a:schemeClr val="bg1"/>
                </a:solidFill>
              </a:rPr>
              <a:pPr/>
              <a:t>5</a:t>
            </a:fld>
            <a:endParaRPr lang="pt-PT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67544" y="1037049"/>
            <a:ext cx="83529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As reacções de hipersensibilidade resultam da resposta exagerada  ou inadequada do sistema imunitário e podem apresentar 4 formas distintas:</a:t>
            </a:r>
          </a:p>
          <a:p>
            <a:pPr algn="just">
              <a:lnSpc>
                <a:spcPct val="150000"/>
              </a:lnSpc>
            </a:pPr>
            <a:r>
              <a:rPr lang="pt-PT" sz="2400" dirty="0">
                <a:solidFill>
                  <a:schemeClr val="bg1"/>
                </a:solidFill>
              </a:rPr>
              <a:t>	</a:t>
            </a:r>
            <a:r>
              <a:rPr lang="pt-PT" sz="2400" dirty="0" smtClean="0">
                <a:solidFill>
                  <a:schemeClr val="bg1"/>
                </a:solidFill>
              </a:rPr>
              <a:t>Tipo I, hipersensibilidade imediata;</a:t>
            </a:r>
          </a:p>
          <a:p>
            <a:pPr algn="just">
              <a:lnSpc>
                <a:spcPct val="150000"/>
              </a:lnSpc>
            </a:pPr>
            <a:r>
              <a:rPr lang="pt-PT" sz="2400" dirty="0">
                <a:solidFill>
                  <a:schemeClr val="bg1"/>
                </a:solidFill>
              </a:rPr>
              <a:t>	</a:t>
            </a:r>
            <a:r>
              <a:rPr lang="pt-PT" sz="2400" dirty="0" smtClean="0">
                <a:solidFill>
                  <a:schemeClr val="bg1"/>
                </a:solidFill>
              </a:rPr>
              <a:t>Tipo II, hipersensibilidade citotóxica, dependente de 	anticorpos;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	Tipo III, hipersensibilidade mediada por complexo imune;</a:t>
            </a:r>
          </a:p>
          <a:p>
            <a:pPr algn="just">
              <a:lnSpc>
                <a:spcPct val="150000"/>
              </a:lnSpc>
            </a:pPr>
            <a:r>
              <a:rPr lang="pt-PT" sz="2400" dirty="0">
                <a:solidFill>
                  <a:schemeClr val="bg1"/>
                </a:solidFill>
              </a:rPr>
              <a:t>	</a:t>
            </a:r>
            <a:r>
              <a:rPr lang="pt-PT" sz="2400" dirty="0" smtClean="0">
                <a:solidFill>
                  <a:schemeClr val="bg1"/>
                </a:solidFill>
              </a:rPr>
              <a:t>Tipo IV, hipersensibilidade mediada por células.</a:t>
            </a:r>
          </a:p>
          <a:p>
            <a:pPr algn="just">
              <a:lnSpc>
                <a:spcPct val="150000"/>
              </a:lnSpc>
            </a:pPr>
            <a:endParaRPr lang="pt-PT" sz="2400" dirty="0" smtClean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</a:pPr>
            <a:endParaRPr lang="pt-PT" sz="2400" dirty="0">
              <a:solidFill>
                <a:schemeClr val="bg1"/>
              </a:solidFill>
            </a:endParaRPr>
          </a:p>
        </p:txBody>
      </p:sp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>
                <a:solidFill>
                  <a:schemeClr val="bg1"/>
                </a:solidFill>
              </a:rPr>
              <a:pPr/>
              <a:t>6</a:t>
            </a:fld>
            <a:endParaRPr lang="pt-P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428596" y="2643182"/>
            <a:ext cx="7429552" cy="421481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9" name="Grupo 8"/>
          <p:cNvGrpSpPr/>
          <p:nvPr/>
        </p:nvGrpSpPr>
        <p:grpSpPr>
          <a:xfrm>
            <a:off x="285720" y="116632"/>
            <a:ext cx="8643998" cy="9756623"/>
            <a:chOff x="285720" y="116632"/>
            <a:chExt cx="8643998" cy="9756623"/>
          </a:xfrm>
        </p:grpSpPr>
        <p:grpSp>
          <p:nvGrpSpPr>
            <p:cNvPr id="6" name="Grupo 5"/>
            <p:cNvGrpSpPr/>
            <p:nvPr/>
          </p:nvGrpSpPr>
          <p:grpSpPr>
            <a:xfrm>
              <a:off x="285720" y="116632"/>
              <a:ext cx="8643998" cy="9756623"/>
              <a:chOff x="285720" y="116632"/>
              <a:chExt cx="8643998" cy="9756623"/>
            </a:xfrm>
          </p:grpSpPr>
          <p:pic>
            <p:nvPicPr>
              <p:cNvPr id="1026" name="Picture 2" descr="Types_of_hypersensitivity_reactions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95536" y="116632"/>
                <a:ext cx="6500858" cy="9756623"/>
              </a:xfrm>
              <a:prstGeom prst="rect">
                <a:avLst/>
              </a:prstGeom>
              <a:noFill/>
            </p:spPr>
          </p:pic>
          <p:sp>
            <p:nvSpPr>
              <p:cNvPr id="4" name="CaixaDeTexto 3"/>
              <p:cNvSpPr txBox="1"/>
              <p:nvPr/>
            </p:nvSpPr>
            <p:spPr>
              <a:xfrm>
                <a:off x="285720" y="2527151"/>
                <a:ext cx="8643998" cy="512448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endParaRPr lang="pt-PT" sz="2000" dirty="0" smtClean="0">
                  <a:solidFill>
                    <a:schemeClr val="bg1"/>
                  </a:solidFill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pt-PT" sz="2000" dirty="0" smtClean="0">
                    <a:solidFill>
                      <a:schemeClr val="bg1"/>
                    </a:solidFill>
                  </a:rPr>
                  <a:t>Hipersensibilidade imediata: Desencadeia-se a produção de </a:t>
                </a:r>
                <a:r>
                  <a:rPr lang="pt-PT" sz="2000" dirty="0" err="1" smtClean="0">
                    <a:solidFill>
                      <a:schemeClr val="bg1"/>
                    </a:solidFill>
                  </a:rPr>
                  <a:t>IgE</a:t>
                </a:r>
                <a:r>
                  <a:rPr lang="pt-PT" sz="2000" dirty="0" smtClean="0">
                    <a:solidFill>
                      <a:schemeClr val="bg1"/>
                    </a:solidFill>
                  </a:rPr>
                  <a:t> que se liga  aos mastócitos no local de exposição ou entra na circulação sanguínea e se liga aos basófilos e a mastócitos noutros locais, para onde foi transportada pelo sangue. Após a sensibilização, uma reexposição a antigénio semelhante provoca  a libertação dos mediadores e das citoquinas. É simultaneamente desencadeada a síntese de leucotrienos e tromboxanos. Estes mediadores promovem vasodilatação, bronco-constrição e inflamação.  Os sintomas pode ocorrer minutos após a reexposição.</a:t>
                </a:r>
              </a:p>
              <a:p>
                <a:pPr algn="just">
                  <a:lnSpc>
                    <a:spcPct val="150000"/>
                  </a:lnSpc>
                </a:pPr>
                <a:endParaRPr lang="pt-PT" sz="2000" dirty="0" smtClean="0">
                  <a:solidFill>
                    <a:schemeClr val="bg1"/>
                  </a:solidFill>
                </a:endParaRPr>
              </a:p>
              <a:p>
                <a:pPr algn="just">
                  <a:lnSpc>
                    <a:spcPct val="150000"/>
                  </a:lnSpc>
                </a:pPr>
                <a:endParaRPr lang="pt-PT" dirty="0"/>
              </a:p>
            </p:txBody>
          </p:sp>
        </p:grpSp>
        <p:sp>
          <p:nvSpPr>
            <p:cNvPr id="5" name="CaixaDeTexto 4"/>
            <p:cNvSpPr txBox="1"/>
            <p:nvPr/>
          </p:nvSpPr>
          <p:spPr>
            <a:xfrm>
              <a:off x="323528" y="2564904"/>
              <a:ext cx="84866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dirty="0" smtClean="0">
                  <a:solidFill>
                    <a:schemeClr val="bg1"/>
                  </a:solidFill>
                </a:rPr>
                <a:t>A alergia à penicilina também ocorre por  este processo.</a:t>
              </a:r>
              <a:endParaRPr lang="pt-PT" dirty="0"/>
            </a:p>
          </p:txBody>
        </p:sp>
      </p:grpSp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>
                <a:solidFill>
                  <a:schemeClr val="bg1"/>
                </a:solidFill>
              </a:rPr>
              <a:pPr/>
              <a:t>7</a:t>
            </a:fld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6948264" y="256580"/>
            <a:ext cx="21957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a sensibilização pode resultar do contacto com o antigénio por </a:t>
            </a:r>
            <a:r>
              <a:rPr lang="pt-PT" dirty="0" err="1" smtClean="0">
                <a:solidFill>
                  <a:schemeClr val="bg1"/>
                </a:solidFill>
              </a:rPr>
              <a:t>injecção</a:t>
            </a:r>
            <a:r>
              <a:rPr lang="pt-PT" dirty="0" smtClean="0">
                <a:solidFill>
                  <a:schemeClr val="bg1"/>
                </a:solidFill>
              </a:rPr>
              <a:t>, por via respiratória, dérmica, ou através do aparelho digestivo.</a:t>
            </a:r>
            <a:endParaRPr lang="pt-P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3"/>
          <p:cNvSpPr/>
          <p:nvPr/>
        </p:nvSpPr>
        <p:spPr>
          <a:xfrm>
            <a:off x="1285852" y="6143644"/>
            <a:ext cx="6929486" cy="71435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Rectângulo 4"/>
          <p:cNvSpPr/>
          <p:nvPr/>
        </p:nvSpPr>
        <p:spPr>
          <a:xfrm>
            <a:off x="4143372" y="571480"/>
            <a:ext cx="4214842" cy="578647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14" name="Grupo 13"/>
          <p:cNvGrpSpPr/>
          <p:nvPr/>
        </p:nvGrpSpPr>
        <p:grpSpPr>
          <a:xfrm>
            <a:off x="179512" y="-1755912"/>
            <a:ext cx="8604480" cy="9649408"/>
            <a:chOff x="214282" y="-1714302"/>
            <a:chExt cx="8604480" cy="9649408"/>
          </a:xfrm>
        </p:grpSpPr>
        <p:grpSp>
          <p:nvGrpSpPr>
            <p:cNvPr id="10" name="Grupo 9"/>
            <p:cNvGrpSpPr/>
            <p:nvPr/>
          </p:nvGrpSpPr>
          <p:grpSpPr>
            <a:xfrm>
              <a:off x="214282" y="-1714302"/>
              <a:ext cx="7215238" cy="9649408"/>
              <a:chOff x="214282" y="-1714302"/>
              <a:chExt cx="7215238" cy="9649408"/>
            </a:xfrm>
          </p:grpSpPr>
          <p:grpSp>
            <p:nvGrpSpPr>
              <p:cNvPr id="7" name="Grupo 6"/>
              <p:cNvGrpSpPr/>
              <p:nvPr/>
            </p:nvGrpSpPr>
            <p:grpSpPr>
              <a:xfrm>
                <a:off x="428596" y="-1714302"/>
                <a:ext cx="7000924" cy="9649408"/>
                <a:chOff x="428596" y="-1714302"/>
                <a:chExt cx="7000924" cy="9649408"/>
              </a:xfrm>
            </p:grpSpPr>
            <p:pic>
              <p:nvPicPr>
                <p:cNvPr id="1026" name="Picture 2" descr="Types_of_hypersensitivity_reactions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0034" y="-1714302"/>
                  <a:ext cx="6429420" cy="9649408"/>
                </a:xfrm>
                <a:prstGeom prst="rect">
                  <a:avLst/>
                </a:prstGeom>
                <a:noFill/>
              </p:spPr>
            </p:pic>
            <p:sp>
              <p:nvSpPr>
                <p:cNvPr id="3" name="Rectângulo 2"/>
                <p:cNvSpPr/>
                <p:nvPr/>
              </p:nvSpPr>
              <p:spPr>
                <a:xfrm>
                  <a:off x="428596" y="56797"/>
                  <a:ext cx="7000924" cy="821525"/>
                </a:xfrm>
                <a:prstGeom prst="rect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</p:grpSp>
          <p:sp>
            <p:nvSpPr>
              <p:cNvPr id="6" name="Rectângulo 5"/>
              <p:cNvSpPr/>
              <p:nvPr/>
            </p:nvSpPr>
            <p:spPr>
              <a:xfrm>
                <a:off x="214282" y="5214950"/>
                <a:ext cx="4572032" cy="164305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grpSp>
          <p:nvGrpSpPr>
            <p:cNvPr id="13" name="Grupo 12"/>
            <p:cNvGrpSpPr/>
            <p:nvPr/>
          </p:nvGrpSpPr>
          <p:grpSpPr>
            <a:xfrm>
              <a:off x="4143372" y="642918"/>
              <a:ext cx="4675390" cy="6215082"/>
              <a:chOff x="4143372" y="642918"/>
              <a:chExt cx="4675390" cy="6215082"/>
            </a:xfrm>
          </p:grpSpPr>
          <p:sp>
            <p:nvSpPr>
              <p:cNvPr id="9" name="Rectângulo 8"/>
              <p:cNvSpPr/>
              <p:nvPr/>
            </p:nvSpPr>
            <p:spPr>
              <a:xfrm>
                <a:off x="4143372" y="642918"/>
                <a:ext cx="3357586" cy="6215082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11" name="CaixaDeTexto 10"/>
              <p:cNvSpPr txBox="1"/>
              <p:nvPr/>
            </p:nvSpPr>
            <p:spPr>
              <a:xfrm>
                <a:off x="4246730" y="734306"/>
                <a:ext cx="4572032" cy="55750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pt-PT" sz="2400" dirty="0" smtClean="0">
                    <a:solidFill>
                      <a:schemeClr val="bg1"/>
                    </a:solidFill>
                  </a:rPr>
                  <a:t>Há danificação dos tecidos por acção de células citotóxicas: macrofagos, neutrófilos ou eosinófilos, associadas a células alvo revestidas de imunoglobulinas (</a:t>
                </a:r>
                <a:r>
                  <a:rPr lang="pt-PT" sz="2400" dirty="0" err="1" smtClean="0">
                    <a:solidFill>
                      <a:schemeClr val="bg1"/>
                    </a:solidFill>
                  </a:rPr>
                  <a:t>IgG</a:t>
                </a:r>
                <a:r>
                  <a:rPr lang="pt-PT" sz="2400" dirty="0" smtClean="0">
                    <a:solidFill>
                      <a:schemeClr val="bg1"/>
                    </a:solidFill>
                  </a:rPr>
                  <a:t>). 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pt-PT" sz="2400" dirty="0" smtClean="0">
                    <a:solidFill>
                      <a:schemeClr val="bg1"/>
                    </a:solidFill>
                  </a:rPr>
                  <a:t>A lise pode existir após activação da cascata de reacções de formação de complemento ou ser independente desse processo.</a:t>
                </a:r>
                <a:endParaRPr lang="pt-PT" sz="24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5" name="Marcador de Posição do Número do Diapositivo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>
                <a:solidFill>
                  <a:schemeClr val="bg1"/>
                </a:solidFill>
              </a:rPr>
              <a:pPr/>
              <a:t>8</a:t>
            </a:fld>
            <a:endParaRPr lang="pt-P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ângulo 2"/>
          <p:cNvSpPr/>
          <p:nvPr/>
        </p:nvSpPr>
        <p:spPr>
          <a:xfrm>
            <a:off x="-142908" y="-1"/>
            <a:ext cx="7572428" cy="8215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" name="Rectângulo 16"/>
          <p:cNvSpPr/>
          <p:nvPr/>
        </p:nvSpPr>
        <p:spPr>
          <a:xfrm>
            <a:off x="-142908" y="5000636"/>
            <a:ext cx="5143536" cy="18573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28" name="Grupo 27"/>
          <p:cNvGrpSpPr/>
          <p:nvPr/>
        </p:nvGrpSpPr>
        <p:grpSpPr>
          <a:xfrm>
            <a:off x="-2844824" y="-1500222"/>
            <a:ext cx="11737304" cy="9649408"/>
            <a:chOff x="-2847971" y="-1500222"/>
            <a:chExt cx="11813031" cy="9649408"/>
          </a:xfrm>
        </p:grpSpPr>
        <p:grpSp>
          <p:nvGrpSpPr>
            <p:cNvPr id="26" name="Grupo 25"/>
            <p:cNvGrpSpPr/>
            <p:nvPr/>
          </p:nvGrpSpPr>
          <p:grpSpPr>
            <a:xfrm>
              <a:off x="-2847971" y="-1500222"/>
              <a:ext cx="7348533" cy="9649408"/>
              <a:chOff x="-2847971" y="-2000288"/>
              <a:chExt cx="7348533" cy="9649408"/>
            </a:xfrm>
          </p:grpSpPr>
          <p:grpSp>
            <p:nvGrpSpPr>
              <p:cNvPr id="24" name="Grupo 23"/>
              <p:cNvGrpSpPr/>
              <p:nvPr/>
            </p:nvGrpSpPr>
            <p:grpSpPr>
              <a:xfrm>
                <a:off x="-2847971" y="-2000288"/>
                <a:ext cx="7348533" cy="9649408"/>
                <a:chOff x="-2847971" y="-2000288"/>
                <a:chExt cx="7348533" cy="9649408"/>
              </a:xfrm>
            </p:grpSpPr>
            <p:grpSp>
              <p:nvGrpSpPr>
                <p:cNvPr id="22" name="Grupo 21"/>
                <p:cNvGrpSpPr/>
                <p:nvPr/>
              </p:nvGrpSpPr>
              <p:grpSpPr>
                <a:xfrm>
                  <a:off x="-2847971" y="-2000288"/>
                  <a:ext cx="6429422" cy="9649408"/>
                  <a:chOff x="-2847971" y="-2000288"/>
                  <a:chExt cx="6429422" cy="9649408"/>
                </a:xfrm>
              </p:grpSpPr>
              <p:pic>
                <p:nvPicPr>
                  <p:cNvPr id="18" name="Picture 2" descr="Types_of_hypersensitivity_reactions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-2847971" y="-2000288"/>
                    <a:ext cx="6429422" cy="9649408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21" name="Rectângulo 20"/>
                  <p:cNvSpPr/>
                  <p:nvPr/>
                </p:nvSpPr>
                <p:spPr>
                  <a:xfrm>
                    <a:off x="-142910" y="571480"/>
                    <a:ext cx="991040" cy="5000660"/>
                  </a:xfrm>
                  <a:prstGeom prst="rect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</p:grpSp>
            <p:sp>
              <p:nvSpPr>
                <p:cNvPr id="23" name="Rectângulo 22"/>
                <p:cNvSpPr/>
                <p:nvPr/>
              </p:nvSpPr>
              <p:spPr>
                <a:xfrm>
                  <a:off x="-142908" y="5000636"/>
                  <a:ext cx="4643470" cy="1857364"/>
                </a:xfrm>
                <a:prstGeom prst="rect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</p:grpSp>
          <p:sp>
            <p:nvSpPr>
              <p:cNvPr id="25" name="Rectângulo 24"/>
              <p:cNvSpPr/>
              <p:nvPr/>
            </p:nvSpPr>
            <p:spPr>
              <a:xfrm>
                <a:off x="-142908" y="-500066"/>
                <a:ext cx="4429156" cy="1071546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sp>
          <p:nvSpPr>
            <p:cNvPr id="27" name="CaixaDeTexto 26"/>
            <p:cNvSpPr txBox="1"/>
            <p:nvPr/>
          </p:nvSpPr>
          <p:spPr>
            <a:xfrm>
              <a:off x="3891979" y="404664"/>
              <a:ext cx="5073081" cy="618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pt-PT" sz="2400" dirty="0" smtClean="0">
                  <a:solidFill>
                    <a:schemeClr val="bg1"/>
                  </a:solidFill>
                </a:rPr>
                <a:t>Na hipersensibilidade de Tipo III também há intervenção de imunoglobulinas  IgG mas a sua produção resulta da presença de antigénio solúvel no soro. Formam-se complexos de antigénio e imunoglobulinas, circulantes, que provocam danos generalizados, afectando frequentemente o endotélio vascular dos pulmões, dos rins e das articulações.</a:t>
              </a:r>
              <a:endParaRPr lang="pt-PT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9" name="Marcador de Posição do Número do Diapositivo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7AAC-CF16-462B-8105-E7631EE305E6}" type="slidenum">
              <a:rPr lang="pt-PT" smtClean="0">
                <a:solidFill>
                  <a:schemeClr val="bg1"/>
                </a:solidFill>
              </a:rPr>
              <a:pPr/>
              <a:t>9</a:t>
            </a:fld>
            <a:endParaRPr lang="pt-PT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</TotalTime>
  <Words>1035</Words>
  <Application>Microsoft Office PowerPoint</Application>
  <PresentationFormat>Apresentação no Ecrã (4:3)</PresentationFormat>
  <Paragraphs>143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18</vt:i4>
      </vt:variant>
    </vt:vector>
  </HeadingPairs>
  <TitlesOfParts>
    <vt:vector size="19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Manifestações alérgicas</vt:lpstr>
      <vt:lpstr>Apresentação do PowerPoint</vt:lpstr>
      <vt:lpstr>Apresentação do PowerPoint</vt:lpstr>
      <vt:lpstr>Sensibilidade a alimentos</vt:lpstr>
      <vt:lpstr>Alimentos/aditivos responsáveis por reacções não imunológicas</vt:lpstr>
      <vt:lpstr>Apresentação do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nidia braz</dc:creator>
  <cp:lastModifiedBy>Nídia</cp:lastModifiedBy>
  <cp:revision>175</cp:revision>
  <dcterms:created xsi:type="dcterms:W3CDTF">2009-10-29T10:26:48Z</dcterms:created>
  <dcterms:modified xsi:type="dcterms:W3CDTF">2014-07-22T14:41:54Z</dcterms:modified>
</cp:coreProperties>
</file>