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charts/chart6.xml" ContentType="application/vnd.openxmlformats-officedocument.drawingml.chart+xml"/>
  <Override PartName="/ppt/charts/chart10.xml" ContentType="application/vnd.openxmlformats-officedocument.drawingml.chart+xml"/>
  <Default Extension="tiff" ContentType="image/tif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33"/>
  </p:notesMasterIdLst>
  <p:sldIdLst>
    <p:sldId id="258" r:id="rId2"/>
    <p:sldId id="259" r:id="rId3"/>
    <p:sldId id="262" r:id="rId4"/>
    <p:sldId id="263" r:id="rId5"/>
    <p:sldId id="288" r:id="rId6"/>
    <p:sldId id="287" r:id="rId7"/>
    <p:sldId id="291" r:id="rId8"/>
    <p:sldId id="293" r:id="rId9"/>
    <p:sldId id="264" r:id="rId10"/>
    <p:sldId id="265" r:id="rId11"/>
    <p:sldId id="295" r:id="rId12"/>
    <p:sldId id="297" r:id="rId13"/>
    <p:sldId id="296" r:id="rId14"/>
    <p:sldId id="299" r:id="rId15"/>
    <p:sldId id="298" r:id="rId16"/>
    <p:sldId id="305" r:id="rId17"/>
    <p:sldId id="304" r:id="rId18"/>
    <p:sldId id="303" r:id="rId19"/>
    <p:sldId id="306" r:id="rId20"/>
    <p:sldId id="302" r:id="rId21"/>
    <p:sldId id="309" r:id="rId22"/>
    <p:sldId id="308" r:id="rId23"/>
    <p:sldId id="310" r:id="rId24"/>
    <p:sldId id="307" r:id="rId25"/>
    <p:sldId id="311" r:id="rId26"/>
    <p:sldId id="267" r:id="rId27"/>
    <p:sldId id="312" r:id="rId28"/>
    <p:sldId id="313" r:id="rId29"/>
    <p:sldId id="314" r:id="rId30"/>
    <p:sldId id="315" r:id="rId31"/>
    <p:sldId id="285"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43" autoAdjust="0"/>
    <p:restoredTop sz="85930" autoAdjust="0"/>
  </p:normalViewPr>
  <p:slideViewPr>
    <p:cSldViewPr>
      <p:cViewPr>
        <p:scale>
          <a:sx n="80" d="100"/>
          <a:sy n="80" d="100"/>
        </p:scale>
        <p:origin x="-1044" y="522"/>
      </p:cViewPr>
      <p:guideLst>
        <p:guide orient="horz" pos="2160"/>
        <p:guide pos="2880"/>
      </p:guideLst>
    </p:cSldViewPr>
  </p:slideViewPr>
  <p:outlineViewPr>
    <p:cViewPr>
      <p:scale>
        <a:sx n="33" d="100"/>
        <a:sy n="33" d="100"/>
      </p:scale>
      <p:origin x="0" y="221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HP\Desktop\TESE\Correc&#231;&#245;es-%20FINAL\Excel\1.1o%20ensaio%20+%20melhorias.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HP\Desktop\Correc&#231;&#245;es-%20FINAL\Excel\7.proteinas\Protein%20assay_%20serine%20curve%20AS2.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HP\Desktop\TESE\Correc&#231;&#245;es-%20FINAL\Excel\7.proteinas\Pepsin.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HP\Desktop\Correc&#231;&#245;es-%20FINAL\Excel\7.proteinas\Pancreatina.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HP\Desktop\TESE\tudo\Outros%20LU\pr&#233;-tratamento.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HP\Desktop\TESE\Correc&#231;&#245;es-%20FINAL\Excel\1.1o%20ensaio%20+%20melhoria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HP\Desktop\TESE\Correc&#231;&#245;es-%20FINAL\Excel\1.1o%20ensaio%20+%20melhoria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HP\Desktop\Correc&#231;&#245;es-%20FINAL\1.1o%20ensaio%20+%20melhoria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HP\Desktop\Correc&#231;&#245;es-%20FINAL\1.1o%20ensaio%20+%20melhoria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HP\Desktop\TESE\Correc&#231;&#245;es-%20FINAL\Excel\1.1o%20ensaio%20+%20melhoria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HP\Desktop\TESE\Correc&#231;&#245;es-%20FINAL\Excel\2.%20&amp;%206.%20melhores%20condi&#231;oes,%20etOH,%20SC%20PT%20(alpha%20dp%20e%20+%20di&#225;lise).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HP\Desktop\Correc&#231;&#245;es-%20FINAL\Excel\2.%20improved,%20etOH%20e%20outros.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HP\Desktop\tese,%20R.FINAIS\5.layer\laye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view3D>
      <c:rAngAx val="1"/>
    </c:view3D>
    <c:plotArea>
      <c:layout>
        <c:manualLayout>
          <c:layoutTarget val="inner"/>
          <c:xMode val="edge"/>
          <c:yMode val="edge"/>
          <c:x val="0.14523167180978561"/>
          <c:y val="5.5229528702750073E-2"/>
          <c:w val="0.82883148746080226"/>
          <c:h val="0.61418319599089766"/>
        </c:manualLayout>
      </c:layout>
      <c:bar3DChart>
        <c:barDir val="col"/>
        <c:grouping val="stacked"/>
        <c:ser>
          <c:idx val="0"/>
          <c:order val="0"/>
          <c:tx>
            <c:v>Oligo/ Polysaccharides</c:v>
          </c:tx>
          <c:spPr>
            <a:solidFill>
              <a:schemeClr val="bg1">
                <a:lumMod val="75000"/>
              </a:schemeClr>
            </a:solidFill>
          </c:spPr>
          <c:dPt>
            <c:idx val="10"/>
            <c:spPr>
              <a:solidFill>
                <a:schemeClr val="bg1">
                  <a:lumMod val="50000"/>
                </a:schemeClr>
              </a:solidFill>
            </c:spPr>
          </c:dPt>
          <c:dLbls>
            <c:dLbl>
              <c:idx val="2"/>
              <c:layout>
                <c:manualLayout>
                  <c:x val="8.6456135764725068E-3"/>
                  <c:y val="-4.0166929965637352E-2"/>
                </c:manualLayout>
              </c:layout>
              <c:showVal val="1"/>
            </c:dLbl>
            <c:numFmt formatCode="#,##0.00" sourceLinked="0"/>
            <c:txPr>
              <a:bodyPr/>
              <a:lstStyle/>
              <a:p>
                <a:pPr>
                  <a:defRPr sz="900"/>
                </a:pPr>
                <a:endParaRPr lang="en-US"/>
              </a:p>
            </c:txPr>
            <c:showVal val="1"/>
          </c:dLbls>
          <c:cat>
            <c:strRef>
              <c:f>'mass %'!$C$36:$D$46</c:f>
              <c:strCache>
                <c:ptCount val="11"/>
                <c:pt idx="0">
                  <c:v>Ara</c:v>
                </c:pt>
                <c:pt idx="2">
                  <c:v>Gal </c:v>
                </c:pt>
                <c:pt idx="4">
                  <c:v>Glc</c:v>
                </c:pt>
                <c:pt idx="6">
                  <c:v>Xyl </c:v>
                </c:pt>
                <c:pt idx="8">
                  <c:v>Total sugars</c:v>
                </c:pt>
                <c:pt idx="10">
                  <c:v>Others</c:v>
                </c:pt>
              </c:strCache>
            </c:strRef>
          </c:cat>
          <c:val>
            <c:numRef>
              <c:f>'mass %'!$E$36:$E$46</c:f>
              <c:numCache>
                <c:formatCode>General</c:formatCode>
                <c:ptCount val="11"/>
                <c:pt idx="0" formatCode="0.000">
                  <c:v>9.5450049174018794</c:v>
                </c:pt>
                <c:pt idx="2" formatCode="0.000">
                  <c:v>0.58510448872232956</c:v>
                </c:pt>
                <c:pt idx="4" formatCode="0.000">
                  <c:v>18.913526639551176</c:v>
                </c:pt>
                <c:pt idx="6" formatCode="0.000">
                  <c:v>28.027062414071828</c:v>
                </c:pt>
                <c:pt idx="8" formatCode="0.000">
                  <c:v>58.676067394138919</c:v>
                </c:pt>
                <c:pt idx="10" formatCode="0.000">
                  <c:v>41.323932605861081</c:v>
                </c:pt>
              </c:numCache>
            </c:numRef>
          </c:val>
        </c:ser>
        <c:ser>
          <c:idx val="1"/>
          <c:order val="1"/>
          <c:tx>
            <c:v>monosaccharides</c:v>
          </c:tx>
          <c:spPr>
            <a:solidFill>
              <a:srgbClr val="A1FF43"/>
            </a:solidFill>
          </c:spPr>
          <c:dLbls>
            <c:dLbl>
              <c:idx val="0"/>
              <c:layout>
                <c:manualLayout>
                  <c:x val="8.6456135764725224E-3"/>
                  <c:y val="-2.5104331228523184E-2"/>
                </c:manualLayout>
              </c:layout>
              <c:showVal val="1"/>
            </c:dLbl>
            <c:dLbl>
              <c:idx val="4"/>
              <c:layout>
                <c:manualLayout>
                  <c:x val="8.6456135764725068E-3"/>
                  <c:y val="-4.0166929965637352E-2"/>
                </c:manualLayout>
              </c:layout>
              <c:showVal val="1"/>
            </c:dLbl>
            <c:numFmt formatCode="#,##0.00" sourceLinked="0"/>
            <c:txPr>
              <a:bodyPr/>
              <a:lstStyle/>
              <a:p>
                <a:pPr>
                  <a:defRPr sz="900"/>
                </a:pPr>
                <a:endParaRPr lang="en-US"/>
              </a:p>
            </c:txPr>
            <c:showVal val="1"/>
          </c:dLbls>
          <c:cat>
            <c:strRef>
              <c:f>'mass %'!$C$36:$D$43</c:f>
              <c:strCache>
                <c:ptCount val="7"/>
                <c:pt idx="0">
                  <c:v>Ara</c:v>
                </c:pt>
                <c:pt idx="2">
                  <c:v>Gal </c:v>
                </c:pt>
                <c:pt idx="4">
                  <c:v>Glc</c:v>
                </c:pt>
                <c:pt idx="6">
                  <c:v>Xyl </c:v>
                </c:pt>
              </c:strCache>
            </c:strRef>
          </c:cat>
          <c:val>
            <c:numRef>
              <c:f>'mass %'!$F$36:$F$43</c:f>
              <c:numCache>
                <c:formatCode>General</c:formatCode>
                <c:ptCount val="8"/>
                <c:pt idx="0" formatCode="0.000">
                  <c:v>9.7309715639590982E-2</c:v>
                </c:pt>
                <c:pt idx="4" formatCode="0.000">
                  <c:v>1.5080592187518773</c:v>
                </c:pt>
              </c:numCache>
            </c:numRef>
          </c:val>
        </c:ser>
        <c:dLbls>
          <c:showVal val="1"/>
        </c:dLbls>
        <c:gapWidth val="75"/>
        <c:shape val="box"/>
        <c:axId val="92018944"/>
        <c:axId val="92049408"/>
        <c:axId val="0"/>
      </c:bar3DChart>
      <c:catAx>
        <c:axId val="92018944"/>
        <c:scaling>
          <c:orientation val="minMax"/>
        </c:scaling>
        <c:axPos val="b"/>
        <c:majorTickMark val="none"/>
        <c:tickLblPos val="nextTo"/>
        <c:crossAx val="92049408"/>
        <c:crosses val="autoZero"/>
        <c:auto val="1"/>
        <c:lblAlgn val="ctr"/>
        <c:lblOffset val="100"/>
      </c:catAx>
      <c:valAx>
        <c:axId val="92049408"/>
        <c:scaling>
          <c:orientation val="minMax"/>
        </c:scaling>
        <c:axPos val="l"/>
        <c:title>
          <c:tx>
            <c:rich>
              <a:bodyPr rot="-5400000" vert="horz"/>
              <a:lstStyle/>
              <a:p>
                <a:pPr>
                  <a:defRPr>
                    <a:solidFill>
                      <a:schemeClr val="accent6">
                        <a:lumMod val="50000"/>
                      </a:schemeClr>
                    </a:solidFill>
                  </a:defRPr>
                </a:pPr>
                <a:r>
                  <a:rPr lang="en-GB">
                    <a:solidFill>
                      <a:schemeClr val="accent6">
                        <a:lumMod val="50000"/>
                      </a:schemeClr>
                    </a:solidFill>
                  </a:rPr>
                  <a:t>Mass %</a:t>
                </a:r>
              </a:p>
            </c:rich>
          </c:tx>
          <c:layout>
            <c:manualLayout>
              <c:xMode val="edge"/>
              <c:yMode val="edge"/>
              <c:x val="7.4437371379479592E-3"/>
              <c:y val="0.27686321578971745"/>
            </c:manualLayout>
          </c:layout>
        </c:title>
        <c:numFmt formatCode="0" sourceLinked="0"/>
        <c:majorTickMark val="none"/>
        <c:tickLblPos val="nextTo"/>
        <c:crossAx val="92018944"/>
        <c:crosses val="autoZero"/>
        <c:crossBetween val="between"/>
      </c:valAx>
    </c:plotArea>
    <c:legend>
      <c:legendPos val="b"/>
      <c:layout>
        <c:manualLayout>
          <c:xMode val="edge"/>
          <c:yMode val="edge"/>
          <c:x val="4.9999897886454113E-2"/>
          <c:y val="0.91161931238644223"/>
          <c:w val="0.89999986384860975"/>
          <c:h val="8.838068761356245E-2"/>
        </c:manualLayout>
      </c:layout>
    </c:legend>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GB"/>
  <c:style val="18"/>
  <c:chart>
    <c:plotArea>
      <c:layout/>
      <c:scatterChart>
        <c:scatterStyle val="lineMarker"/>
        <c:ser>
          <c:idx val="0"/>
          <c:order val="0"/>
          <c:tx>
            <c:v>Scale down to 1mL</c:v>
          </c:tx>
          <c:spPr>
            <a:ln w="47625">
              <a:noFill/>
            </a:ln>
          </c:spPr>
          <c:marker>
            <c:spPr>
              <a:solidFill>
                <a:schemeClr val="bg1">
                  <a:lumMod val="50000"/>
                </a:schemeClr>
              </a:solidFill>
              <a:scene3d>
                <a:camera prst="orthographicFront"/>
                <a:lightRig rig="threePt" dir="t"/>
              </a:scene3d>
              <a:sp3d>
                <a:bevelT w="190500" h="38100"/>
              </a:sp3d>
            </c:spPr>
          </c:marker>
          <c:trendline>
            <c:trendlineType val="linear"/>
            <c:dispRSqr val="1"/>
            <c:trendlineLbl>
              <c:layout>
                <c:manualLayout>
                  <c:x val="-0.20109546105338341"/>
                  <c:y val="1.7746906751417081E-2"/>
                </c:manualLayout>
              </c:layout>
              <c:numFmt formatCode="General" sourceLinked="0"/>
            </c:trendlineLbl>
          </c:trendline>
          <c:xVal>
            <c:numRef>
              <c:f>Folha1!$C$8:$C$15</c:f>
              <c:numCache>
                <c:formatCode>General</c:formatCode>
                <c:ptCount val="8"/>
                <c:pt idx="0">
                  <c:v>0</c:v>
                </c:pt>
                <c:pt idx="1">
                  <c:v>0.14274000000000298</c:v>
                </c:pt>
                <c:pt idx="2">
                  <c:v>0.28548000000000573</c:v>
                </c:pt>
                <c:pt idx="3">
                  <c:v>0.42822000000000032</c:v>
                </c:pt>
                <c:pt idx="4">
                  <c:v>0.57096000000000002</c:v>
                </c:pt>
                <c:pt idx="5">
                  <c:v>0.71370000000001044</c:v>
                </c:pt>
                <c:pt idx="6">
                  <c:v>0.85644000000000065</c:v>
                </c:pt>
                <c:pt idx="7">
                  <c:v>0.95160000000001044</c:v>
                </c:pt>
              </c:numCache>
            </c:numRef>
          </c:xVal>
          <c:yVal>
            <c:numRef>
              <c:f>Folha1!$H$8:$H$15</c:f>
              <c:numCache>
                <c:formatCode>0.000</c:formatCode>
                <c:ptCount val="8"/>
                <c:pt idx="0">
                  <c:v>9.9250000000000227E-2</c:v>
                </c:pt>
                <c:pt idx="1">
                  <c:v>0.21900000000000044</c:v>
                </c:pt>
                <c:pt idx="2">
                  <c:v>0.32400000000000573</c:v>
                </c:pt>
                <c:pt idx="3">
                  <c:v>0.50075000000000003</c:v>
                </c:pt>
                <c:pt idx="4">
                  <c:v>0.61450000000000005</c:v>
                </c:pt>
                <c:pt idx="5">
                  <c:v>0.71675000000001021</c:v>
                </c:pt>
                <c:pt idx="6">
                  <c:v>0.83975000000001021</c:v>
                </c:pt>
                <c:pt idx="7">
                  <c:v>0.85000000000000064</c:v>
                </c:pt>
              </c:numCache>
            </c:numRef>
          </c:yVal>
        </c:ser>
        <c:ser>
          <c:idx val="1"/>
          <c:order val="1"/>
          <c:tx>
            <c:v>3mL standard procedure </c:v>
          </c:tx>
          <c:spPr>
            <a:ln w="47625">
              <a:noFill/>
            </a:ln>
          </c:spPr>
          <c:marker>
            <c:spPr>
              <a:scene3d>
                <a:camera prst="orthographicFront"/>
                <a:lightRig rig="threePt" dir="t"/>
              </a:scene3d>
              <a:sp3d>
                <a:bevelT w="190500" h="38100"/>
              </a:sp3d>
            </c:spPr>
          </c:marker>
          <c:trendline>
            <c:trendlineType val="linear"/>
            <c:dispRSqr val="1"/>
            <c:trendlineLbl>
              <c:layout>
                <c:manualLayout>
                  <c:x val="4.0559930008748933E-2"/>
                  <c:y val="0.17648715315268254"/>
                </c:manualLayout>
              </c:layout>
              <c:numFmt formatCode="General" sourceLinked="0"/>
            </c:trendlineLbl>
          </c:trendline>
          <c:xVal>
            <c:numRef>
              <c:f>Folha1!$C$29:$C$36</c:f>
              <c:numCache>
                <c:formatCode>General</c:formatCode>
                <c:ptCount val="8"/>
                <c:pt idx="0">
                  <c:v>0</c:v>
                </c:pt>
                <c:pt idx="1">
                  <c:v>0.14274000000000298</c:v>
                </c:pt>
                <c:pt idx="2">
                  <c:v>0.28548000000000573</c:v>
                </c:pt>
                <c:pt idx="3">
                  <c:v>0.42822000000000032</c:v>
                </c:pt>
                <c:pt idx="4">
                  <c:v>0.57096000000000002</c:v>
                </c:pt>
                <c:pt idx="5">
                  <c:v>0.71370000000001044</c:v>
                </c:pt>
                <c:pt idx="6">
                  <c:v>0.85644000000000065</c:v>
                </c:pt>
                <c:pt idx="7">
                  <c:v>0.95160000000001044</c:v>
                </c:pt>
              </c:numCache>
            </c:numRef>
          </c:xVal>
          <c:yVal>
            <c:numRef>
              <c:f>Folha1!$H$29:$H$36</c:f>
              <c:numCache>
                <c:formatCode>0.000</c:formatCode>
                <c:ptCount val="8"/>
                <c:pt idx="0">
                  <c:v>8.0000000000000043E-2</c:v>
                </c:pt>
                <c:pt idx="1">
                  <c:v>0.18850000000000044</c:v>
                </c:pt>
                <c:pt idx="2">
                  <c:v>0.31125000000000008</c:v>
                </c:pt>
                <c:pt idx="3">
                  <c:v>0.40950000000000031</c:v>
                </c:pt>
                <c:pt idx="4">
                  <c:v>0.48825000000000002</c:v>
                </c:pt>
                <c:pt idx="5">
                  <c:v>0.62375000000001213</c:v>
                </c:pt>
                <c:pt idx="6">
                  <c:v>0.72375000000001077</c:v>
                </c:pt>
                <c:pt idx="7">
                  <c:v>0.8145</c:v>
                </c:pt>
              </c:numCache>
            </c:numRef>
          </c:yVal>
        </c:ser>
        <c:axId val="102233984"/>
        <c:axId val="96546816"/>
      </c:scatterChart>
      <c:valAx>
        <c:axId val="102233984"/>
        <c:scaling>
          <c:orientation val="minMax"/>
        </c:scaling>
        <c:axPos val="b"/>
        <c:title>
          <c:tx>
            <c:rich>
              <a:bodyPr/>
              <a:lstStyle/>
              <a:p>
                <a:pPr>
                  <a:defRPr/>
                </a:pPr>
                <a:r>
                  <a:rPr lang="en-US"/>
                  <a:t>Serine Concentration (mEq/L)</a:t>
                </a:r>
              </a:p>
            </c:rich>
          </c:tx>
          <c:layout/>
        </c:title>
        <c:numFmt formatCode="General" sourceLinked="1"/>
        <c:majorTickMark val="none"/>
        <c:tickLblPos val="nextTo"/>
        <c:crossAx val="96546816"/>
        <c:crosses val="autoZero"/>
        <c:crossBetween val="midCat"/>
      </c:valAx>
      <c:valAx>
        <c:axId val="96546816"/>
        <c:scaling>
          <c:orientation val="minMax"/>
        </c:scaling>
        <c:axPos val="l"/>
        <c:title>
          <c:tx>
            <c:rich>
              <a:bodyPr rot="-5400000" vert="horz"/>
              <a:lstStyle/>
              <a:p>
                <a:pPr>
                  <a:defRPr/>
                </a:pPr>
                <a:r>
                  <a:rPr lang="en-US"/>
                  <a:t>Absorbance (340nm)</a:t>
                </a:r>
              </a:p>
            </c:rich>
          </c:tx>
          <c:layout/>
        </c:title>
        <c:numFmt formatCode="0.000" sourceLinked="1"/>
        <c:majorTickMark val="none"/>
        <c:tickLblPos val="nextTo"/>
        <c:crossAx val="102233984"/>
        <c:crosses val="autoZero"/>
        <c:crossBetween val="midCat"/>
      </c:valAx>
    </c:plotArea>
    <c:legend>
      <c:legendPos val="b"/>
      <c:legendEntry>
        <c:idx val="2"/>
        <c:delete val="1"/>
      </c:legendEntry>
      <c:legendEntry>
        <c:idx val="3"/>
        <c:delete val="1"/>
      </c:legendEntry>
      <c:layout/>
    </c:legend>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GB"/>
  <c:style val="18"/>
  <c:chart>
    <c:plotArea>
      <c:layout>
        <c:manualLayout>
          <c:layoutTarget val="inner"/>
          <c:xMode val="edge"/>
          <c:yMode val="edge"/>
          <c:x val="0.15876520798781177"/>
          <c:y val="5.0769224619112943E-2"/>
          <c:w val="0.81092617054293059"/>
          <c:h val="0.60693176948593008"/>
        </c:manualLayout>
      </c:layout>
      <c:scatterChart>
        <c:scatterStyle val="lineMarker"/>
        <c:ser>
          <c:idx val="0"/>
          <c:order val="0"/>
          <c:tx>
            <c:v>BSA</c:v>
          </c:tx>
          <c:spPr>
            <a:ln w="47625">
              <a:noFill/>
            </a:ln>
          </c:spPr>
          <c:marker>
            <c:spPr>
              <a:solidFill>
                <a:srgbClr val="94FF29"/>
              </a:solidFill>
            </c:spPr>
          </c:marker>
          <c:xVal>
            <c:numRef>
              <c:f>Folha1!$Q$28:$Q$38</c:f>
              <c:numCache>
                <c:formatCode>General</c:formatCode>
                <c:ptCount val="11"/>
                <c:pt idx="0">
                  <c:v>0</c:v>
                </c:pt>
                <c:pt idx="1">
                  <c:v>10</c:v>
                </c:pt>
                <c:pt idx="2">
                  <c:v>12.5</c:v>
                </c:pt>
                <c:pt idx="3">
                  <c:v>20</c:v>
                </c:pt>
                <c:pt idx="4">
                  <c:v>25</c:v>
                </c:pt>
                <c:pt idx="5">
                  <c:v>30</c:v>
                </c:pt>
                <c:pt idx="6">
                  <c:v>37.5</c:v>
                </c:pt>
                <c:pt idx="7">
                  <c:v>40</c:v>
                </c:pt>
                <c:pt idx="8">
                  <c:v>50</c:v>
                </c:pt>
                <c:pt idx="9">
                  <c:v>62.5</c:v>
                </c:pt>
                <c:pt idx="10">
                  <c:v>75</c:v>
                </c:pt>
              </c:numCache>
            </c:numRef>
          </c:xVal>
          <c:yVal>
            <c:numRef>
              <c:f>Folha1!$R$28:$R$38</c:f>
              <c:numCache>
                <c:formatCode>0.000</c:formatCode>
                <c:ptCount val="11"/>
                <c:pt idx="0">
                  <c:v>0.24525000000000041</c:v>
                </c:pt>
                <c:pt idx="1">
                  <c:v>0.28475</c:v>
                </c:pt>
                <c:pt idx="3">
                  <c:v>0.31950000000000151</c:v>
                </c:pt>
                <c:pt idx="5">
                  <c:v>0.34900000000000031</c:v>
                </c:pt>
                <c:pt idx="7">
                  <c:v>0.40250000000000002</c:v>
                </c:pt>
                <c:pt idx="8">
                  <c:v>0.443</c:v>
                </c:pt>
              </c:numCache>
            </c:numRef>
          </c:yVal>
        </c:ser>
        <c:ser>
          <c:idx val="1"/>
          <c:order val="1"/>
          <c:tx>
            <c:v>Rye Bran</c:v>
          </c:tx>
          <c:spPr>
            <a:ln w="47625">
              <a:noFill/>
            </a:ln>
          </c:spPr>
          <c:marker>
            <c:spPr>
              <a:solidFill>
                <a:schemeClr val="tx1">
                  <a:lumMod val="65000"/>
                  <a:lumOff val="35000"/>
                </a:schemeClr>
              </a:solidFill>
              <a:ln>
                <a:noFill/>
              </a:ln>
            </c:spPr>
          </c:marker>
          <c:xVal>
            <c:numRef>
              <c:f>Folha1!$Q$28:$Q$38</c:f>
              <c:numCache>
                <c:formatCode>General</c:formatCode>
                <c:ptCount val="11"/>
                <c:pt idx="0">
                  <c:v>0</c:v>
                </c:pt>
                <c:pt idx="1">
                  <c:v>10</c:v>
                </c:pt>
                <c:pt idx="2">
                  <c:v>12.5</c:v>
                </c:pt>
                <c:pt idx="3">
                  <c:v>20</c:v>
                </c:pt>
                <c:pt idx="4">
                  <c:v>25</c:v>
                </c:pt>
                <c:pt idx="5">
                  <c:v>30</c:v>
                </c:pt>
                <c:pt idx="6">
                  <c:v>37.5</c:v>
                </c:pt>
                <c:pt idx="7">
                  <c:v>40</c:v>
                </c:pt>
                <c:pt idx="8">
                  <c:v>50</c:v>
                </c:pt>
                <c:pt idx="9">
                  <c:v>62.5</c:v>
                </c:pt>
                <c:pt idx="10">
                  <c:v>75</c:v>
                </c:pt>
              </c:numCache>
            </c:numRef>
          </c:xVal>
          <c:yVal>
            <c:numRef>
              <c:f>Folha1!$S$28:$S$38</c:f>
              <c:numCache>
                <c:formatCode>General</c:formatCode>
                <c:ptCount val="11"/>
                <c:pt idx="0" formatCode="0.000">
                  <c:v>0.61949999999999994</c:v>
                </c:pt>
                <c:pt idx="4" formatCode="0.000">
                  <c:v>0.65025000000000266</c:v>
                </c:pt>
                <c:pt idx="8" formatCode="0.000">
                  <c:v>0.66550000000000065</c:v>
                </c:pt>
                <c:pt idx="10" formatCode="0.000">
                  <c:v>0.69924999999999993</c:v>
                </c:pt>
              </c:numCache>
            </c:numRef>
          </c:yVal>
        </c:ser>
        <c:ser>
          <c:idx val="2"/>
          <c:order val="2"/>
          <c:tx>
            <c:v>BSA + Rye Bran</c:v>
          </c:tx>
          <c:spPr>
            <a:ln w="47625">
              <a:noFill/>
            </a:ln>
          </c:spPr>
          <c:marker>
            <c:spPr>
              <a:solidFill>
                <a:schemeClr val="accent2">
                  <a:lumMod val="60000"/>
                  <a:lumOff val="40000"/>
                </a:schemeClr>
              </a:solidFill>
              <a:ln>
                <a:noFill/>
              </a:ln>
            </c:spPr>
          </c:marker>
          <c:xVal>
            <c:numRef>
              <c:f>Folha1!$Q$28:$Q$38</c:f>
              <c:numCache>
                <c:formatCode>General</c:formatCode>
                <c:ptCount val="11"/>
                <c:pt idx="0">
                  <c:v>0</c:v>
                </c:pt>
                <c:pt idx="1">
                  <c:v>10</c:v>
                </c:pt>
                <c:pt idx="2">
                  <c:v>12.5</c:v>
                </c:pt>
                <c:pt idx="3">
                  <c:v>20</c:v>
                </c:pt>
                <c:pt idx="4">
                  <c:v>25</c:v>
                </c:pt>
                <c:pt idx="5">
                  <c:v>30</c:v>
                </c:pt>
                <c:pt idx="6">
                  <c:v>37.5</c:v>
                </c:pt>
                <c:pt idx="7">
                  <c:v>40</c:v>
                </c:pt>
                <c:pt idx="8">
                  <c:v>50</c:v>
                </c:pt>
                <c:pt idx="9">
                  <c:v>62.5</c:v>
                </c:pt>
                <c:pt idx="10">
                  <c:v>75</c:v>
                </c:pt>
              </c:numCache>
            </c:numRef>
          </c:xVal>
          <c:yVal>
            <c:numRef>
              <c:f>Folha1!$T$28:$T$38</c:f>
              <c:numCache>
                <c:formatCode>General</c:formatCode>
                <c:ptCount val="11"/>
                <c:pt idx="0" formatCode="0.000">
                  <c:v>0.66250000000000064</c:v>
                </c:pt>
                <c:pt idx="2" formatCode="0.000">
                  <c:v>0.68500000000000005</c:v>
                </c:pt>
                <c:pt idx="4" formatCode="0.000">
                  <c:v>0.70975000000000266</c:v>
                </c:pt>
                <c:pt idx="6" formatCode="0.000">
                  <c:v>0.72350000000000003</c:v>
                </c:pt>
                <c:pt idx="8" formatCode="0.000">
                  <c:v>0.72550000000000003</c:v>
                </c:pt>
                <c:pt idx="9" formatCode="0.000">
                  <c:v>0.73350000000000004</c:v>
                </c:pt>
              </c:numCache>
            </c:numRef>
          </c:yVal>
        </c:ser>
        <c:axId val="96581504"/>
        <c:axId val="96596352"/>
      </c:scatterChart>
      <c:valAx>
        <c:axId val="96581504"/>
        <c:scaling>
          <c:orientation val="minMax"/>
        </c:scaling>
        <c:axPos val="b"/>
        <c:title>
          <c:tx>
            <c:rich>
              <a:bodyPr/>
              <a:lstStyle/>
              <a:p>
                <a:pPr>
                  <a:defRPr/>
                </a:pPr>
                <a:r>
                  <a:rPr lang="en-GB"/>
                  <a:t>Enzymatic Activity (U)</a:t>
                </a:r>
              </a:p>
            </c:rich>
          </c:tx>
          <c:layout/>
        </c:title>
        <c:numFmt formatCode="General" sourceLinked="1"/>
        <c:majorTickMark val="none"/>
        <c:tickLblPos val="nextTo"/>
        <c:crossAx val="96596352"/>
        <c:crosses val="autoZero"/>
        <c:crossBetween val="midCat"/>
      </c:valAx>
      <c:valAx>
        <c:axId val="96596352"/>
        <c:scaling>
          <c:orientation val="minMax"/>
        </c:scaling>
        <c:axPos val="l"/>
        <c:title>
          <c:tx>
            <c:rich>
              <a:bodyPr rot="-5400000" vert="horz"/>
              <a:lstStyle/>
              <a:p>
                <a:pPr>
                  <a:defRPr/>
                </a:pPr>
                <a:r>
                  <a:rPr lang="en-GB"/>
                  <a:t>Absorbance</a:t>
                </a:r>
                <a:r>
                  <a:rPr lang="en-GB" baseline="0"/>
                  <a:t> (340nm)</a:t>
                </a:r>
                <a:endParaRPr lang="en-GB"/>
              </a:p>
            </c:rich>
          </c:tx>
          <c:layout/>
        </c:title>
        <c:numFmt formatCode="0.000" sourceLinked="1"/>
        <c:majorTickMark val="none"/>
        <c:tickLblPos val="nextTo"/>
        <c:crossAx val="96581504"/>
        <c:crosses val="autoZero"/>
        <c:crossBetween val="midCat"/>
      </c:valAx>
    </c:plotArea>
    <c:legend>
      <c:legendPos val="b"/>
      <c:layout>
        <c:manualLayout>
          <c:xMode val="edge"/>
          <c:yMode val="edge"/>
          <c:x val="0.27375769673797018"/>
          <c:y val="0.85715991873918873"/>
          <c:w val="0.53826591965841863"/>
          <c:h val="0.10252691045117969"/>
        </c:manualLayout>
      </c:layout>
    </c:legend>
    <c:plotVisOnly val="1"/>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n-GB"/>
  <c:style val="18"/>
  <c:chart>
    <c:plotArea>
      <c:layout/>
      <c:scatterChart>
        <c:scatterStyle val="lineMarker"/>
        <c:ser>
          <c:idx val="0"/>
          <c:order val="0"/>
          <c:tx>
            <c:v>Rye Bran</c:v>
          </c:tx>
          <c:spPr>
            <a:ln w="47625">
              <a:noFill/>
            </a:ln>
          </c:spPr>
          <c:marker>
            <c:spPr>
              <a:solidFill>
                <a:schemeClr val="bg1">
                  <a:lumMod val="50000"/>
                </a:schemeClr>
              </a:solidFill>
              <a:ln>
                <a:noFill/>
              </a:ln>
              <a:scene3d>
                <a:camera prst="orthographicFront"/>
                <a:lightRig rig="threePt" dir="t"/>
              </a:scene3d>
              <a:sp3d>
                <a:bevelT w="190500" h="38100"/>
              </a:sp3d>
            </c:spPr>
          </c:marker>
          <c:xVal>
            <c:numRef>
              <c:f>Folha1!$V$23:$V$31</c:f>
              <c:numCache>
                <c:formatCode>General</c:formatCode>
                <c:ptCount val="9"/>
                <c:pt idx="0">
                  <c:v>0</c:v>
                </c:pt>
                <c:pt idx="1">
                  <c:v>10</c:v>
                </c:pt>
                <c:pt idx="2">
                  <c:v>20</c:v>
                </c:pt>
                <c:pt idx="3">
                  <c:v>30</c:v>
                </c:pt>
                <c:pt idx="4">
                  <c:v>40</c:v>
                </c:pt>
                <c:pt idx="5">
                  <c:v>50</c:v>
                </c:pt>
                <c:pt idx="6">
                  <c:v>60</c:v>
                </c:pt>
                <c:pt idx="7">
                  <c:v>70</c:v>
                </c:pt>
                <c:pt idx="8">
                  <c:v>80</c:v>
                </c:pt>
              </c:numCache>
            </c:numRef>
          </c:xVal>
          <c:yVal>
            <c:numRef>
              <c:f>Folha1!$W$23:$W$31</c:f>
              <c:numCache>
                <c:formatCode>0.000</c:formatCode>
                <c:ptCount val="9"/>
                <c:pt idx="0">
                  <c:v>0.23700000000000004</c:v>
                </c:pt>
                <c:pt idx="1">
                  <c:v>0.47875000000000001</c:v>
                </c:pt>
                <c:pt idx="2">
                  <c:v>0.64200000000000679</c:v>
                </c:pt>
                <c:pt idx="3">
                  <c:v>0.73000000000000065</c:v>
                </c:pt>
                <c:pt idx="4">
                  <c:v>0.77025000000000265</c:v>
                </c:pt>
                <c:pt idx="5">
                  <c:v>0.79425000000000001</c:v>
                </c:pt>
                <c:pt idx="6">
                  <c:v>0.82250000000000001</c:v>
                </c:pt>
                <c:pt idx="7">
                  <c:v>0.89349999999999996</c:v>
                </c:pt>
                <c:pt idx="8" formatCode="General">
                  <c:v>0.89799999999999991</c:v>
                </c:pt>
              </c:numCache>
            </c:numRef>
          </c:yVal>
        </c:ser>
        <c:ser>
          <c:idx val="1"/>
          <c:order val="1"/>
          <c:tx>
            <c:v>BSA</c:v>
          </c:tx>
          <c:spPr>
            <a:ln w="47625">
              <a:noFill/>
            </a:ln>
          </c:spPr>
          <c:marker>
            <c:spPr>
              <a:solidFill>
                <a:srgbClr val="99FF33"/>
              </a:solidFill>
              <a:ln>
                <a:noFill/>
              </a:ln>
              <a:scene3d>
                <a:camera prst="orthographicFront"/>
                <a:lightRig rig="threePt" dir="t"/>
              </a:scene3d>
              <a:sp3d>
                <a:bevelT w="190500" h="38100"/>
              </a:sp3d>
            </c:spPr>
          </c:marker>
          <c:xVal>
            <c:numRef>
              <c:f>Folha1!$V$23:$V$31</c:f>
              <c:numCache>
                <c:formatCode>General</c:formatCode>
                <c:ptCount val="9"/>
                <c:pt idx="0">
                  <c:v>0</c:v>
                </c:pt>
                <c:pt idx="1">
                  <c:v>10</c:v>
                </c:pt>
                <c:pt idx="2">
                  <c:v>20</c:v>
                </c:pt>
                <c:pt idx="3">
                  <c:v>30</c:v>
                </c:pt>
                <c:pt idx="4">
                  <c:v>40</c:v>
                </c:pt>
                <c:pt idx="5">
                  <c:v>50</c:v>
                </c:pt>
                <c:pt idx="6">
                  <c:v>60</c:v>
                </c:pt>
                <c:pt idx="7">
                  <c:v>70</c:v>
                </c:pt>
                <c:pt idx="8">
                  <c:v>80</c:v>
                </c:pt>
              </c:numCache>
            </c:numRef>
          </c:xVal>
          <c:yVal>
            <c:numRef>
              <c:f>Folha1!$X$23:$X$31</c:f>
              <c:numCache>
                <c:formatCode>0.000</c:formatCode>
                <c:ptCount val="9"/>
                <c:pt idx="0">
                  <c:v>0.14250000000000004</c:v>
                </c:pt>
                <c:pt idx="1">
                  <c:v>0.23800000000000004</c:v>
                </c:pt>
                <c:pt idx="2">
                  <c:v>0.26975000000000005</c:v>
                </c:pt>
                <c:pt idx="3">
                  <c:v>0.28575</c:v>
                </c:pt>
                <c:pt idx="4">
                  <c:v>0.29275000000000001</c:v>
                </c:pt>
                <c:pt idx="5">
                  <c:v>0.30325000000000002</c:v>
                </c:pt>
                <c:pt idx="6" formatCode="General">
                  <c:v>0.31375000000000008</c:v>
                </c:pt>
              </c:numCache>
            </c:numRef>
          </c:yVal>
        </c:ser>
        <c:axId val="102375808"/>
        <c:axId val="102378112"/>
      </c:scatterChart>
      <c:valAx>
        <c:axId val="102375808"/>
        <c:scaling>
          <c:orientation val="minMax"/>
        </c:scaling>
        <c:axPos val="b"/>
        <c:title>
          <c:tx>
            <c:rich>
              <a:bodyPr/>
              <a:lstStyle/>
              <a:p>
                <a:pPr>
                  <a:defRPr/>
                </a:pPr>
                <a:r>
                  <a:rPr lang="en-GB"/>
                  <a:t>time (minutes)</a:t>
                </a:r>
              </a:p>
            </c:rich>
          </c:tx>
          <c:layout/>
        </c:title>
        <c:numFmt formatCode="General" sourceLinked="1"/>
        <c:majorTickMark val="none"/>
        <c:tickLblPos val="nextTo"/>
        <c:crossAx val="102378112"/>
        <c:crosses val="autoZero"/>
        <c:crossBetween val="midCat"/>
      </c:valAx>
      <c:valAx>
        <c:axId val="102378112"/>
        <c:scaling>
          <c:orientation val="minMax"/>
        </c:scaling>
        <c:axPos val="l"/>
        <c:title>
          <c:tx>
            <c:rich>
              <a:bodyPr rot="-5400000" vert="horz"/>
              <a:lstStyle/>
              <a:p>
                <a:pPr>
                  <a:defRPr/>
                </a:pPr>
                <a:r>
                  <a:rPr lang="en-GB"/>
                  <a:t>Absorbance (340nm)</a:t>
                </a:r>
              </a:p>
            </c:rich>
          </c:tx>
          <c:layout/>
        </c:title>
        <c:numFmt formatCode="0.0" sourceLinked="0"/>
        <c:majorTickMark val="none"/>
        <c:tickLblPos val="nextTo"/>
        <c:crossAx val="102375808"/>
        <c:crosses val="autoZero"/>
        <c:crossBetween val="midCat"/>
      </c:valAx>
    </c:plotArea>
    <c:legend>
      <c:legendPos val="b"/>
      <c:layout>
        <c:manualLayout>
          <c:xMode val="edge"/>
          <c:yMode val="edge"/>
          <c:x val="0.39548790555838664"/>
          <c:y val="0.85848675543987174"/>
          <c:w val="0.26984118622835018"/>
          <c:h val="9.1122018188455264E-2"/>
        </c:manualLayout>
      </c:layout>
    </c:legend>
    <c:plotVisOnly val="1"/>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view3D>
      <c:rAngAx val="1"/>
    </c:view3D>
    <c:floor>
      <c:spPr>
        <a:noFill/>
        <a:ln w="9525">
          <a:noFill/>
        </a:ln>
      </c:spPr>
    </c:floor>
    <c:plotArea>
      <c:layout>
        <c:manualLayout>
          <c:layoutTarget val="inner"/>
          <c:xMode val="edge"/>
          <c:yMode val="edge"/>
          <c:x val="7.7138531380253103E-2"/>
          <c:y val="5.0925925925925923E-2"/>
          <c:w val="0.89231338796181436"/>
          <c:h val="0.69964858559346765"/>
        </c:manualLayout>
      </c:layout>
      <c:bar3DChart>
        <c:barDir val="col"/>
        <c:grouping val="clustered"/>
        <c:ser>
          <c:idx val="0"/>
          <c:order val="0"/>
          <c:tx>
            <c:v>Alpha-amylase</c:v>
          </c:tx>
          <c:spPr>
            <a:solidFill>
              <a:schemeClr val="bg1">
                <a:lumMod val="85000"/>
              </a:schemeClr>
            </a:solidFill>
          </c:spPr>
          <c:dLbls>
            <c:dLbl>
              <c:idx val="1"/>
              <c:layout>
                <c:manualLayout>
                  <c:x val="8.3312924218039326E-3"/>
                  <c:y val="-1.8518518518518583E-2"/>
                </c:manualLayout>
              </c:layout>
              <c:showVal val="1"/>
            </c:dLbl>
            <c:numFmt formatCode="#,##0.00" sourceLinked="0"/>
            <c:txPr>
              <a:bodyPr/>
              <a:lstStyle/>
              <a:p>
                <a:pPr>
                  <a:defRPr sz="900"/>
                </a:pPr>
                <a:endParaRPr lang="en-US"/>
              </a:p>
            </c:txPr>
            <c:showVal val="1"/>
          </c:dLbls>
          <c:cat>
            <c:strRef>
              <c:f>Folha1!$Q$74:$V$74</c:f>
              <c:strCache>
                <c:ptCount val="6"/>
                <c:pt idx="0">
                  <c:v>Ara</c:v>
                </c:pt>
                <c:pt idx="1">
                  <c:v>Gal</c:v>
                </c:pt>
                <c:pt idx="2">
                  <c:v>Glc</c:v>
                </c:pt>
                <c:pt idx="3">
                  <c:v>Xyl</c:v>
                </c:pt>
                <c:pt idx="4">
                  <c:v>total sugars</c:v>
                </c:pt>
                <c:pt idx="5">
                  <c:v>Others</c:v>
                </c:pt>
              </c:strCache>
            </c:strRef>
          </c:cat>
          <c:val>
            <c:numRef>
              <c:f>Folha1!$Q$75:$V$75</c:f>
              <c:numCache>
                <c:formatCode>General</c:formatCode>
                <c:ptCount val="6"/>
                <c:pt idx="0">
                  <c:v>15.066542994763084</c:v>
                </c:pt>
                <c:pt idx="1">
                  <c:v>1.1700873707601798</c:v>
                </c:pt>
                <c:pt idx="2">
                  <c:v>10.955385686564584</c:v>
                </c:pt>
                <c:pt idx="3">
                  <c:v>43.791487636228425</c:v>
                </c:pt>
                <c:pt idx="4">
                  <c:v>70.983503688317299</c:v>
                </c:pt>
                <c:pt idx="5">
                  <c:v>29.016496311683824</c:v>
                </c:pt>
              </c:numCache>
            </c:numRef>
          </c:val>
        </c:ser>
        <c:ser>
          <c:idx val="1"/>
          <c:order val="1"/>
          <c:tx>
            <c:v>Pancreatin</c:v>
          </c:tx>
          <c:spPr>
            <a:solidFill>
              <a:srgbClr val="A1FF33"/>
            </a:solidFill>
          </c:spPr>
          <c:dLbls>
            <c:dLbl>
              <c:idx val="1"/>
              <c:layout>
                <c:manualLayout>
                  <c:x val="2.7770974739346442E-3"/>
                  <c:y val="4.6296296296296675E-3"/>
                </c:manualLayout>
              </c:layout>
              <c:showVal val="1"/>
            </c:dLbl>
            <c:numFmt formatCode="#,##0.00" sourceLinked="0"/>
            <c:txPr>
              <a:bodyPr/>
              <a:lstStyle/>
              <a:p>
                <a:pPr>
                  <a:defRPr sz="900"/>
                </a:pPr>
                <a:endParaRPr lang="en-US"/>
              </a:p>
            </c:txPr>
            <c:showVal val="1"/>
          </c:dLbls>
          <c:cat>
            <c:strRef>
              <c:f>Folha1!$Q$74:$V$74</c:f>
              <c:strCache>
                <c:ptCount val="6"/>
                <c:pt idx="0">
                  <c:v>Ara</c:v>
                </c:pt>
                <c:pt idx="1">
                  <c:v>Gal</c:v>
                </c:pt>
                <c:pt idx="2">
                  <c:v>Glc</c:v>
                </c:pt>
                <c:pt idx="3">
                  <c:v>Xyl</c:v>
                </c:pt>
                <c:pt idx="4">
                  <c:v>total sugars</c:v>
                </c:pt>
                <c:pt idx="5">
                  <c:v>Others</c:v>
                </c:pt>
              </c:strCache>
            </c:strRef>
          </c:cat>
          <c:val>
            <c:numRef>
              <c:f>Folha1!$Q$76:$V$76</c:f>
              <c:numCache>
                <c:formatCode>General</c:formatCode>
                <c:ptCount val="6"/>
                <c:pt idx="0">
                  <c:v>9.4888743413222922</c:v>
                </c:pt>
                <c:pt idx="1">
                  <c:v>0.65124832989801595</c:v>
                </c:pt>
                <c:pt idx="2">
                  <c:v>41.080337876529185</c:v>
                </c:pt>
                <c:pt idx="3">
                  <c:v>32.490434726452428</c:v>
                </c:pt>
                <c:pt idx="4">
                  <c:v>83.710895274201704</c:v>
                </c:pt>
                <c:pt idx="5">
                  <c:v>16.289104725798296</c:v>
                </c:pt>
              </c:numCache>
            </c:numRef>
          </c:val>
        </c:ser>
        <c:ser>
          <c:idx val="2"/>
          <c:order val="2"/>
          <c:tx>
            <c:v>Control</c:v>
          </c:tx>
          <c:spPr>
            <a:solidFill>
              <a:schemeClr val="bg1">
                <a:lumMod val="50000"/>
              </a:schemeClr>
            </a:solidFill>
            <a:ln>
              <a:solidFill>
                <a:schemeClr val="tx1">
                  <a:lumMod val="50000"/>
                  <a:lumOff val="50000"/>
                </a:schemeClr>
              </a:solidFill>
            </a:ln>
          </c:spPr>
          <c:dLbls>
            <c:dLbl>
              <c:idx val="0"/>
              <c:layout>
                <c:manualLayout>
                  <c:x val="2.7770974739346802E-3"/>
                  <c:y val="9.2592592592593767E-3"/>
                </c:manualLayout>
              </c:layout>
              <c:showVal val="1"/>
            </c:dLbl>
            <c:dLbl>
              <c:idx val="1"/>
              <c:layout>
                <c:manualLayout>
                  <c:x val="2.2216779791477192E-2"/>
                  <c:y val="4.6296296296296675E-3"/>
                </c:manualLayout>
              </c:layout>
              <c:showVal val="1"/>
            </c:dLbl>
            <c:dLbl>
              <c:idx val="4"/>
              <c:layout>
                <c:manualLayout>
                  <c:x val="1.9439682317542409E-2"/>
                  <c:y val="0"/>
                </c:manualLayout>
              </c:layout>
              <c:showVal val="1"/>
            </c:dLbl>
            <c:numFmt formatCode="#,##0.00" sourceLinked="0"/>
            <c:txPr>
              <a:bodyPr/>
              <a:lstStyle/>
              <a:p>
                <a:pPr>
                  <a:defRPr sz="900"/>
                </a:pPr>
                <a:endParaRPr lang="en-US"/>
              </a:p>
            </c:txPr>
            <c:showVal val="1"/>
          </c:dLbls>
          <c:cat>
            <c:strRef>
              <c:f>Folha1!$Q$74:$V$74</c:f>
              <c:strCache>
                <c:ptCount val="6"/>
                <c:pt idx="0">
                  <c:v>Ara</c:v>
                </c:pt>
                <c:pt idx="1">
                  <c:v>Gal</c:v>
                </c:pt>
                <c:pt idx="2">
                  <c:v>Glc</c:v>
                </c:pt>
                <c:pt idx="3">
                  <c:v>Xyl</c:v>
                </c:pt>
                <c:pt idx="4">
                  <c:v>total sugars</c:v>
                </c:pt>
                <c:pt idx="5">
                  <c:v>Others</c:v>
                </c:pt>
              </c:strCache>
            </c:strRef>
          </c:cat>
          <c:val>
            <c:numRef>
              <c:f>Folha1!$Q$77:$V$77</c:f>
              <c:numCache>
                <c:formatCode>General</c:formatCode>
                <c:ptCount val="6"/>
                <c:pt idx="0">
                  <c:v>6.577289690038203</c:v>
                </c:pt>
                <c:pt idx="1">
                  <c:v>0.57025959732836262</c:v>
                </c:pt>
                <c:pt idx="2">
                  <c:v>34.811012356641974</c:v>
                </c:pt>
                <c:pt idx="3">
                  <c:v>18.767881278109027</c:v>
                </c:pt>
                <c:pt idx="4">
                  <c:v>60.726442922118139</c:v>
                </c:pt>
                <c:pt idx="5">
                  <c:v>39.273557077882224</c:v>
                </c:pt>
              </c:numCache>
            </c:numRef>
          </c:val>
        </c:ser>
        <c:dLbls>
          <c:showVal val="1"/>
        </c:dLbls>
        <c:gapWidth val="75"/>
        <c:shape val="box"/>
        <c:axId val="102472704"/>
        <c:axId val="102482688"/>
        <c:axId val="0"/>
      </c:bar3DChart>
      <c:catAx>
        <c:axId val="102472704"/>
        <c:scaling>
          <c:orientation val="minMax"/>
        </c:scaling>
        <c:axPos val="b"/>
        <c:majorTickMark val="none"/>
        <c:tickLblPos val="nextTo"/>
        <c:crossAx val="102482688"/>
        <c:crosses val="autoZero"/>
        <c:auto val="1"/>
        <c:lblAlgn val="ctr"/>
        <c:lblOffset val="100"/>
      </c:catAx>
      <c:valAx>
        <c:axId val="102482688"/>
        <c:scaling>
          <c:orientation val="minMax"/>
        </c:scaling>
        <c:axPos val="l"/>
        <c:title>
          <c:tx>
            <c:rich>
              <a:bodyPr rot="-5400000" vert="horz"/>
              <a:lstStyle/>
              <a:p>
                <a:pPr>
                  <a:defRPr>
                    <a:solidFill>
                      <a:schemeClr val="accent6">
                        <a:lumMod val="50000"/>
                      </a:schemeClr>
                    </a:solidFill>
                  </a:defRPr>
                </a:pPr>
                <a:r>
                  <a:rPr lang="en-GB">
                    <a:solidFill>
                      <a:schemeClr val="accent6">
                        <a:lumMod val="50000"/>
                      </a:schemeClr>
                    </a:solidFill>
                  </a:rPr>
                  <a:t>Mass %</a:t>
                </a:r>
              </a:p>
            </c:rich>
          </c:tx>
          <c:layout>
            <c:manualLayout>
              <c:xMode val="edge"/>
              <c:yMode val="edge"/>
              <c:x val="1.0578992022951391E-2"/>
              <c:y val="0.31269685039370082"/>
            </c:manualLayout>
          </c:layout>
        </c:title>
        <c:numFmt formatCode="General" sourceLinked="1"/>
        <c:majorTickMark val="none"/>
        <c:tickLblPos val="nextTo"/>
        <c:crossAx val="102472704"/>
        <c:crosses val="autoZero"/>
        <c:crossBetween val="between"/>
      </c:valAx>
    </c:plotArea>
    <c:legend>
      <c:legendPos val="b"/>
      <c:layout>
        <c:manualLayout>
          <c:xMode val="edge"/>
          <c:yMode val="edge"/>
          <c:x val="0.20972962449766205"/>
          <c:y val="0.93013560600796152"/>
          <c:w val="0.59239891614503193"/>
          <c:h val="6.9864393992038434E-2"/>
        </c:manualLayout>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view3D>
      <c:rAngAx val="1"/>
    </c:view3D>
    <c:floor>
      <c:spPr>
        <a:noFill/>
        <a:ln w="9525">
          <a:noFill/>
        </a:ln>
      </c:spPr>
    </c:floor>
    <c:plotArea>
      <c:layout>
        <c:manualLayout>
          <c:layoutTarget val="inner"/>
          <c:xMode val="edge"/>
          <c:yMode val="edge"/>
          <c:x val="0.14706844113762305"/>
          <c:y val="7.5139463668230752E-2"/>
          <c:w val="0.82568993052690565"/>
          <c:h val="0.57937005942537489"/>
        </c:manualLayout>
      </c:layout>
      <c:bar3DChart>
        <c:barDir val="col"/>
        <c:grouping val="stacked"/>
        <c:ser>
          <c:idx val="0"/>
          <c:order val="0"/>
          <c:tx>
            <c:v>Oligo/ Polysaccharides</c:v>
          </c:tx>
          <c:spPr>
            <a:solidFill>
              <a:schemeClr val="bg1">
                <a:lumMod val="75000"/>
              </a:schemeClr>
            </a:solidFill>
          </c:spPr>
          <c:dPt>
            <c:idx val="10"/>
            <c:spPr>
              <a:solidFill>
                <a:schemeClr val="bg1">
                  <a:lumMod val="50000"/>
                </a:schemeClr>
              </a:solidFill>
            </c:spPr>
          </c:dPt>
          <c:dLbls>
            <c:dLbl>
              <c:idx val="2"/>
              <c:layout>
                <c:manualLayout>
                  <c:x val="0"/>
                  <c:y val="-4.0060469227960714E-2"/>
                </c:manualLayout>
              </c:layout>
              <c:showVal val="1"/>
            </c:dLbl>
            <c:numFmt formatCode="#,##0.00" sourceLinked="0"/>
            <c:txPr>
              <a:bodyPr/>
              <a:lstStyle/>
              <a:p>
                <a:pPr>
                  <a:defRPr sz="900"/>
                </a:pPr>
                <a:endParaRPr lang="en-US"/>
              </a:p>
            </c:txPr>
            <c:showVal val="1"/>
          </c:dLbls>
          <c:cat>
            <c:strRef>
              <c:f>'mass %'!$C$36:$D$46</c:f>
              <c:strCache>
                <c:ptCount val="11"/>
                <c:pt idx="0">
                  <c:v>Ara</c:v>
                </c:pt>
                <c:pt idx="2">
                  <c:v>Gal </c:v>
                </c:pt>
                <c:pt idx="4">
                  <c:v>Glc</c:v>
                </c:pt>
                <c:pt idx="6">
                  <c:v>Xyl </c:v>
                </c:pt>
                <c:pt idx="8">
                  <c:v>Total sugars</c:v>
                </c:pt>
                <c:pt idx="10">
                  <c:v>Others</c:v>
                </c:pt>
              </c:strCache>
            </c:strRef>
          </c:cat>
          <c:val>
            <c:numRef>
              <c:f>'mass %'!$E$73:$E$83</c:f>
              <c:numCache>
                <c:formatCode>General</c:formatCode>
                <c:ptCount val="11"/>
                <c:pt idx="0" formatCode="0.000">
                  <c:v>9.5916466412254948</c:v>
                </c:pt>
                <c:pt idx="2" formatCode="0.000">
                  <c:v>0.53215403726145161</c:v>
                </c:pt>
                <c:pt idx="4" formatCode="0.000">
                  <c:v>19.197507365231132</c:v>
                </c:pt>
                <c:pt idx="6" formatCode="0.000">
                  <c:v>30.464479910279092</c:v>
                </c:pt>
                <c:pt idx="8" formatCode="0.000">
                  <c:v>61.064503366027566</c:v>
                </c:pt>
                <c:pt idx="10" formatCode="0.000">
                  <c:v>38.935496633972434</c:v>
                </c:pt>
              </c:numCache>
            </c:numRef>
          </c:val>
        </c:ser>
        <c:ser>
          <c:idx val="1"/>
          <c:order val="1"/>
          <c:tx>
            <c:v>Monosaccharides</c:v>
          </c:tx>
          <c:spPr>
            <a:solidFill>
              <a:srgbClr val="A1FF43"/>
            </a:solidFill>
          </c:spPr>
          <c:dLbls>
            <c:dLbl>
              <c:idx val="0"/>
              <c:layout>
                <c:manualLayout>
                  <c:x val="8.8743793175253965E-3"/>
                  <c:y val="-4.0060469227960714E-2"/>
                </c:manualLayout>
              </c:layout>
              <c:showVal val="1"/>
            </c:dLbl>
            <c:dLbl>
              <c:idx val="4"/>
              <c:layout>
                <c:manualLayout>
                  <c:x val="4.4371896587626514E-3"/>
                  <c:y val="-3.5052910574465926E-2"/>
                </c:manualLayout>
              </c:layout>
              <c:showVal val="1"/>
            </c:dLbl>
            <c:numFmt formatCode="#,##0.00" sourceLinked="0"/>
            <c:txPr>
              <a:bodyPr/>
              <a:lstStyle/>
              <a:p>
                <a:pPr>
                  <a:defRPr sz="900"/>
                </a:pPr>
                <a:endParaRPr lang="en-US"/>
              </a:p>
            </c:txPr>
            <c:showVal val="1"/>
          </c:dLbls>
          <c:cat>
            <c:strRef>
              <c:f>'mass %'!$C$36:$D$43</c:f>
              <c:strCache>
                <c:ptCount val="7"/>
                <c:pt idx="0">
                  <c:v>Ara</c:v>
                </c:pt>
                <c:pt idx="2">
                  <c:v>Gal </c:v>
                </c:pt>
                <c:pt idx="4">
                  <c:v>Glc</c:v>
                </c:pt>
                <c:pt idx="6">
                  <c:v>Xyl </c:v>
                </c:pt>
              </c:strCache>
            </c:strRef>
          </c:cat>
          <c:val>
            <c:numRef>
              <c:f>'mass %'!$F$73:$F$80</c:f>
              <c:numCache>
                <c:formatCode>General</c:formatCode>
                <c:ptCount val="8"/>
                <c:pt idx="0" formatCode="0.000">
                  <c:v>4.6410541458665334E-2</c:v>
                </c:pt>
                <c:pt idx="4" formatCode="0.000">
                  <c:v>0.49416711439931632</c:v>
                </c:pt>
              </c:numCache>
            </c:numRef>
          </c:val>
        </c:ser>
        <c:dLbls>
          <c:showVal val="1"/>
        </c:dLbls>
        <c:gapWidth val="75"/>
        <c:shape val="box"/>
        <c:axId val="92075904"/>
        <c:axId val="92077440"/>
        <c:axId val="0"/>
      </c:bar3DChart>
      <c:catAx>
        <c:axId val="92075904"/>
        <c:scaling>
          <c:orientation val="minMax"/>
        </c:scaling>
        <c:axPos val="b"/>
        <c:majorTickMark val="none"/>
        <c:tickLblPos val="nextTo"/>
        <c:crossAx val="92077440"/>
        <c:crosses val="autoZero"/>
        <c:auto val="1"/>
        <c:lblAlgn val="ctr"/>
        <c:lblOffset val="100"/>
      </c:catAx>
      <c:valAx>
        <c:axId val="92077440"/>
        <c:scaling>
          <c:orientation val="minMax"/>
          <c:max val="60"/>
        </c:scaling>
        <c:axPos val="l"/>
        <c:title>
          <c:tx>
            <c:rich>
              <a:bodyPr rot="-5400000" vert="horz"/>
              <a:lstStyle/>
              <a:p>
                <a:pPr>
                  <a:defRPr>
                    <a:solidFill>
                      <a:schemeClr val="accent6">
                        <a:lumMod val="50000"/>
                      </a:schemeClr>
                    </a:solidFill>
                  </a:defRPr>
                </a:pPr>
                <a:r>
                  <a:rPr lang="en-GB">
                    <a:solidFill>
                      <a:schemeClr val="accent6">
                        <a:lumMod val="50000"/>
                      </a:schemeClr>
                    </a:solidFill>
                  </a:rPr>
                  <a:t>Mass %</a:t>
                </a:r>
              </a:p>
            </c:rich>
          </c:tx>
          <c:layout>
            <c:manualLayout>
              <c:xMode val="edge"/>
              <c:yMode val="edge"/>
              <c:x val="7.5281988643589566E-3"/>
              <c:y val="0.28667090403388662"/>
            </c:manualLayout>
          </c:layout>
        </c:title>
        <c:numFmt formatCode="0" sourceLinked="0"/>
        <c:majorTickMark val="none"/>
        <c:tickLblPos val="nextTo"/>
        <c:crossAx val="92075904"/>
        <c:crosses val="autoZero"/>
        <c:crossBetween val="between"/>
      </c:valAx>
    </c:plotArea>
    <c:legend>
      <c:legendPos val="b"/>
      <c:layout>
        <c:manualLayout>
          <c:xMode val="edge"/>
          <c:yMode val="edge"/>
          <c:x val="7.712778966463231E-2"/>
          <c:y val="0.88120020534933441"/>
          <c:w val="0.88491826944209451"/>
          <c:h val="0.11878559999621544"/>
        </c:manualLayout>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style val="26"/>
  <c:chart>
    <c:view3D>
      <c:rAngAx val="1"/>
    </c:view3D>
    <c:floor>
      <c:spPr>
        <a:noFill/>
        <a:ln w="9525">
          <a:noFill/>
        </a:ln>
      </c:spPr>
    </c:floor>
    <c:plotArea>
      <c:layout>
        <c:manualLayout>
          <c:layoutTarget val="inner"/>
          <c:xMode val="edge"/>
          <c:yMode val="edge"/>
          <c:x val="7.9695975714440023E-2"/>
          <c:y val="3.4129183119066084E-2"/>
          <c:w val="0.88957613500817589"/>
          <c:h val="0.73137615095760256"/>
        </c:manualLayout>
      </c:layout>
      <c:bar3DChart>
        <c:barDir val="col"/>
        <c:grouping val="clustered"/>
        <c:ser>
          <c:idx val="0"/>
          <c:order val="0"/>
          <c:tx>
            <c:v>Sigma alpha amylase</c:v>
          </c:tx>
          <c:spPr>
            <a:solidFill>
              <a:schemeClr val="bg1">
                <a:lumMod val="85000"/>
              </a:schemeClr>
            </a:solidFill>
          </c:spPr>
          <c:dLbls>
            <c:dLbl>
              <c:idx val="1"/>
              <c:layout>
                <c:manualLayout>
                  <c:x val="2.5653896614796852E-3"/>
                  <c:y val="0"/>
                </c:manualLayout>
              </c:layout>
              <c:showVal val="1"/>
            </c:dLbl>
            <c:dLbl>
              <c:idx val="4"/>
              <c:layout>
                <c:manualLayout>
                  <c:x val="0"/>
                  <c:y val="9.0156218720407067E-3"/>
                </c:manualLayout>
              </c:layout>
              <c:showVal val="1"/>
            </c:dLbl>
            <c:numFmt formatCode="#,##0.00" sourceLinked="0"/>
            <c:txPr>
              <a:bodyPr/>
              <a:lstStyle/>
              <a:p>
                <a:pPr>
                  <a:defRPr sz="900"/>
                </a:pPr>
                <a:endParaRPr lang="en-US"/>
              </a:p>
            </c:txPr>
            <c:showVal val="1"/>
          </c:dLbls>
          <c:cat>
            <c:strRef>
              <c:f>'mass %'!$P$92:$P$97</c:f>
              <c:strCache>
                <c:ptCount val="6"/>
                <c:pt idx="0">
                  <c:v>Ara</c:v>
                </c:pt>
                <c:pt idx="1">
                  <c:v>Gal </c:v>
                </c:pt>
                <c:pt idx="2">
                  <c:v>Glc</c:v>
                </c:pt>
                <c:pt idx="3">
                  <c:v>Xyl </c:v>
                </c:pt>
                <c:pt idx="4">
                  <c:v>Total sugars</c:v>
                </c:pt>
                <c:pt idx="5">
                  <c:v>Others</c:v>
                </c:pt>
              </c:strCache>
            </c:strRef>
          </c:cat>
          <c:val>
            <c:numRef>
              <c:f>'mass %'!$Q$92:$Q$97</c:f>
              <c:numCache>
                <c:formatCode>0.000</c:formatCode>
                <c:ptCount val="6"/>
                <c:pt idx="0">
                  <c:v>9.8204948716873588</c:v>
                </c:pt>
                <c:pt idx="1">
                  <c:v>1.379275640727015</c:v>
                </c:pt>
                <c:pt idx="2">
                  <c:v>10.536514483539699</c:v>
                </c:pt>
                <c:pt idx="3">
                  <c:v>31.524444844655886</c:v>
                </c:pt>
                <c:pt idx="4">
                  <c:v>55.782745133892</c:v>
                </c:pt>
                <c:pt idx="5">
                  <c:v>44.217254866108256</c:v>
                </c:pt>
              </c:numCache>
            </c:numRef>
          </c:val>
        </c:ser>
        <c:ser>
          <c:idx val="1"/>
          <c:order val="1"/>
          <c:tx>
            <c:v>Megazyme alpha amylase</c:v>
          </c:tx>
          <c:spPr>
            <a:solidFill>
              <a:srgbClr val="A1FF43"/>
            </a:solidFill>
          </c:spPr>
          <c:dLbls>
            <c:dLbl>
              <c:idx val="0"/>
              <c:layout>
                <c:manualLayout>
                  <c:x val="0"/>
                  <c:y val="7.7284957142347122E-2"/>
                </c:manualLayout>
              </c:layout>
              <c:showVal val="1"/>
            </c:dLbl>
            <c:dLbl>
              <c:idx val="1"/>
              <c:layout>
                <c:manualLayout>
                  <c:x val="5.130779322959386E-3"/>
                  <c:y val="4.6370974285408324E-2"/>
                </c:manualLayout>
              </c:layout>
              <c:showVal val="1"/>
            </c:dLbl>
            <c:dLbl>
              <c:idx val="2"/>
              <c:layout>
                <c:manualLayout>
                  <c:x val="0"/>
                  <c:y val="0.13974213901663157"/>
                </c:manualLayout>
              </c:layout>
              <c:showVal val="1"/>
            </c:dLbl>
            <c:dLbl>
              <c:idx val="3"/>
              <c:layout>
                <c:manualLayout>
                  <c:x val="0"/>
                  <c:y val="9.9171840592448185E-2"/>
                </c:manualLayout>
              </c:layout>
              <c:showVal val="1"/>
            </c:dLbl>
            <c:dLbl>
              <c:idx val="4"/>
              <c:layout>
                <c:manualLayout>
                  <c:x val="2.3516492470426202E-3"/>
                  <c:y val="0.10367965152846736"/>
                </c:manualLayout>
              </c:layout>
              <c:showVal val="1"/>
            </c:dLbl>
            <c:dLbl>
              <c:idx val="5"/>
              <c:layout>
                <c:manualLayout>
                  <c:x val="4.7036688617122071E-3"/>
                  <c:y val="9.0156218720406564E-2"/>
                </c:manualLayout>
              </c:layout>
              <c:showVal val="1"/>
            </c:dLbl>
            <c:numFmt formatCode="#,##0.00" sourceLinked="0"/>
            <c:txPr>
              <a:bodyPr/>
              <a:lstStyle/>
              <a:p>
                <a:pPr>
                  <a:defRPr sz="900"/>
                </a:pPr>
                <a:endParaRPr lang="en-US"/>
              </a:p>
            </c:txPr>
            <c:showVal val="1"/>
          </c:dLbls>
          <c:cat>
            <c:strRef>
              <c:f>'mass %'!$P$92:$P$97</c:f>
              <c:strCache>
                <c:ptCount val="6"/>
                <c:pt idx="0">
                  <c:v>Ara</c:v>
                </c:pt>
                <c:pt idx="1">
                  <c:v>Gal </c:v>
                </c:pt>
                <c:pt idx="2">
                  <c:v>Glc</c:v>
                </c:pt>
                <c:pt idx="3">
                  <c:v>Xyl </c:v>
                </c:pt>
                <c:pt idx="4">
                  <c:v>Total sugars</c:v>
                </c:pt>
                <c:pt idx="5">
                  <c:v>Others</c:v>
                </c:pt>
              </c:strCache>
            </c:strRef>
          </c:cat>
          <c:val>
            <c:numRef>
              <c:f>'mass %'!$R$92:$R$97</c:f>
              <c:numCache>
                <c:formatCode>General</c:formatCode>
                <c:ptCount val="6"/>
                <c:pt idx="0" formatCode="0.000">
                  <c:v>9.5450049174018794</c:v>
                </c:pt>
                <c:pt idx="1">
                  <c:v>0.58510448872232756</c:v>
                </c:pt>
                <c:pt idx="2" formatCode="0.000">
                  <c:v>18.913526639551158</c:v>
                </c:pt>
                <c:pt idx="3">
                  <c:v>28.027062414071828</c:v>
                </c:pt>
                <c:pt idx="4">
                  <c:v>58.676067394138919</c:v>
                </c:pt>
                <c:pt idx="5">
                  <c:v>41.323932605861081</c:v>
                </c:pt>
              </c:numCache>
            </c:numRef>
          </c:val>
        </c:ser>
        <c:ser>
          <c:idx val="2"/>
          <c:order val="2"/>
          <c:tx>
            <c:v>Blank</c:v>
          </c:tx>
          <c:spPr>
            <a:solidFill>
              <a:schemeClr val="bg1">
                <a:lumMod val="65000"/>
              </a:schemeClr>
            </a:solidFill>
          </c:spPr>
          <c:dLbls>
            <c:dLbl>
              <c:idx val="1"/>
              <c:layout>
                <c:manualLayout>
                  <c:x val="7.696168984439063E-3"/>
                  <c:y val="-1.0304660952312951E-2"/>
                </c:manualLayout>
              </c:layout>
              <c:showVal val="1"/>
            </c:dLbl>
            <c:dLbl>
              <c:idx val="2"/>
              <c:layout>
                <c:manualLayout>
                  <c:x val="7.0555032925682104E-3"/>
                  <c:y val="0"/>
                </c:manualLayout>
              </c:layout>
              <c:showVal val="1"/>
            </c:dLbl>
            <c:dLbl>
              <c:idx val="4"/>
              <c:layout>
                <c:manualLayout>
                  <c:x val="9.4073377234243048E-3"/>
                  <c:y val="9.0152669262976767E-3"/>
                </c:manualLayout>
              </c:layout>
              <c:showVal val="1"/>
            </c:dLbl>
            <c:dLbl>
              <c:idx val="5"/>
              <c:layout>
                <c:manualLayout>
                  <c:x val="1.175917215428034E-2"/>
                  <c:y val="4.5078109360203065E-3"/>
                </c:manualLayout>
              </c:layout>
              <c:showVal val="1"/>
            </c:dLbl>
            <c:numFmt formatCode="#,##0.00" sourceLinked="0"/>
            <c:txPr>
              <a:bodyPr/>
              <a:lstStyle/>
              <a:p>
                <a:pPr>
                  <a:defRPr sz="900"/>
                </a:pPr>
                <a:endParaRPr lang="en-US"/>
              </a:p>
            </c:txPr>
            <c:showVal val="1"/>
          </c:dLbls>
          <c:cat>
            <c:strRef>
              <c:f>'mass %'!$P$92:$P$97</c:f>
              <c:strCache>
                <c:ptCount val="6"/>
                <c:pt idx="0">
                  <c:v>Ara</c:v>
                </c:pt>
                <c:pt idx="1">
                  <c:v>Gal </c:v>
                </c:pt>
                <c:pt idx="2">
                  <c:v>Glc</c:v>
                </c:pt>
                <c:pt idx="3">
                  <c:v>Xyl </c:v>
                </c:pt>
                <c:pt idx="4">
                  <c:v>Total sugars</c:v>
                </c:pt>
                <c:pt idx="5">
                  <c:v>Others</c:v>
                </c:pt>
              </c:strCache>
            </c:strRef>
          </c:cat>
          <c:val>
            <c:numRef>
              <c:f>'mass %'!$S$92:$S$97</c:f>
              <c:numCache>
                <c:formatCode>General</c:formatCode>
                <c:ptCount val="6"/>
                <c:pt idx="0" formatCode="0.000">
                  <c:v>8.3753877318546248</c:v>
                </c:pt>
                <c:pt idx="1">
                  <c:v>0.93802473209325365</c:v>
                </c:pt>
                <c:pt idx="2" formatCode="0.000">
                  <c:v>47.630460636023763</c:v>
                </c:pt>
                <c:pt idx="3">
                  <c:v>25.58942506821009</c:v>
                </c:pt>
                <c:pt idx="4">
                  <c:v>83.377145957187508</c:v>
                </c:pt>
                <c:pt idx="5">
                  <c:v>16.622854042812673</c:v>
                </c:pt>
              </c:numCache>
            </c:numRef>
          </c:val>
        </c:ser>
        <c:dLbls>
          <c:showVal val="1"/>
        </c:dLbls>
        <c:gapWidth val="75"/>
        <c:shape val="box"/>
        <c:axId val="91585920"/>
        <c:axId val="91600000"/>
        <c:axId val="0"/>
      </c:bar3DChart>
      <c:catAx>
        <c:axId val="91585920"/>
        <c:scaling>
          <c:orientation val="minMax"/>
        </c:scaling>
        <c:axPos val="b"/>
        <c:majorTickMark val="none"/>
        <c:tickLblPos val="nextTo"/>
        <c:crossAx val="91600000"/>
        <c:crosses val="autoZero"/>
        <c:auto val="1"/>
        <c:lblAlgn val="ctr"/>
        <c:lblOffset val="100"/>
      </c:catAx>
      <c:valAx>
        <c:axId val="91600000"/>
        <c:scaling>
          <c:orientation val="minMax"/>
        </c:scaling>
        <c:axPos val="l"/>
        <c:title>
          <c:tx>
            <c:rich>
              <a:bodyPr rot="-5400000" vert="horz"/>
              <a:lstStyle/>
              <a:p>
                <a:pPr>
                  <a:defRPr>
                    <a:solidFill>
                      <a:schemeClr val="accent6">
                        <a:lumMod val="50000"/>
                      </a:schemeClr>
                    </a:solidFill>
                  </a:defRPr>
                </a:pPr>
                <a:r>
                  <a:rPr lang="en-GB">
                    <a:solidFill>
                      <a:schemeClr val="accent6">
                        <a:lumMod val="50000"/>
                      </a:schemeClr>
                    </a:solidFill>
                  </a:rPr>
                  <a:t>Mass %</a:t>
                </a:r>
              </a:p>
            </c:rich>
          </c:tx>
          <c:layout>
            <c:manualLayout>
              <c:xMode val="edge"/>
              <c:yMode val="edge"/>
              <c:x val="6.8949489263042474E-3"/>
              <c:y val="0.32587781631700102"/>
            </c:manualLayout>
          </c:layout>
        </c:title>
        <c:numFmt formatCode="#,##0" sourceLinked="0"/>
        <c:majorTickMark val="none"/>
        <c:tickLblPos val="nextTo"/>
        <c:crossAx val="91585920"/>
        <c:crosses val="autoZero"/>
        <c:crossBetween val="between"/>
      </c:valAx>
    </c:plotArea>
    <c:legend>
      <c:legendPos val="b"/>
      <c:layout>
        <c:manualLayout>
          <c:xMode val="edge"/>
          <c:yMode val="edge"/>
          <c:x val="0.10952113062984356"/>
          <c:y val="0.90930518997900056"/>
          <c:w val="0.78095753674112689"/>
          <c:h val="9.0694810020999828E-2"/>
        </c:manualLayout>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view3D>
      <c:rAngAx val="1"/>
    </c:view3D>
    <c:floor>
      <c:spPr>
        <a:noFill/>
        <a:ln w="9525">
          <a:noFill/>
        </a:ln>
      </c:spPr>
    </c:floor>
    <c:plotArea>
      <c:layout>
        <c:manualLayout>
          <c:layoutTarget val="inner"/>
          <c:xMode val="edge"/>
          <c:yMode val="edge"/>
          <c:x val="0.12784401499649195"/>
          <c:y val="3.3771925159286481E-2"/>
          <c:w val="0.84694062838204065"/>
          <c:h val="0.59562241392147963"/>
        </c:manualLayout>
      </c:layout>
      <c:bar3DChart>
        <c:barDir val="col"/>
        <c:grouping val="stacked"/>
        <c:ser>
          <c:idx val="0"/>
          <c:order val="0"/>
          <c:tx>
            <c:v>Oligo/ Polysaccharides</c:v>
          </c:tx>
          <c:spPr>
            <a:solidFill>
              <a:schemeClr val="bg1">
                <a:lumMod val="85000"/>
              </a:schemeClr>
            </a:solidFill>
          </c:spPr>
          <c:dPt>
            <c:idx val="10"/>
            <c:spPr>
              <a:solidFill>
                <a:schemeClr val="bg1">
                  <a:lumMod val="50000"/>
                </a:schemeClr>
              </a:solidFill>
            </c:spPr>
          </c:dPt>
          <c:dLbls>
            <c:dLbl>
              <c:idx val="10"/>
              <c:layout>
                <c:manualLayout>
                  <c:x val="5.9551553357722904E-3"/>
                  <c:y val="-0.19667938984865269"/>
                </c:manualLayout>
              </c:layout>
              <c:showVal val="1"/>
            </c:dLbl>
            <c:numFmt formatCode="#,##0.00" sourceLinked="0"/>
            <c:showVal val="1"/>
          </c:dLbls>
          <c:cat>
            <c:strRef>
              <c:f>'mass %'!$C$36:$D$46</c:f>
              <c:strCache>
                <c:ptCount val="11"/>
                <c:pt idx="0">
                  <c:v>Ara</c:v>
                </c:pt>
                <c:pt idx="2">
                  <c:v>Gal </c:v>
                </c:pt>
                <c:pt idx="4">
                  <c:v>Glc</c:v>
                </c:pt>
                <c:pt idx="6">
                  <c:v>Xyl </c:v>
                </c:pt>
                <c:pt idx="8">
                  <c:v>Total sugars</c:v>
                </c:pt>
                <c:pt idx="10">
                  <c:v>Others</c:v>
                </c:pt>
              </c:strCache>
            </c:strRef>
          </c:cat>
          <c:val>
            <c:numRef>
              <c:f>'mass %'!$E$36:$E$46</c:f>
              <c:numCache>
                <c:formatCode>General</c:formatCode>
                <c:ptCount val="11"/>
                <c:pt idx="0" formatCode="0.000">
                  <c:v>9.5450049174018794</c:v>
                </c:pt>
                <c:pt idx="2" formatCode="0.000">
                  <c:v>0.58510448872231435</c:v>
                </c:pt>
                <c:pt idx="4" formatCode="0.000">
                  <c:v>18.913526639550859</c:v>
                </c:pt>
                <c:pt idx="6" formatCode="0.000">
                  <c:v>28.027062414071828</c:v>
                </c:pt>
                <c:pt idx="8" formatCode="0.000">
                  <c:v>58.676067394138919</c:v>
                </c:pt>
                <c:pt idx="10" formatCode="0.000">
                  <c:v>41.323932605861081</c:v>
                </c:pt>
              </c:numCache>
            </c:numRef>
          </c:val>
        </c:ser>
        <c:ser>
          <c:idx val="1"/>
          <c:order val="1"/>
          <c:tx>
            <c:v>monosaccharides</c:v>
          </c:tx>
          <c:spPr>
            <a:solidFill>
              <a:srgbClr val="A1FF43"/>
            </a:solidFill>
          </c:spPr>
          <c:dLbls>
            <c:dLbl>
              <c:idx val="0"/>
              <c:layout>
                <c:manualLayout>
                  <c:x val="5.9551553357722904E-3"/>
                  <c:y val="-4.9169847462163165E-2"/>
                </c:manualLayout>
              </c:layout>
              <c:showVal val="1"/>
            </c:dLbl>
            <c:dLbl>
              <c:idx val="4"/>
              <c:layout>
                <c:manualLayout>
                  <c:x val="5.9549753831385733E-3"/>
                  <c:y val="-6.0945028878984786E-2"/>
                </c:manualLayout>
              </c:layout>
              <c:showVal val="1"/>
            </c:dLbl>
            <c:numFmt formatCode="#,##0.00" sourceLinked="0"/>
            <c:showVal val="1"/>
          </c:dLbls>
          <c:cat>
            <c:strRef>
              <c:f>'mass %'!$C$36:$D$43</c:f>
              <c:strCache>
                <c:ptCount val="7"/>
                <c:pt idx="0">
                  <c:v>Ara</c:v>
                </c:pt>
                <c:pt idx="2">
                  <c:v>Gal </c:v>
                </c:pt>
                <c:pt idx="4">
                  <c:v>Glc</c:v>
                </c:pt>
                <c:pt idx="6">
                  <c:v>Xyl </c:v>
                </c:pt>
              </c:strCache>
            </c:strRef>
          </c:cat>
          <c:val>
            <c:numRef>
              <c:f>'mass %'!$F$36:$F$43</c:f>
              <c:numCache>
                <c:formatCode>General</c:formatCode>
                <c:ptCount val="8"/>
                <c:pt idx="0" formatCode="0.000">
                  <c:v>9.7309715639590982E-2</c:v>
                </c:pt>
                <c:pt idx="4" formatCode="0.000">
                  <c:v>1.5080592187518773</c:v>
                </c:pt>
              </c:numCache>
            </c:numRef>
          </c:val>
        </c:ser>
        <c:dLbls>
          <c:showVal val="1"/>
        </c:dLbls>
        <c:gapWidth val="75"/>
        <c:shape val="box"/>
        <c:axId val="96488064"/>
        <c:axId val="96506240"/>
        <c:axId val="0"/>
      </c:bar3DChart>
      <c:catAx>
        <c:axId val="96488064"/>
        <c:scaling>
          <c:orientation val="minMax"/>
        </c:scaling>
        <c:axPos val="b"/>
        <c:majorTickMark val="none"/>
        <c:tickLblPos val="nextTo"/>
        <c:crossAx val="96506240"/>
        <c:crosses val="autoZero"/>
        <c:auto val="1"/>
        <c:lblAlgn val="ctr"/>
        <c:lblOffset val="100"/>
      </c:catAx>
      <c:valAx>
        <c:axId val="96506240"/>
        <c:scaling>
          <c:orientation val="minMax"/>
          <c:max val="80"/>
        </c:scaling>
        <c:axPos val="l"/>
        <c:title>
          <c:tx>
            <c:rich>
              <a:bodyPr rot="-5400000" vert="horz"/>
              <a:lstStyle/>
              <a:p>
                <a:pPr>
                  <a:defRPr>
                    <a:solidFill>
                      <a:schemeClr val="accent6">
                        <a:lumMod val="50000"/>
                      </a:schemeClr>
                    </a:solidFill>
                  </a:defRPr>
                </a:pPr>
                <a:r>
                  <a:rPr lang="en-GB">
                    <a:solidFill>
                      <a:schemeClr val="accent6">
                        <a:lumMod val="50000"/>
                      </a:schemeClr>
                    </a:solidFill>
                  </a:rPr>
                  <a:t>Mass%</a:t>
                </a:r>
              </a:p>
            </c:rich>
          </c:tx>
          <c:layout>
            <c:manualLayout>
              <c:xMode val="edge"/>
              <c:yMode val="edge"/>
              <c:x val="4.2980439449380195E-2"/>
              <c:y val="0.24137432442146958"/>
            </c:manualLayout>
          </c:layout>
        </c:title>
        <c:numFmt formatCode="0" sourceLinked="0"/>
        <c:majorTickMark val="none"/>
        <c:tickLblPos val="nextTo"/>
        <c:crossAx val="96488064"/>
        <c:crosses val="autoZero"/>
        <c:crossBetween val="between"/>
        <c:majorUnit val="20"/>
      </c:valAx>
    </c:plotArea>
    <c:legend>
      <c:legendPos val="b"/>
      <c:layout>
        <c:manualLayout>
          <c:xMode val="edge"/>
          <c:yMode val="edge"/>
          <c:x val="0.17516534901140027"/>
          <c:y val="0.796732552592196"/>
          <c:w val="0.70940728807910269"/>
          <c:h val="9.9079382638571273E-2"/>
        </c:manualLayout>
      </c:layout>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view3D>
      <c:rAngAx val="1"/>
    </c:view3D>
    <c:floor>
      <c:spPr>
        <a:noFill/>
        <a:ln w="9525">
          <a:noFill/>
        </a:ln>
      </c:spPr>
    </c:floor>
    <c:plotArea>
      <c:layout>
        <c:manualLayout>
          <c:layoutTarget val="inner"/>
          <c:xMode val="edge"/>
          <c:yMode val="edge"/>
          <c:x val="0.15433420310656196"/>
          <c:y val="3.7964917402718061E-2"/>
          <c:w val="0.80538536258734017"/>
          <c:h val="0.57684066849715143"/>
        </c:manualLayout>
      </c:layout>
      <c:bar3DChart>
        <c:barDir val="col"/>
        <c:grouping val="stacked"/>
        <c:ser>
          <c:idx val="0"/>
          <c:order val="0"/>
          <c:tx>
            <c:v>Oligo / Polysaccharides</c:v>
          </c:tx>
          <c:spPr>
            <a:solidFill>
              <a:schemeClr val="accent6">
                <a:lumMod val="20000"/>
                <a:lumOff val="80000"/>
              </a:schemeClr>
            </a:solidFill>
          </c:spPr>
          <c:dPt>
            <c:idx val="10"/>
            <c:spPr>
              <a:solidFill>
                <a:schemeClr val="bg1">
                  <a:lumMod val="50000"/>
                </a:schemeClr>
              </a:solidFill>
            </c:spPr>
          </c:dPt>
          <c:dLbls>
            <c:dLbl>
              <c:idx val="0"/>
              <c:layout>
                <c:manualLayout>
                  <c:x val="0"/>
                  <c:y val="2.2546343165107202E-2"/>
                </c:manualLayout>
              </c:layout>
              <c:showVal val="1"/>
            </c:dLbl>
            <c:dLbl>
              <c:idx val="10"/>
              <c:layout>
                <c:manualLayout>
                  <c:x val="-1.1469046327710529E-16"/>
                  <c:y val="-0.15980208158908257"/>
                </c:manualLayout>
              </c:layout>
              <c:showVal val="1"/>
            </c:dLbl>
            <c:numFmt formatCode="#,##0.00" sourceLinked="0"/>
            <c:showVal val="1"/>
          </c:dLbls>
          <c:cat>
            <c:strRef>
              <c:f>'mass %'!$O$36:$P$46</c:f>
              <c:strCache>
                <c:ptCount val="11"/>
                <c:pt idx="0">
                  <c:v>Ara</c:v>
                </c:pt>
                <c:pt idx="2">
                  <c:v>Gal </c:v>
                </c:pt>
                <c:pt idx="4">
                  <c:v>Glc</c:v>
                </c:pt>
                <c:pt idx="6">
                  <c:v>Xyl </c:v>
                </c:pt>
                <c:pt idx="8">
                  <c:v>Total sugars</c:v>
                </c:pt>
                <c:pt idx="10">
                  <c:v>Others</c:v>
                </c:pt>
              </c:strCache>
            </c:strRef>
          </c:cat>
          <c:val>
            <c:numRef>
              <c:f>'mass %'!$Q$36:$Q$46</c:f>
              <c:numCache>
                <c:formatCode>General</c:formatCode>
                <c:ptCount val="11"/>
                <c:pt idx="0" formatCode="0.000">
                  <c:v>10.705371812323818</c:v>
                </c:pt>
                <c:pt idx="2" formatCode="0.000">
                  <c:v>0.73813775617225219</c:v>
                </c:pt>
                <c:pt idx="4" formatCode="0.000">
                  <c:v>22.958932007567839</c:v>
                </c:pt>
                <c:pt idx="6" formatCode="0.000">
                  <c:v>31.908278732164089</c:v>
                </c:pt>
                <c:pt idx="8" formatCode="0.000">
                  <c:v>66.96392775657381</c:v>
                </c:pt>
                <c:pt idx="10" formatCode="0.000">
                  <c:v>33.036072243426212</c:v>
                </c:pt>
              </c:numCache>
            </c:numRef>
          </c:val>
        </c:ser>
        <c:ser>
          <c:idx val="1"/>
          <c:order val="1"/>
          <c:tx>
            <c:v>Monosaccharides</c:v>
          </c:tx>
          <c:spPr>
            <a:solidFill>
              <a:srgbClr val="A1FF43"/>
            </a:solidFill>
          </c:spPr>
          <c:dLbls>
            <c:dLbl>
              <c:idx val="0"/>
              <c:layout>
                <c:manualLayout>
                  <c:x val="6.2559157195152797E-3"/>
                  <c:y val="-5.5316105165449839E-2"/>
                </c:manualLayout>
              </c:layout>
              <c:numFmt formatCode="#,##0.00" sourceLinked="0"/>
              <c:spPr/>
              <c:txPr>
                <a:bodyPr/>
                <a:lstStyle/>
                <a:p>
                  <a:pPr>
                    <a:defRPr/>
                  </a:pPr>
                  <a:endParaRPr lang="en-US"/>
                </a:p>
              </c:txPr>
              <c:showVal val="1"/>
            </c:dLbl>
            <c:showVal val="1"/>
          </c:dLbls>
          <c:cat>
            <c:strRef>
              <c:f>'mass %'!$C$36:$D$43</c:f>
              <c:strCache>
                <c:ptCount val="7"/>
                <c:pt idx="0">
                  <c:v>Ara</c:v>
                </c:pt>
                <c:pt idx="2">
                  <c:v>Gal </c:v>
                </c:pt>
                <c:pt idx="4">
                  <c:v>Glc</c:v>
                </c:pt>
                <c:pt idx="6">
                  <c:v>Xyl </c:v>
                </c:pt>
              </c:strCache>
            </c:strRef>
          </c:cat>
          <c:val>
            <c:numRef>
              <c:f>'mass %'!$R$36:$R$39</c:f>
              <c:numCache>
                <c:formatCode>General</c:formatCode>
                <c:ptCount val="4"/>
                <c:pt idx="0" formatCode="0.000">
                  <c:v>0.12128810573503022</c:v>
                </c:pt>
              </c:numCache>
            </c:numRef>
          </c:val>
        </c:ser>
        <c:dLbls>
          <c:showVal val="1"/>
        </c:dLbls>
        <c:gapWidth val="75"/>
        <c:shape val="box"/>
        <c:axId val="96632832"/>
        <c:axId val="96634368"/>
        <c:axId val="0"/>
      </c:bar3DChart>
      <c:catAx>
        <c:axId val="96632832"/>
        <c:scaling>
          <c:orientation val="minMax"/>
        </c:scaling>
        <c:axPos val="b"/>
        <c:majorTickMark val="none"/>
        <c:tickLblPos val="nextTo"/>
        <c:crossAx val="96634368"/>
        <c:crosses val="autoZero"/>
        <c:auto val="1"/>
        <c:lblAlgn val="ctr"/>
        <c:lblOffset val="100"/>
      </c:catAx>
      <c:valAx>
        <c:axId val="96634368"/>
        <c:scaling>
          <c:orientation val="minMax"/>
          <c:max val="80"/>
        </c:scaling>
        <c:axPos val="l"/>
        <c:title>
          <c:tx>
            <c:rich>
              <a:bodyPr rot="-5400000" vert="horz"/>
              <a:lstStyle/>
              <a:p>
                <a:pPr>
                  <a:defRPr>
                    <a:solidFill>
                      <a:schemeClr val="accent6">
                        <a:lumMod val="50000"/>
                      </a:schemeClr>
                    </a:solidFill>
                  </a:defRPr>
                </a:pPr>
                <a:r>
                  <a:rPr lang="en-GB">
                    <a:solidFill>
                      <a:schemeClr val="accent6">
                        <a:lumMod val="50000"/>
                      </a:schemeClr>
                    </a:solidFill>
                  </a:rPr>
                  <a:t>Mass %</a:t>
                </a:r>
              </a:p>
            </c:rich>
          </c:tx>
          <c:layout>
            <c:manualLayout>
              <c:xMode val="edge"/>
              <c:yMode val="edge"/>
              <c:x val="7.2544331440276832E-2"/>
              <c:y val="0.26922431479967751"/>
            </c:manualLayout>
          </c:layout>
        </c:title>
        <c:numFmt formatCode="0" sourceLinked="0"/>
        <c:majorTickMark val="none"/>
        <c:tickLblPos val="nextTo"/>
        <c:crossAx val="96632832"/>
        <c:crosses val="autoZero"/>
        <c:crossBetween val="between"/>
        <c:majorUnit val="20"/>
      </c:valAx>
    </c:plotArea>
    <c:legend>
      <c:legendPos val="b"/>
      <c:layout>
        <c:manualLayout>
          <c:xMode val="edge"/>
          <c:yMode val="edge"/>
          <c:x val="0.19323232297916634"/>
          <c:y val="0.77420564381735368"/>
          <c:w val="0.67454152276596779"/>
          <c:h val="9.9218999998668567E-2"/>
        </c:manualLayout>
      </c:layout>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view3D>
      <c:rAngAx val="1"/>
    </c:view3D>
    <c:floor>
      <c:spPr>
        <a:noFill/>
        <a:ln w="9525">
          <a:noFill/>
        </a:ln>
      </c:spPr>
    </c:floor>
    <c:plotArea>
      <c:layout>
        <c:manualLayout>
          <c:layoutTarget val="inner"/>
          <c:xMode val="edge"/>
          <c:yMode val="edge"/>
          <c:x val="0.13439712075505511"/>
          <c:y val="6.4378058188179321E-2"/>
          <c:w val="0.84498768282595049"/>
          <c:h val="0.55612688330013815"/>
        </c:manualLayout>
      </c:layout>
      <c:bar3DChart>
        <c:barDir val="col"/>
        <c:grouping val="stacked"/>
        <c:ser>
          <c:idx val="0"/>
          <c:order val="0"/>
          <c:tx>
            <c:v>Oligo/ Polysaccharides</c:v>
          </c:tx>
          <c:spPr>
            <a:solidFill>
              <a:schemeClr val="bg1">
                <a:lumMod val="85000"/>
              </a:schemeClr>
            </a:solidFill>
          </c:spPr>
          <c:dPt>
            <c:idx val="10"/>
            <c:spPr>
              <a:solidFill>
                <a:schemeClr val="bg1">
                  <a:lumMod val="50000"/>
                </a:schemeClr>
              </a:solidFill>
            </c:spPr>
          </c:dPt>
          <c:dLbls>
            <c:dLbl>
              <c:idx val="2"/>
              <c:layout>
                <c:manualLayout>
                  <c:x val="4.1230392837988804E-3"/>
                  <c:y val="-4.0967855210659446E-2"/>
                </c:manualLayout>
              </c:layout>
              <c:showVal val="1"/>
            </c:dLbl>
            <c:numFmt formatCode="#,##0.00" sourceLinked="0"/>
            <c:txPr>
              <a:bodyPr/>
              <a:lstStyle/>
              <a:p>
                <a:pPr>
                  <a:defRPr sz="900"/>
                </a:pPr>
                <a:endParaRPr lang="en-US"/>
              </a:p>
            </c:txPr>
            <c:showVal val="1"/>
          </c:dLbls>
          <c:cat>
            <c:strRef>
              <c:f>'mass %'!$C$36:$D$46</c:f>
              <c:strCache>
                <c:ptCount val="11"/>
                <c:pt idx="0">
                  <c:v>Ara</c:v>
                </c:pt>
                <c:pt idx="2">
                  <c:v>Gal </c:v>
                </c:pt>
                <c:pt idx="4">
                  <c:v>Glc</c:v>
                </c:pt>
                <c:pt idx="6">
                  <c:v>Xyl </c:v>
                </c:pt>
                <c:pt idx="8">
                  <c:v>Total sugars</c:v>
                </c:pt>
                <c:pt idx="10">
                  <c:v>Others</c:v>
                </c:pt>
              </c:strCache>
            </c:strRef>
          </c:cat>
          <c:val>
            <c:numRef>
              <c:f>'mass %'!$E$36:$E$46</c:f>
              <c:numCache>
                <c:formatCode>General</c:formatCode>
                <c:ptCount val="11"/>
                <c:pt idx="0" formatCode="0.000">
                  <c:v>9.5450049174018794</c:v>
                </c:pt>
                <c:pt idx="2" formatCode="0.000">
                  <c:v>0.58510448872232845</c:v>
                </c:pt>
                <c:pt idx="4" formatCode="0.000">
                  <c:v>18.913526639551197</c:v>
                </c:pt>
                <c:pt idx="6" formatCode="0.000">
                  <c:v>28.027062414071828</c:v>
                </c:pt>
                <c:pt idx="8" formatCode="0.000">
                  <c:v>58.676067394138919</c:v>
                </c:pt>
                <c:pt idx="10" formatCode="0.000">
                  <c:v>41.323932605861081</c:v>
                </c:pt>
              </c:numCache>
            </c:numRef>
          </c:val>
        </c:ser>
        <c:ser>
          <c:idx val="1"/>
          <c:order val="1"/>
          <c:tx>
            <c:v>monosaccharides</c:v>
          </c:tx>
          <c:spPr>
            <a:solidFill>
              <a:srgbClr val="A1FF43"/>
            </a:solidFill>
          </c:spPr>
          <c:dLbls>
            <c:dLbl>
              <c:idx val="0"/>
              <c:layout>
                <c:manualLayout>
                  <c:x val="8.2457539188352247E-3"/>
                  <c:y val="-3.5115304466279938E-2"/>
                </c:manualLayout>
              </c:layout>
              <c:showVal val="1"/>
            </c:dLbl>
            <c:dLbl>
              <c:idx val="4"/>
              <c:layout>
                <c:manualLayout>
                  <c:x val="8.2460785675977089E-3"/>
                  <c:y val="-4.0967855210659446E-2"/>
                </c:manualLayout>
              </c:layout>
              <c:showVal val="1"/>
            </c:dLbl>
            <c:numFmt formatCode="#,##0.00" sourceLinked="0"/>
            <c:txPr>
              <a:bodyPr/>
              <a:lstStyle/>
              <a:p>
                <a:pPr>
                  <a:defRPr sz="900"/>
                </a:pPr>
                <a:endParaRPr lang="en-US"/>
              </a:p>
            </c:txPr>
            <c:showVal val="1"/>
          </c:dLbls>
          <c:cat>
            <c:strRef>
              <c:f>'mass %'!$C$36:$D$43</c:f>
              <c:strCache>
                <c:ptCount val="7"/>
                <c:pt idx="0">
                  <c:v>Ara</c:v>
                </c:pt>
                <c:pt idx="2">
                  <c:v>Gal </c:v>
                </c:pt>
                <c:pt idx="4">
                  <c:v>Glc</c:v>
                </c:pt>
                <c:pt idx="6">
                  <c:v>Xyl </c:v>
                </c:pt>
              </c:strCache>
            </c:strRef>
          </c:cat>
          <c:val>
            <c:numRef>
              <c:f>'mass %'!$F$36:$F$43</c:f>
              <c:numCache>
                <c:formatCode>General</c:formatCode>
                <c:ptCount val="8"/>
                <c:pt idx="0" formatCode="0.000">
                  <c:v>9.7309715639590982E-2</c:v>
                </c:pt>
                <c:pt idx="4" formatCode="0.000">
                  <c:v>1.5080592187518773</c:v>
                </c:pt>
              </c:numCache>
            </c:numRef>
          </c:val>
        </c:ser>
        <c:dLbls>
          <c:showVal val="1"/>
        </c:dLbls>
        <c:gapWidth val="75"/>
        <c:shape val="box"/>
        <c:axId val="101212928"/>
        <c:axId val="101214464"/>
        <c:axId val="0"/>
      </c:bar3DChart>
      <c:catAx>
        <c:axId val="101212928"/>
        <c:scaling>
          <c:orientation val="minMax"/>
        </c:scaling>
        <c:axPos val="b"/>
        <c:majorTickMark val="none"/>
        <c:tickLblPos val="nextTo"/>
        <c:crossAx val="101214464"/>
        <c:crosses val="autoZero"/>
        <c:auto val="1"/>
        <c:lblAlgn val="ctr"/>
        <c:lblOffset val="100"/>
      </c:catAx>
      <c:valAx>
        <c:axId val="101214464"/>
        <c:scaling>
          <c:orientation val="minMax"/>
          <c:max val="70"/>
          <c:min val="0"/>
        </c:scaling>
        <c:axPos val="l"/>
        <c:title>
          <c:tx>
            <c:rich>
              <a:bodyPr rot="-5400000" vert="horz"/>
              <a:lstStyle/>
              <a:p>
                <a:pPr>
                  <a:defRPr>
                    <a:solidFill>
                      <a:schemeClr val="accent6">
                        <a:lumMod val="50000"/>
                      </a:schemeClr>
                    </a:solidFill>
                  </a:defRPr>
                </a:pPr>
                <a:r>
                  <a:rPr lang="en-GB">
                    <a:solidFill>
                      <a:schemeClr val="accent6">
                        <a:lumMod val="50000"/>
                      </a:schemeClr>
                    </a:solidFill>
                  </a:rPr>
                  <a:t>Mass %</a:t>
                </a:r>
              </a:p>
            </c:rich>
          </c:tx>
          <c:layout>
            <c:manualLayout>
              <c:xMode val="edge"/>
              <c:yMode val="edge"/>
              <c:x val="3.3844633491026252E-3"/>
              <c:y val="0.24342048872024682"/>
            </c:manualLayout>
          </c:layout>
        </c:title>
        <c:numFmt formatCode="0" sourceLinked="0"/>
        <c:majorTickMark val="none"/>
        <c:tickLblPos val="nextTo"/>
        <c:crossAx val="101212928"/>
        <c:crosses val="autoZero"/>
        <c:crossBetween val="between"/>
      </c:valAx>
    </c:plotArea>
    <c:legend>
      <c:legendPos val="b"/>
      <c:layout>
        <c:manualLayout>
          <c:xMode val="edge"/>
          <c:yMode val="edge"/>
          <c:x val="5.000012985950545E-2"/>
          <c:y val="0.89112688790844552"/>
          <c:w val="0.89999974028098995"/>
          <c:h val="0.10302056134717422"/>
        </c:manualLayout>
      </c:layout>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GB"/>
  <c:style val="26"/>
  <c:chart>
    <c:view3D>
      <c:rAngAx val="1"/>
    </c:view3D>
    <c:floor>
      <c:spPr>
        <a:noFill/>
        <a:ln w="9525">
          <a:noFill/>
        </a:ln>
      </c:spPr>
    </c:floor>
    <c:plotArea>
      <c:layout>
        <c:manualLayout>
          <c:layoutTarget val="inner"/>
          <c:xMode val="edge"/>
          <c:yMode val="edge"/>
          <c:x val="0.14739967457526568"/>
          <c:y val="3.5115304466279938E-2"/>
          <c:w val="0.83236273464314015"/>
          <c:h val="0.57185135074106197"/>
        </c:manualLayout>
      </c:layout>
      <c:bar3DChart>
        <c:barDir val="col"/>
        <c:grouping val="stacked"/>
        <c:ser>
          <c:idx val="0"/>
          <c:order val="0"/>
          <c:tx>
            <c:v>Oligo/ Polysaccharides</c:v>
          </c:tx>
          <c:spPr>
            <a:solidFill>
              <a:schemeClr val="bg1">
                <a:lumMod val="85000"/>
              </a:schemeClr>
            </a:solidFill>
          </c:spPr>
          <c:dPt>
            <c:idx val="10"/>
            <c:spPr>
              <a:solidFill>
                <a:schemeClr val="bg1">
                  <a:lumMod val="50000"/>
                </a:schemeClr>
              </a:solidFill>
            </c:spPr>
          </c:dPt>
          <c:dLbls>
            <c:dLbl>
              <c:idx val="0"/>
              <c:layout>
                <c:manualLayout>
                  <c:x val="8.1292174316025569E-3"/>
                  <c:y val="-2.3410663808286988E-2"/>
                </c:manualLayout>
              </c:layout>
              <c:showVal val="1"/>
            </c:dLbl>
            <c:dLbl>
              <c:idx val="2"/>
              <c:layout>
                <c:manualLayout>
                  <c:x val="8.1288973836721699E-3"/>
                  <c:y val="-5.8525507443799377E-2"/>
                </c:manualLayout>
              </c:layout>
              <c:showVal val="1"/>
            </c:dLbl>
            <c:dLbl>
              <c:idx val="4"/>
              <c:layout>
                <c:manualLayout>
                  <c:x val="4.0646087158012914E-3"/>
                  <c:y val="-1.1705101488759983E-2"/>
                </c:manualLayout>
              </c:layout>
              <c:showVal val="1"/>
            </c:dLbl>
            <c:numFmt formatCode="#,##0.00" sourceLinked="0"/>
            <c:txPr>
              <a:bodyPr/>
              <a:lstStyle/>
              <a:p>
                <a:pPr>
                  <a:defRPr sz="900"/>
                </a:pPr>
                <a:endParaRPr lang="en-US"/>
              </a:p>
            </c:txPr>
            <c:showVal val="1"/>
          </c:dLbls>
          <c:cat>
            <c:strRef>
              <c:f>'D A S'!$W$26:$W$36</c:f>
              <c:strCache>
                <c:ptCount val="11"/>
                <c:pt idx="0">
                  <c:v>Ara</c:v>
                </c:pt>
                <c:pt idx="2">
                  <c:v>Gal</c:v>
                </c:pt>
                <c:pt idx="4">
                  <c:v>Glc</c:v>
                </c:pt>
                <c:pt idx="6">
                  <c:v>Xyl</c:v>
                </c:pt>
                <c:pt idx="8">
                  <c:v>Total Sugars</c:v>
                </c:pt>
                <c:pt idx="10">
                  <c:v>Others</c:v>
                </c:pt>
              </c:strCache>
            </c:strRef>
          </c:cat>
          <c:val>
            <c:numRef>
              <c:f>'D A S'!$X$26:$X$36</c:f>
              <c:numCache>
                <c:formatCode>General</c:formatCode>
                <c:ptCount val="11"/>
                <c:pt idx="0">
                  <c:v>14.332291946838501</c:v>
                </c:pt>
                <c:pt idx="2">
                  <c:v>1.4073444606516619</c:v>
                </c:pt>
                <c:pt idx="4">
                  <c:v>5.8184370026971743</c:v>
                </c:pt>
                <c:pt idx="6">
                  <c:v>43.982325651108525</c:v>
                </c:pt>
                <c:pt idx="8">
                  <c:v>65.540399061296327</c:v>
                </c:pt>
                <c:pt idx="10">
                  <c:v>34.459600938704085</c:v>
                </c:pt>
              </c:numCache>
            </c:numRef>
          </c:val>
        </c:ser>
        <c:ser>
          <c:idx val="1"/>
          <c:order val="1"/>
          <c:tx>
            <c:v>Monosaccharides</c:v>
          </c:tx>
          <c:spPr>
            <a:solidFill>
              <a:srgbClr val="A1FF43"/>
            </a:solidFill>
          </c:spPr>
          <c:dPt>
            <c:idx val="2"/>
            <c:spPr>
              <a:solidFill>
                <a:schemeClr val="bg1">
                  <a:lumMod val="85000"/>
                </a:schemeClr>
              </a:solidFill>
            </c:spPr>
          </c:dPt>
          <c:dPt>
            <c:idx val="6"/>
            <c:spPr>
              <a:solidFill>
                <a:schemeClr val="bg1">
                  <a:lumMod val="85000"/>
                </a:schemeClr>
              </a:solidFill>
            </c:spPr>
          </c:dPt>
          <c:dLbls>
            <c:dLbl>
              <c:idx val="0"/>
              <c:layout>
                <c:manualLayout>
                  <c:x val="4.0646087158012914E-3"/>
                  <c:y val="-2.9263214552667012E-2"/>
                </c:manualLayout>
              </c:layout>
              <c:showVal val="1"/>
            </c:dLbl>
            <c:dLbl>
              <c:idx val="2"/>
              <c:delete val="1"/>
            </c:dLbl>
            <c:dLbl>
              <c:idx val="4"/>
              <c:layout>
                <c:manualLayout>
                  <c:x val="0"/>
                  <c:y val="-5.2672956699419488E-2"/>
                </c:manualLayout>
              </c:layout>
              <c:showVal val="1"/>
            </c:dLbl>
            <c:dLbl>
              <c:idx val="6"/>
              <c:delete val="1"/>
            </c:dLbl>
            <c:numFmt formatCode="#,##0.00" sourceLinked="0"/>
            <c:txPr>
              <a:bodyPr/>
              <a:lstStyle/>
              <a:p>
                <a:pPr>
                  <a:defRPr sz="900"/>
                </a:pPr>
                <a:endParaRPr lang="en-US"/>
              </a:p>
            </c:txPr>
            <c:showVal val="1"/>
          </c:dLbls>
          <c:cat>
            <c:numRef>
              <c:f>'D A S'!$M$27:$M$35</c:f>
              <c:numCache>
                <c:formatCode>General</c:formatCode>
                <c:ptCount val="9"/>
              </c:numCache>
            </c:numRef>
          </c:cat>
          <c:val>
            <c:numRef>
              <c:f>'D A S'!$Y$26:$Y$36</c:f>
              <c:numCache>
                <c:formatCode>General</c:formatCode>
                <c:ptCount val="11"/>
                <c:pt idx="0">
                  <c:v>0</c:v>
                </c:pt>
                <c:pt idx="2">
                  <c:v>0</c:v>
                </c:pt>
                <c:pt idx="4">
                  <c:v>0</c:v>
                </c:pt>
                <c:pt idx="6">
                  <c:v>0</c:v>
                </c:pt>
              </c:numCache>
            </c:numRef>
          </c:val>
        </c:ser>
        <c:dLbls>
          <c:showVal val="1"/>
        </c:dLbls>
        <c:gapWidth val="75"/>
        <c:shape val="box"/>
        <c:axId val="101135488"/>
        <c:axId val="101137024"/>
        <c:axId val="0"/>
      </c:bar3DChart>
      <c:catAx>
        <c:axId val="101135488"/>
        <c:scaling>
          <c:orientation val="minMax"/>
        </c:scaling>
        <c:axPos val="b"/>
        <c:numFmt formatCode="General" sourceLinked="1"/>
        <c:majorTickMark val="none"/>
        <c:tickLblPos val="nextTo"/>
        <c:crossAx val="101137024"/>
        <c:crosses val="autoZero"/>
        <c:auto val="1"/>
        <c:lblAlgn val="ctr"/>
        <c:lblOffset val="100"/>
      </c:catAx>
      <c:valAx>
        <c:axId val="101137024"/>
        <c:scaling>
          <c:orientation val="minMax"/>
          <c:max val="70"/>
          <c:min val="0"/>
        </c:scaling>
        <c:axPos val="l"/>
        <c:title>
          <c:tx>
            <c:rich>
              <a:bodyPr rot="-5400000" vert="horz"/>
              <a:lstStyle/>
              <a:p>
                <a:pPr>
                  <a:defRPr>
                    <a:solidFill>
                      <a:schemeClr val="accent6">
                        <a:lumMod val="50000"/>
                      </a:schemeClr>
                    </a:solidFill>
                  </a:defRPr>
                </a:pPr>
                <a:r>
                  <a:rPr lang="en-GB">
                    <a:solidFill>
                      <a:schemeClr val="accent6">
                        <a:lumMod val="50000"/>
                      </a:schemeClr>
                    </a:solidFill>
                  </a:rPr>
                  <a:t>Mass %</a:t>
                </a:r>
              </a:p>
            </c:rich>
          </c:tx>
          <c:layout>
            <c:manualLayout>
              <c:xMode val="edge"/>
              <c:yMode val="edge"/>
              <c:x val="1.8344507273409343E-2"/>
              <c:y val="0.22207158176474218"/>
            </c:manualLayout>
          </c:layout>
        </c:title>
        <c:numFmt formatCode="General" sourceLinked="1"/>
        <c:majorTickMark val="none"/>
        <c:tickLblPos val="nextTo"/>
        <c:crossAx val="101135488"/>
        <c:crosses val="autoZero"/>
        <c:crossBetween val="between"/>
      </c:valAx>
    </c:plotArea>
    <c:legend>
      <c:legendPos val="b"/>
      <c:layout>
        <c:manualLayout>
          <c:xMode val="edge"/>
          <c:yMode val="edge"/>
          <c:x val="5.0000128019172148E-2"/>
          <c:y val="0.89112688790844552"/>
          <c:w val="0.8999997439616555"/>
          <c:h val="0.10302056134717422"/>
        </c:manualLayout>
      </c:layout>
    </c:legend>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plotArea>
      <c:layout>
        <c:manualLayout>
          <c:layoutTarget val="inner"/>
          <c:xMode val="edge"/>
          <c:yMode val="edge"/>
          <c:x val="0.18946505943784039"/>
          <c:y val="5.093212065636768E-2"/>
          <c:w val="0.53423178347059974"/>
          <c:h val="0.79490499449492069"/>
        </c:manualLayout>
      </c:layout>
      <c:pieChart>
        <c:varyColors val="1"/>
        <c:ser>
          <c:idx val="0"/>
          <c:order val="0"/>
          <c:spPr>
            <a:solidFill>
              <a:srgbClr val="A1FF43"/>
            </a:solidFill>
          </c:spPr>
          <c:explosion val="25"/>
          <c:dPt>
            <c:idx val="0"/>
            <c:spPr>
              <a:solidFill>
                <a:schemeClr val="bg1">
                  <a:lumMod val="75000"/>
                </a:schemeClr>
              </a:solidFill>
            </c:spPr>
          </c:dPt>
          <c:dPt>
            <c:idx val="1"/>
            <c:spPr>
              <a:solidFill>
                <a:schemeClr val="accent2">
                  <a:lumMod val="60000"/>
                  <a:lumOff val="40000"/>
                </a:schemeClr>
              </a:solidFill>
            </c:spPr>
          </c:dPt>
          <c:dPt>
            <c:idx val="2"/>
            <c:spPr>
              <a:solidFill>
                <a:schemeClr val="bg1">
                  <a:lumMod val="50000"/>
                </a:schemeClr>
              </a:solidFill>
            </c:spPr>
          </c:dPt>
          <c:dLbls>
            <c:dLbl>
              <c:idx val="0"/>
              <c:layout>
                <c:manualLayout>
                  <c:x val="1.259660179734748E-2"/>
                  <c:y val="4.0343466073628813E-2"/>
                </c:manualLayout>
              </c:layout>
              <c:showPercent val="1"/>
            </c:dLbl>
            <c:dLbl>
              <c:idx val="1"/>
              <c:layout>
                <c:manualLayout>
                  <c:x val="2.0501327922882152E-2"/>
                  <c:y val="1.6747166103706503E-2"/>
                </c:manualLayout>
              </c:layout>
              <c:showPercent val="1"/>
            </c:dLbl>
            <c:dLbl>
              <c:idx val="2"/>
              <c:layout>
                <c:manualLayout>
                  <c:x val="4.5168339853449164E-3"/>
                  <c:y val="7.3315199761656E-2"/>
                </c:manualLayout>
              </c:layout>
              <c:showPercent val="1"/>
            </c:dLbl>
            <c:showPercent val="1"/>
            <c:showLeaderLines val="1"/>
          </c:dLbls>
          <c:cat>
            <c:strRef>
              <c:f>'D A S'!$H$57:$H$59</c:f>
              <c:strCache>
                <c:ptCount val="3"/>
                <c:pt idx="0">
                  <c:v>Other sources</c:v>
                </c:pt>
                <c:pt idx="1">
                  <c:v>Beta-Glucan</c:v>
                </c:pt>
                <c:pt idx="2">
                  <c:v>Resistant Starch</c:v>
                </c:pt>
              </c:strCache>
            </c:strRef>
          </c:cat>
          <c:val>
            <c:numRef>
              <c:f>'D A S'!$I$57:$I$59</c:f>
              <c:numCache>
                <c:formatCode>General</c:formatCode>
                <c:ptCount val="3"/>
                <c:pt idx="0">
                  <c:v>27.496793762554553</c:v>
                </c:pt>
                <c:pt idx="1">
                  <c:v>8.2170778291681579</c:v>
                </c:pt>
                <c:pt idx="2">
                  <c:v>64.286128408278827</c:v>
                </c:pt>
              </c:numCache>
            </c:numRef>
          </c:val>
        </c:ser>
        <c:dLbls>
          <c:showPercent val="1"/>
        </c:dLbls>
        <c:firstSliceAng val="0"/>
      </c:pieChart>
    </c:plotArea>
    <c:legend>
      <c:legendPos val="t"/>
      <c:layout>
        <c:manualLayout>
          <c:xMode val="edge"/>
          <c:yMode val="edge"/>
          <c:x val="1.9508061316656212E-2"/>
          <c:y val="0.83507265009365272"/>
          <c:w val="0.97266486102330563"/>
          <c:h val="0.11913950369623294"/>
        </c:manualLayout>
      </c:layout>
    </c:legend>
    <c:plotVisOnly val="1"/>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plotArea>
      <c:layout>
        <c:manualLayout>
          <c:layoutTarget val="inner"/>
          <c:xMode val="edge"/>
          <c:yMode val="edge"/>
          <c:x val="0.28860870516185794"/>
          <c:y val="4.1741721861190892E-2"/>
          <c:w val="0.47776614230363296"/>
          <c:h val="0.76315960041579234"/>
        </c:manualLayout>
      </c:layout>
      <c:pieChart>
        <c:varyColors val="1"/>
        <c:ser>
          <c:idx val="0"/>
          <c:order val="0"/>
          <c:explosion val="25"/>
          <c:dPt>
            <c:idx val="0"/>
            <c:spPr>
              <a:solidFill>
                <a:schemeClr val="accent4">
                  <a:lumMod val="75000"/>
                </a:schemeClr>
              </a:solidFill>
              <a:ln>
                <a:solidFill>
                  <a:schemeClr val="accent4">
                    <a:lumMod val="75000"/>
                  </a:schemeClr>
                </a:solidFill>
              </a:ln>
            </c:spPr>
          </c:dPt>
          <c:dPt>
            <c:idx val="1"/>
            <c:spPr>
              <a:solidFill>
                <a:schemeClr val="accent6">
                  <a:lumMod val="75000"/>
                  <a:lumOff val="25000"/>
                </a:schemeClr>
              </a:solidFill>
              <a:ln>
                <a:solidFill>
                  <a:schemeClr val="accent6">
                    <a:lumMod val="85000"/>
                    <a:lumOff val="15000"/>
                  </a:schemeClr>
                </a:solidFill>
              </a:ln>
            </c:spPr>
          </c:dPt>
          <c:dPt>
            <c:idx val="2"/>
            <c:spPr>
              <a:solidFill>
                <a:srgbClr val="A1FF43"/>
              </a:solidFill>
            </c:spPr>
          </c:dPt>
          <c:dPt>
            <c:idx val="3"/>
            <c:spPr>
              <a:solidFill>
                <a:schemeClr val="bg1">
                  <a:lumMod val="50000"/>
                </a:schemeClr>
              </a:solidFill>
              <a:ln>
                <a:solidFill>
                  <a:schemeClr val="bg1">
                    <a:lumMod val="50000"/>
                  </a:schemeClr>
                </a:solidFill>
              </a:ln>
            </c:spPr>
          </c:dPt>
          <c:dPt>
            <c:idx val="4"/>
            <c:spPr>
              <a:solidFill>
                <a:schemeClr val="bg1">
                  <a:lumMod val="85000"/>
                </a:schemeClr>
              </a:solidFill>
            </c:spPr>
          </c:dPt>
          <c:dLbls>
            <c:dLbl>
              <c:idx val="0"/>
              <c:layout>
                <c:manualLayout>
                  <c:x val="-6.8804024496937913E-2"/>
                  <c:y val="-8.5845631088150194E-3"/>
                </c:manualLayout>
              </c:layout>
              <c:showPercent val="1"/>
            </c:dLbl>
            <c:dLbl>
              <c:idx val="2"/>
              <c:layout>
                <c:manualLayout>
                  <c:x val="8.2918853893263547E-3"/>
                  <c:y val="1.6848814866240829E-2"/>
                </c:manualLayout>
              </c:layout>
              <c:showPercent val="1"/>
            </c:dLbl>
            <c:dLbl>
              <c:idx val="3"/>
              <c:layout>
                <c:manualLayout>
                  <c:x val="-1.7559273840769905E-2"/>
                  <c:y val="-1.9856750050983543E-2"/>
                </c:manualLayout>
              </c:layout>
              <c:showPercent val="1"/>
            </c:dLbl>
            <c:dLbl>
              <c:idx val="4"/>
              <c:layout>
                <c:manualLayout>
                  <c:x val="-4.6097769028871423E-2"/>
                  <c:y val="8.8792276629346897E-2"/>
                </c:manualLayout>
              </c:layout>
              <c:showPercent val="1"/>
            </c:dLbl>
            <c:numFmt formatCode="0.00%" sourceLinked="0"/>
            <c:showPercent val="1"/>
            <c:showLeaderLines val="1"/>
          </c:dLbls>
          <c:cat>
            <c:strRef>
              <c:f>Hydrolysis!$AN$54:$AN$58</c:f>
              <c:strCache>
                <c:ptCount val="5"/>
                <c:pt idx="0">
                  <c:v>Arabinose</c:v>
                </c:pt>
                <c:pt idx="1">
                  <c:v>Galactose</c:v>
                </c:pt>
                <c:pt idx="2">
                  <c:v>Glucose</c:v>
                </c:pt>
                <c:pt idx="3">
                  <c:v>Xylose</c:v>
                </c:pt>
                <c:pt idx="4">
                  <c:v>Other</c:v>
                </c:pt>
              </c:strCache>
            </c:strRef>
          </c:cat>
          <c:val>
            <c:numRef>
              <c:f>Hydrolysis!$AO$54:$AO$58</c:f>
              <c:numCache>
                <c:formatCode>General</c:formatCode>
                <c:ptCount val="5"/>
                <c:pt idx="0">
                  <c:v>1.0978300093884716</c:v>
                </c:pt>
                <c:pt idx="1">
                  <c:v>0.12059462161547529</c:v>
                </c:pt>
                <c:pt idx="2">
                  <c:v>62.04700972964315</c:v>
                </c:pt>
                <c:pt idx="3">
                  <c:v>11.775292387244164</c:v>
                </c:pt>
                <c:pt idx="4">
                  <c:v>24.959273252107479</c:v>
                </c:pt>
              </c:numCache>
            </c:numRef>
          </c:val>
        </c:ser>
        <c:dLbls>
          <c:showPercent val="1"/>
        </c:dLbls>
        <c:firstSliceAng val="0"/>
      </c:pieChart>
    </c:plotArea>
    <c:legend>
      <c:legendPos val="t"/>
      <c:layout>
        <c:manualLayout>
          <c:xMode val="edge"/>
          <c:yMode val="edge"/>
          <c:x val="0.12305293088364012"/>
          <c:y val="0.83582712412988303"/>
          <c:w val="0.79789810680757722"/>
          <c:h val="0.11677207610553403"/>
        </c:manualLayout>
      </c:layout>
    </c:legend>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6BC69B-B94F-433E-AC79-C6B15803C0B4}" type="datetimeFigureOut">
              <a:rPr lang="en-GB" smtClean="0"/>
              <a:pPr/>
              <a:t>16/09/2012</a:t>
            </a:fld>
            <a:endParaRPr lang="en-GB"/>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AB2C02-D1EB-4131-9B2B-0E072094BCB5}" type="slidenum">
              <a:rPr lang="en-GB" smtClean="0"/>
              <a:pPr/>
              <a:t>‹nº›</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err="1" smtClean="0">
                <a:solidFill>
                  <a:srgbClr val="FF0000"/>
                </a:solidFill>
              </a:rPr>
              <a:t>Quais</a:t>
            </a:r>
            <a:r>
              <a:rPr lang="en-US" sz="1200" baseline="0" dirty="0" smtClean="0">
                <a:solidFill>
                  <a:srgbClr val="FF0000"/>
                </a:solidFill>
              </a:rPr>
              <a:t> as </a:t>
            </a:r>
            <a:r>
              <a:rPr lang="en-US" sz="1200" baseline="0" dirty="0" err="1" smtClean="0">
                <a:solidFill>
                  <a:srgbClr val="FF0000"/>
                </a:solidFill>
              </a:rPr>
              <a:t>ligações</a:t>
            </a:r>
            <a:r>
              <a:rPr lang="en-US" sz="1200" baseline="0" dirty="0" smtClean="0">
                <a:solidFill>
                  <a:srgbClr val="FF0000"/>
                </a:solidFill>
              </a:rPr>
              <a:t> </a:t>
            </a:r>
            <a:r>
              <a:rPr lang="en-US" sz="1200" baseline="0" dirty="0" err="1" smtClean="0">
                <a:solidFill>
                  <a:srgbClr val="FF0000"/>
                </a:solidFill>
              </a:rPr>
              <a:t>quebradas</a:t>
            </a:r>
            <a:r>
              <a:rPr lang="en-US" sz="1200" baseline="0" dirty="0" smtClean="0">
                <a:solidFill>
                  <a:srgbClr val="FF0000"/>
                </a:solidFill>
              </a:rPr>
              <a:t> </a:t>
            </a:r>
            <a:r>
              <a:rPr lang="en-US" sz="1200" baseline="0" dirty="0" err="1" smtClean="0">
                <a:solidFill>
                  <a:srgbClr val="FF0000"/>
                </a:solidFill>
              </a:rPr>
              <a:t>pelas</a:t>
            </a:r>
            <a:r>
              <a:rPr lang="en-US" sz="1200" baseline="0" dirty="0" smtClean="0">
                <a:solidFill>
                  <a:srgbClr val="FF0000"/>
                </a:solidFill>
              </a:rPr>
              <a:t> </a:t>
            </a:r>
            <a:r>
              <a:rPr lang="en-US" sz="1200" baseline="0" dirty="0" err="1" smtClean="0">
                <a:solidFill>
                  <a:srgbClr val="FF0000"/>
                </a:solidFill>
              </a:rPr>
              <a:t>xilanases</a:t>
            </a:r>
            <a:r>
              <a:rPr lang="en-US" sz="1200" baseline="0" dirty="0" smtClean="0">
                <a:solidFill>
                  <a:srgbClr val="FF0000"/>
                </a:solidFill>
              </a:rPr>
              <a:t>??</a:t>
            </a:r>
            <a:endParaRPr lang="en-US" sz="120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bioconversion of hemicelluloses has received much attention because of its practical applications in various agro-industrial processes, such as efficient conversion of hemicellulosic biomass to fuels and chemicals, delignification of paper pulp, digestibility enhancement of animal feedstock, clarification of juices, and improvement in the consistency of beer</a:t>
            </a:r>
            <a:endParaRPr lang="en-GB"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cap="none" normalizeH="0" baseline="0" dirty="0" smtClean="0">
                <a:ln>
                  <a:noFill/>
                </a:ln>
                <a:solidFill>
                  <a:schemeClr val="tx1"/>
                </a:solidFill>
                <a:effectLst/>
                <a:latin typeface="Calibri" pitchFamily="34" charset="0"/>
                <a:ea typeface="Cambria" pitchFamily="18" charset="0"/>
                <a:cs typeface="Calibri" pitchFamily="34" charset="0"/>
              </a:rPr>
              <a:t>In this context, the most interesting application is the production of heath promoting oligosaccharides from AX. Besides, AX is present in side-streams from agricultural and forest industry (</a:t>
            </a:r>
            <a:r>
              <a:rPr kumimoji="0" lang="en-US" sz="1200" b="0" i="0" u="none" strike="noStrike" cap="none" normalizeH="0" baseline="0" dirty="0" err="1" smtClean="0">
                <a:ln>
                  <a:noFill/>
                </a:ln>
                <a:solidFill>
                  <a:schemeClr val="tx1"/>
                </a:solidFill>
                <a:effectLst/>
                <a:latin typeface="Calibri" pitchFamily="34" charset="0"/>
                <a:ea typeface="Cambria" pitchFamily="18" charset="0"/>
                <a:cs typeface="Calibri" pitchFamily="34" charset="0"/>
              </a:rPr>
              <a:t>Andersson</a:t>
            </a:r>
            <a:r>
              <a:rPr kumimoji="0" lang="en-US" sz="1200" b="0" i="0" u="none" strike="noStrike" cap="none" normalizeH="0" baseline="0" dirty="0" smtClean="0">
                <a:ln>
                  <a:noFill/>
                </a:ln>
                <a:solidFill>
                  <a:schemeClr val="tx1"/>
                </a:solidFill>
                <a:effectLst/>
                <a:latin typeface="Calibri" pitchFamily="34" charset="0"/>
                <a:ea typeface="Cambria" pitchFamily="18" charset="0"/>
                <a:cs typeface="Calibri" pitchFamily="34" charset="0"/>
              </a:rPr>
              <a:t>, 2007), for instance bread making industry, which make them more appealing from an economical point of view.</a:t>
            </a:r>
            <a:r>
              <a:rPr kumimoji="0" lang="en-GB" sz="800" b="0" i="0" u="none" strike="noStrike" cap="none" normalizeH="0" baseline="0" dirty="0" smtClean="0">
                <a:ln>
                  <a:noFill/>
                </a:ln>
                <a:solidFill>
                  <a:schemeClr val="tx1"/>
                </a:solidFill>
                <a:effectLst/>
                <a:latin typeface="Arial" pitchFamily="34" charset="0"/>
                <a:cs typeface="Arial" pitchFamily="34" charset="0"/>
              </a:rPr>
              <a:t> </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a:p>
            <a:endParaRPr lang="en-GB" dirty="0"/>
          </a:p>
        </p:txBody>
      </p:sp>
      <p:sp>
        <p:nvSpPr>
          <p:cNvPr id="4" name="Marcador de Posição do Número do Diapositivo 3"/>
          <p:cNvSpPr>
            <a:spLocks noGrp="1"/>
          </p:cNvSpPr>
          <p:nvPr>
            <p:ph type="sldNum" sz="quarter" idx="10"/>
          </p:nvPr>
        </p:nvSpPr>
        <p:spPr/>
        <p:txBody>
          <a:bodyPr/>
          <a:lstStyle/>
          <a:p>
            <a:fld id="{B7AB2C02-D1EB-4131-9B2B-0E072094BCB5}" type="slidenum">
              <a:rPr lang="en-GB" smtClean="0"/>
              <a:pPr/>
              <a:t>5</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PT" dirty="0" smtClean="0">
                <a:solidFill>
                  <a:srgbClr val="FF0000"/>
                </a:solidFill>
              </a:rPr>
              <a:t>As </a:t>
            </a:r>
            <a:r>
              <a:rPr lang="pt-PT" dirty="0" err="1" smtClean="0">
                <a:solidFill>
                  <a:srgbClr val="FF0000"/>
                </a:solidFill>
              </a:rPr>
              <a:t>bacterias</a:t>
            </a:r>
            <a:r>
              <a:rPr lang="pt-PT" dirty="0" smtClean="0">
                <a:solidFill>
                  <a:srgbClr val="FF0000"/>
                </a:solidFill>
              </a:rPr>
              <a:t> que hidrolisam AX ver</a:t>
            </a:r>
            <a:endParaRPr lang="en-GB" dirty="0" smtClean="0">
              <a:solidFill>
                <a:srgbClr val="FF0000"/>
              </a:solidFill>
            </a:endParaRPr>
          </a:p>
        </p:txBody>
      </p:sp>
      <p:sp>
        <p:nvSpPr>
          <p:cNvPr id="4" name="Marcador de Posição do Número do Diapositivo 3"/>
          <p:cNvSpPr>
            <a:spLocks noGrp="1"/>
          </p:cNvSpPr>
          <p:nvPr>
            <p:ph type="sldNum" sz="quarter" idx="10"/>
          </p:nvPr>
        </p:nvSpPr>
        <p:spPr/>
        <p:txBody>
          <a:bodyPr/>
          <a:lstStyle/>
          <a:p>
            <a:fld id="{B7AB2C02-D1EB-4131-9B2B-0E072094BCB5}" type="slidenum">
              <a:rPr lang="en-GB" smtClean="0"/>
              <a:pPr/>
              <a:t>6</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PT" dirty="0" smtClean="0">
                <a:solidFill>
                  <a:srgbClr val="FF0000"/>
                </a:solidFill>
              </a:rPr>
              <a:t>As </a:t>
            </a:r>
            <a:r>
              <a:rPr lang="pt-PT" dirty="0" err="1" smtClean="0">
                <a:solidFill>
                  <a:srgbClr val="FF0000"/>
                </a:solidFill>
              </a:rPr>
              <a:t>bacterias</a:t>
            </a:r>
            <a:r>
              <a:rPr lang="pt-PT" dirty="0" smtClean="0">
                <a:solidFill>
                  <a:srgbClr val="FF0000"/>
                </a:solidFill>
              </a:rPr>
              <a:t> que hidrolisam AX ver</a:t>
            </a:r>
            <a:endParaRPr lang="en-GB" dirty="0" smtClean="0">
              <a:solidFill>
                <a:srgbClr val="FF0000"/>
              </a:solidFill>
            </a:endParaRPr>
          </a:p>
        </p:txBody>
      </p:sp>
      <p:sp>
        <p:nvSpPr>
          <p:cNvPr id="4" name="Marcador de Posição do Número do Diapositivo 3"/>
          <p:cNvSpPr>
            <a:spLocks noGrp="1"/>
          </p:cNvSpPr>
          <p:nvPr>
            <p:ph type="sldNum" sz="quarter" idx="10"/>
          </p:nvPr>
        </p:nvSpPr>
        <p:spPr/>
        <p:txBody>
          <a:bodyPr/>
          <a:lstStyle/>
          <a:p>
            <a:fld id="{B7AB2C02-D1EB-4131-9B2B-0E072094BCB5}" type="slidenum">
              <a:rPr lang="en-GB" smtClean="0"/>
              <a:pPr/>
              <a:t>7</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PT" dirty="0" smtClean="0">
                <a:solidFill>
                  <a:srgbClr val="FF0000"/>
                </a:solidFill>
              </a:rPr>
              <a:t>As </a:t>
            </a:r>
            <a:r>
              <a:rPr lang="pt-PT" dirty="0" err="1" smtClean="0">
                <a:solidFill>
                  <a:srgbClr val="FF0000"/>
                </a:solidFill>
              </a:rPr>
              <a:t>bacterias</a:t>
            </a:r>
            <a:r>
              <a:rPr lang="pt-PT" dirty="0" smtClean="0">
                <a:solidFill>
                  <a:srgbClr val="FF0000"/>
                </a:solidFill>
              </a:rPr>
              <a:t> que hidrolisam AX ver</a:t>
            </a:r>
            <a:endParaRPr lang="en-GB" dirty="0" smtClean="0">
              <a:solidFill>
                <a:srgbClr val="FF0000"/>
              </a:solidFill>
            </a:endParaRPr>
          </a:p>
        </p:txBody>
      </p:sp>
      <p:sp>
        <p:nvSpPr>
          <p:cNvPr id="4" name="Marcador de Posição do Número do Diapositivo 3"/>
          <p:cNvSpPr>
            <a:spLocks noGrp="1"/>
          </p:cNvSpPr>
          <p:nvPr>
            <p:ph type="sldNum" sz="quarter" idx="10"/>
          </p:nvPr>
        </p:nvSpPr>
        <p:spPr/>
        <p:txBody>
          <a:bodyPr/>
          <a:lstStyle/>
          <a:p>
            <a:fld id="{B7AB2C02-D1EB-4131-9B2B-0E072094BCB5}" type="slidenum">
              <a:rPr lang="en-GB" smtClean="0"/>
              <a:pPr/>
              <a:t>8</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r>
              <a:rPr lang="pt-PT" dirty="0" err="1" smtClean="0"/>
              <a:t>Ax</a:t>
            </a:r>
            <a:r>
              <a:rPr lang="pt-PT" dirty="0" smtClean="0"/>
              <a:t> </a:t>
            </a:r>
            <a:r>
              <a:rPr lang="pt-PT" dirty="0" err="1" smtClean="0"/>
              <a:t>aprox</a:t>
            </a:r>
            <a:r>
              <a:rPr lang="pt-PT" dirty="0" smtClean="0"/>
              <a:t> 19% por causa dos 88%</a:t>
            </a:r>
            <a:r>
              <a:rPr lang="pt-PT" baseline="0" dirty="0" smtClean="0"/>
              <a:t> h20</a:t>
            </a:r>
            <a:endParaRPr lang="en-GB" dirty="0"/>
          </a:p>
        </p:txBody>
      </p:sp>
      <p:sp>
        <p:nvSpPr>
          <p:cNvPr id="4" name="Marcador de Posição do Número do Diapositivo 3"/>
          <p:cNvSpPr>
            <a:spLocks noGrp="1"/>
          </p:cNvSpPr>
          <p:nvPr>
            <p:ph type="sldNum" sz="quarter" idx="10"/>
          </p:nvPr>
        </p:nvSpPr>
        <p:spPr/>
        <p:txBody>
          <a:bodyPr/>
          <a:lstStyle/>
          <a:p>
            <a:fld id="{B7AB2C02-D1EB-4131-9B2B-0E072094BCB5}" type="slidenum">
              <a:rPr lang="en-GB" smtClean="0"/>
              <a:pPr/>
              <a:t>9</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r>
              <a:rPr lang="pt-PT" dirty="0" smtClean="0"/>
              <a:t>Ver, etanol, ao aumentar </a:t>
            </a:r>
            <a:r>
              <a:rPr lang="pt-PT" dirty="0" err="1" smtClean="0"/>
              <a:t>mt</a:t>
            </a:r>
            <a:r>
              <a:rPr lang="pt-PT" dirty="0" smtClean="0"/>
              <a:t>, pode pp outras coisas com cor?!!!</a:t>
            </a:r>
            <a:endParaRPr lang="en-GB" dirty="0"/>
          </a:p>
        </p:txBody>
      </p:sp>
      <p:sp>
        <p:nvSpPr>
          <p:cNvPr id="4" name="Marcador de Posição do Número do Diapositivo 3"/>
          <p:cNvSpPr>
            <a:spLocks noGrp="1"/>
          </p:cNvSpPr>
          <p:nvPr>
            <p:ph type="sldNum" sz="quarter" idx="10"/>
          </p:nvPr>
        </p:nvSpPr>
        <p:spPr/>
        <p:txBody>
          <a:bodyPr/>
          <a:lstStyle/>
          <a:p>
            <a:fld id="{B7AB2C02-D1EB-4131-9B2B-0E072094BCB5}" type="slidenum">
              <a:rPr lang="en-GB" smtClean="0"/>
              <a:pPr/>
              <a:t>19</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r>
              <a:rPr lang="pt-PT" dirty="0" smtClean="0"/>
              <a:t>ERRO NAS DUAS TABELASSSSSSSSS</a:t>
            </a:r>
            <a:endParaRPr lang="en-GB" dirty="0"/>
          </a:p>
        </p:txBody>
      </p:sp>
      <p:sp>
        <p:nvSpPr>
          <p:cNvPr id="4" name="Marcador de Posição do Número do Diapositivo 3"/>
          <p:cNvSpPr>
            <a:spLocks noGrp="1"/>
          </p:cNvSpPr>
          <p:nvPr>
            <p:ph type="sldNum" sz="quarter" idx="10"/>
          </p:nvPr>
        </p:nvSpPr>
        <p:spPr/>
        <p:txBody>
          <a:bodyPr/>
          <a:lstStyle/>
          <a:p>
            <a:fld id="{B7AB2C02-D1EB-4131-9B2B-0E072094BCB5}" type="slidenum">
              <a:rPr lang="en-GB" smtClean="0"/>
              <a:pPr/>
              <a:t>23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en-GB"/>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en-GB"/>
          </a:p>
        </p:txBody>
      </p:sp>
      <p:sp>
        <p:nvSpPr>
          <p:cNvPr id="4" name="Marcador de Posição da Data 3"/>
          <p:cNvSpPr>
            <a:spLocks noGrp="1"/>
          </p:cNvSpPr>
          <p:nvPr>
            <p:ph type="dt" sz="half" idx="10"/>
          </p:nvPr>
        </p:nvSpPr>
        <p:spPr/>
        <p:txBody>
          <a:bodyPr/>
          <a:lstStyle/>
          <a:p>
            <a:fld id="{4D79ACE0-A73B-47DA-881B-D2170D18018C}" type="datetimeFigureOut">
              <a:rPr lang="en-GB" smtClean="0"/>
              <a:pPr/>
              <a:t>16/09/2012</a:t>
            </a:fld>
            <a:endParaRPr lang="en-GB"/>
          </a:p>
        </p:txBody>
      </p:sp>
      <p:sp>
        <p:nvSpPr>
          <p:cNvPr id="5" name="Marcador de Posição do Rodapé 4"/>
          <p:cNvSpPr>
            <a:spLocks noGrp="1"/>
          </p:cNvSpPr>
          <p:nvPr>
            <p:ph type="ftr" sz="quarter" idx="11"/>
          </p:nvPr>
        </p:nvSpPr>
        <p:spPr/>
        <p:txBody>
          <a:bodyPr/>
          <a:lstStyle/>
          <a:p>
            <a:endParaRPr lang="en-GB"/>
          </a:p>
        </p:txBody>
      </p:sp>
      <p:sp>
        <p:nvSpPr>
          <p:cNvPr id="6" name="Marcador de Posição do Número do Diapositivo 5"/>
          <p:cNvSpPr>
            <a:spLocks noGrp="1"/>
          </p:cNvSpPr>
          <p:nvPr>
            <p:ph type="sldNum" sz="quarter" idx="12"/>
          </p:nvPr>
        </p:nvSpPr>
        <p:spPr/>
        <p:txBody>
          <a:bodyPr/>
          <a:lstStyle/>
          <a:p>
            <a:fld id="{3862BA8F-3834-44D6-8FE8-974042C60857}" type="slidenum">
              <a:rPr lang="en-GB" smtClean="0"/>
              <a:pPr/>
              <a:t>‹nº›</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n-GB"/>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4" name="Marcador de Posição da Data 3"/>
          <p:cNvSpPr>
            <a:spLocks noGrp="1"/>
          </p:cNvSpPr>
          <p:nvPr>
            <p:ph type="dt" sz="half" idx="10"/>
          </p:nvPr>
        </p:nvSpPr>
        <p:spPr/>
        <p:txBody>
          <a:bodyPr/>
          <a:lstStyle/>
          <a:p>
            <a:fld id="{4D79ACE0-A73B-47DA-881B-D2170D18018C}" type="datetimeFigureOut">
              <a:rPr lang="en-GB" smtClean="0"/>
              <a:pPr/>
              <a:t>16/09/2012</a:t>
            </a:fld>
            <a:endParaRPr lang="en-GB"/>
          </a:p>
        </p:txBody>
      </p:sp>
      <p:sp>
        <p:nvSpPr>
          <p:cNvPr id="5" name="Marcador de Posição do Rodapé 4"/>
          <p:cNvSpPr>
            <a:spLocks noGrp="1"/>
          </p:cNvSpPr>
          <p:nvPr>
            <p:ph type="ftr" sz="quarter" idx="11"/>
          </p:nvPr>
        </p:nvSpPr>
        <p:spPr/>
        <p:txBody>
          <a:bodyPr/>
          <a:lstStyle/>
          <a:p>
            <a:endParaRPr lang="en-GB"/>
          </a:p>
        </p:txBody>
      </p:sp>
      <p:sp>
        <p:nvSpPr>
          <p:cNvPr id="6" name="Marcador de Posição do Número do Diapositivo 5"/>
          <p:cNvSpPr>
            <a:spLocks noGrp="1"/>
          </p:cNvSpPr>
          <p:nvPr>
            <p:ph type="sldNum" sz="quarter" idx="12"/>
          </p:nvPr>
        </p:nvSpPr>
        <p:spPr/>
        <p:txBody>
          <a:bodyPr/>
          <a:lstStyle/>
          <a:p>
            <a:fld id="{3862BA8F-3834-44D6-8FE8-974042C60857}" type="slidenum">
              <a:rPr lang="en-GB" smtClean="0"/>
              <a:pPr/>
              <a:t>‹nº›</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en-GB"/>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4" name="Marcador de Posição da Data 3"/>
          <p:cNvSpPr>
            <a:spLocks noGrp="1"/>
          </p:cNvSpPr>
          <p:nvPr>
            <p:ph type="dt" sz="half" idx="10"/>
          </p:nvPr>
        </p:nvSpPr>
        <p:spPr/>
        <p:txBody>
          <a:bodyPr/>
          <a:lstStyle/>
          <a:p>
            <a:fld id="{4D79ACE0-A73B-47DA-881B-D2170D18018C}" type="datetimeFigureOut">
              <a:rPr lang="en-GB" smtClean="0"/>
              <a:pPr/>
              <a:t>16/09/2012</a:t>
            </a:fld>
            <a:endParaRPr lang="en-GB"/>
          </a:p>
        </p:txBody>
      </p:sp>
      <p:sp>
        <p:nvSpPr>
          <p:cNvPr id="5" name="Marcador de Posição do Rodapé 4"/>
          <p:cNvSpPr>
            <a:spLocks noGrp="1"/>
          </p:cNvSpPr>
          <p:nvPr>
            <p:ph type="ftr" sz="quarter" idx="11"/>
          </p:nvPr>
        </p:nvSpPr>
        <p:spPr/>
        <p:txBody>
          <a:bodyPr/>
          <a:lstStyle/>
          <a:p>
            <a:endParaRPr lang="en-GB"/>
          </a:p>
        </p:txBody>
      </p:sp>
      <p:sp>
        <p:nvSpPr>
          <p:cNvPr id="6" name="Marcador de Posição do Número do Diapositivo 5"/>
          <p:cNvSpPr>
            <a:spLocks noGrp="1"/>
          </p:cNvSpPr>
          <p:nvPr>
            <p:ph type="sldNum" sz="quarter" idx="12"/>
          </p:nvPr>
        </p:nvSpPr>
        <p:spPr/>
        <p:txBody>
          <a:bodyPr/>
          <a:lstStyle/>
          <a:p>
            <a:fld id="{3862BA8F-3834-44D6-8FE8-974042C60857}" type="slidenum">
              <a:rPr lang="en-GB" smtClean="0"/>
              <a:pPr/>
              <a:t>‹nº›</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n-GB"/>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4" name="Marcador de Posição da Data 3"/>
          <p:cNvSpPr>
            <a:spLocks noGrp="1"/>
          </p:cNvSpPr>
          <p:nvPr>
            <p:ph type="dt" sz="half" idx="10"/>
          </p:nvPr>
        </p:nvSpPr>
        <p:spPr/>
        <p:txBody>
          <a:bodyPr/>
          <a:lstStyle/>
          <a:p>
            <a:fld id="{4D79ACE0-A73B-47DA-881B-D2170D18018C}" type="datetimeFigureOut">
              <a:rPr lang="en-GB" smtClean="0"/>
              <a:pPr/>
              <a:t>16/09/2012</a:t>
            </a:fld>
            <a:endParaRPr lang="en-GB"/>
          </a:p>
        </p:txBody>
      </p:sp>
      <p:sp>
        <p:nvSpPr>
          <p:cNvPr id="5" name="Marcador de Posição do Rodapé 4"/>
          <p:cNvSpPr>
            <a:spLocks noGrp="1"/>
          </p:cNvSpPr>
          <p:nvPr>
            <p:ph type="ftr" sz="quarter" idx="11"/>
          </p:nvPr>
        </p:nvSpPr>
        <p:spPr/>
        <p:txBody>
          <a:bodyPr/>
          <a:lstStyle/>
          <a:p>
            <a:endParaRPr lang="en-GB"/>
          </a:p>
        </p:txBody>
      </p:sp>
      <p:sp>
        <p:nvSpPr>
          <p:cNvPr id="6" name="Marcador de Posição do Número do Diapositivo 5"/>
          <p:cNvSpPr>
            <a:spLocks noGrp="1"/>
          </p:cNvSpPr>
          <p:nvPr>
            <p:ph type="sldNum" sz="quarter" idx="12"/>
          </p:nvPr>
        </p:nvSpPr>
        <p:spPr/>
        <p:txBody>
          <a:bodyPr/>
          <a:lstStyle/>
          <a:p>
            <a:fld id="{3862BA8F-3834-44D6-8FE8-974042C60857}" type="slidenum">
              <a:rPr lang="en-GB" smtClean="0"/>
              <a:pPr/>
              <a:t>‹nº›</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en-GB"/>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4D79ACE0-A73B-47DA-881B-D2170D18018C}" type="datetimeFigureOut">
              <a:rPr lang="en-GB" smtClean="0"/>
              <a:pPr/>
              <a:t>16/09/2012</a:t>
            </a:fld>
            <a:endParaRPr lang="en-GB"/>
          </a:p>
        </p:txBody>
      </p:sp>
      <p:sp>
        <p:nvSpPr>
          <p:cNvPr id="5" name="Marcador de Posição do Rodapé 4"/>
          <p:cNvSpPr>
            <a:spLocks noGrp="1"/>
          </p:cNvSpPr>
          <p:nvPr>
            <p:ph type="ftr" sz="quarter" idx="11"/>
          </p:nvPr>
        </p:nvSpPr>
        <p:spPr/>
        <p:txBody>
          <a:bodyPr/>
          <a:lstStyle/>
          <a:p>
            <a:endParaRPr lang="en-GB"/>
          </a:p>
        </p:txBody>
      </p:sp>
      <p:sp>
        <p:nvSpPr>
          <p:cNvPr id="6" name="Marcador de Posição do Número do Diapositivo 5"/>
          <p:cNvSpPr>
            <a:spLocks noGrp="1"/>
          </p:cNvSpPr>
          <p:nvPr>
            <p:ph type="sldNum" sz="quarter" idx="12"/>
          </p:nvPr>
        </p:nvSpPr>
        <p:spPr/>
        <p:txBody>
          <a:bodyPr/>
          <a:lstStyle/>
          <a:p>
            <a:fld id="{3862BA8F-3834-44D6-8FE8-974042C60857}" type="slidenum">
              <a:rPr lang="en-GB" smtClean="0"/>
              <a:pPr/>
              <a:t>‹nº›</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n-GB"/>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5" name="Marcador de Posição da Data 4"/>
          <p:cNvSpPr>
            <a:spLocks noGrp="1"/>
          </p:cNvSpPr>
          <p:nvPr>
            <p:ph type="dt" sz="half" idx="10"/>
          </p:nvPr>
        </p:nvSpPr>
        <p:spPr/>
        <p:txBody>
          <a:bodyPr/>
          <a:lstStyle/>
          <a:p>
            <a:fld id="{4D79ACE0-A73B-47DA-881B-D2170D18018C}" type="datetimeFigureOut">
              <a:rPr lang="en-GB" smtClean="0"/>
              <a:pPr/>
              <a:t>16/09/2012</a:t>
            </a:fld>
            <a:endParaRPr lang="en-GB"/>
          </a:p>
        </p:txBody>
      </p:sp>
      <p:sp>
        <p:nvSpPr>
          <p:cNvPr id="6" name="Marcador de Posição do Rodapé 5"/>
          <p:cNvSpPr>
            <a:spLocks noGrp="1"/>
          </p:cNvSpPr>
          <p:nvPr>
            <p:ph type="ftr" sz="quarter" idx="11"/>
          </p:nvPr>
        </p:nvSpPr>
        <p:spPr/>
        <p:txBody>
          <a:bodyPr/>
          <a:lstStyle/>
          <a:p>
            <a:endParaRPr lang="en-GB"/>
          </a:p>
        </p:txBody>
      </p:sp>
      <p:sp>
        <p:nvSpPr>
          <p:cNvPr id="7" name="Marcador de Posição do Número do Diapositivo 6"/>
          <p:cNvSpPr>
            <a:spLocks noGrp="1"/>
          </p:cNvSpPr>
          <p:nvPr>
            <p:ph type="sldNum" sz="quarter" idx="12"/>
          </p:nvPr>
        </p:nvSpPr>
        <p:spPr/>
        <p:txBody>
          <a:bodyPr/>
          <a:lstStyle/>
          <a:p>
            <a:fld id="{3862BA8F-3834-44D6-8FE8-974042C60857}" type="slidenum">
              <a:rPr lang="en-GB" smtClean="0"/>
              <a:pPr/>
              <a:t>‹nº›</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en-GB"/>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7" name="Marcador de Posição da Data 6"/>
          <p:cNvSpPr>
            <a:spLocks noGrp="1"/>
          </p:cNvSpPr>
          <p:nvPr>
            <p:ph type="dt" sz="half" idx="10"/>
          </p:nvPr>
        </p:nvSpPr>
        <p:spPr/>
        <p:txBody>
          <a:bodyPr/>
          <a:lstStyle/>
          <a:p>
            <a:fld id="{4D79ACE0-A73B-47DA-881B-D2170D18018C}" type="datetimeFigureOut">
              <a:rPr lang="en-GB" smtClean="0"/>
              <a:pPr/>
              <a:t>16/09/2012</a:t>
            </a:fld>
            <a:endParaRPr lang="en-GB"/>
          </a:p>
        </p:txBody>
      </p:sp>
      <p:sp>
        <p:nvSpPr>
          <p:cNvPr id="8" name="Marcador de Posição do Rodapé 7"/>
          <p:cNvSpPr>
            <a:spLocks noGrp="1"/>
          </p:cNvSpPr>
          <p:nvPr>
            <p:ph type="ftr" sz="quarter" idx="11"/>
          </p:nvPr>
        </p:nvSpPr>
        <p:spPr/>
        <p:txBody>
          <a:bodyPr/>
          <a:lstStyle/>
          <a:p>
            <a:endParaRPr lang="en-GB"/>
          </a:p>
        </p:txBody>
      </p:sp>
      <p:sp>
        <p:nvSpPr>
          <p:cNvPr id="9" name="Marcador de Posição do Número do Diapositivo 8"/>
          <p:cNvSpPr>
            <a:spLocks noGrp="1"/>
          </p:cNvSpPr>
          <p:nvPr>
            <p:ph type="sldNum" sz="quarter" idx="12"/>
          </p:nvPr>
        </p:nvSpPr>
        <p:spPr/>
        <p:txBody>
          <a:bodyPr/>
          <a:lstStyle/>
          <a:p>
            <a:fld id="{3862BA8F-3834-44D6-8FE8-974042C60857}" type="slidenum">
              <a:rPr lang="en-GB" smtClean="0"/>
              <a:pPr/>
              <a:t>‹nº›</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n-GB"/>
          </a:p>
        </p:txBody>
      </p:sp>
      <p:sp>
        <p:nvSpPr>
          <p:cNvPr id="3" name="Marcador de Posição da Data 2"/>
          <p:cNvSpPr>
            <a:spLocks noGrp="1"/>
          </p:cNvSpPr>
          <p:nvPr>
            <p:ph type="dt" sz="half" idx="10"/>
          </p:nvPr>
        </p:nvSpPr>
        <p:spPr/>
        <p:txBody>
          <a:bodyPr/>
          <a:lstStyle/>
          <a:p>
            <a:fld id="{4D79ACE0-A73B-47DA-881B-D2170D18018C}" type="datetimeFigureOut">
              <a:rPr lang="en-GB" smtClean="0"/>
              <a:pPr/>
              <a:t>16/09/2012</a:t>
            </a:fld>
            <a:endParaRPr lang="en-GB"/>
          </a:p>
        </p:txBody>
      </p:sp>
      <p:sp>
        <p:nvSpPr>
          <p:cNvPr id="4" name="Marcador de Posição do Rodapé 3"/>
          <p:cNvSpPr>
            <a:spLocks noGrp="1"/>
          </p:cNvSpPr>
          <p:nvPr>
            <p:ph type="ftr" sz="quarter" idx="11"/>
          </p:nvPr>
        </p:nvSpPr>
        <p:spPr/>
        <p:txBody>
          <a:bodyPr/>
          <a:lstStyle/>
          <a:p>
            <a:endParaRPr lang="en-GB"/>
          </a:p>
        </p:txBody>
      </p:sp>
      <p:sp>
        <p:nvSpPr>
          <p:cNvPr id="5" name="Marcador de Posição do Número do Diapositivo 4"/>
          <p:cNvSpPr>
            <a:spLocks noGrp="1"/>
          </p:cNvSpPr>
          <p:nvPr>
            <p:ph type="sldNum" sz="quarter" idx="12"/>
          </p:nvPr>
        </p:nvSpPr>
        <p:spPr/>
        <p:txBody>
          <a:bodyPr/>
          <a:lstStyle/>
          <a:p>
            <a:fld id="{3862BA8F-3834-44D6-8FE8-974042C60857}" type="slidenum">
              <a:rPr lang="en-GB" smtClean="0"/>
              <a:pPr/>
              <a:t>‹nº›</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4D79ACE0-A73B-47DA-881B-D2170D18018C}" type="datetimeFigureOut">
              <a:rPr lang="en-GB" smtClean="0"/>
              <a:pPr/>
              <a:t>16/09/2012</a:t>
            </a:fld>
            <a:endParaRPr lang="en-GB"/>
          </a:p>
        </p:txBody>
      </p:sp>
      <p:sp>
        <p:nvSpPr>
          <p:cNvPr id="3" name="Marcador de Posição do Rodapé 2"/>
          <p:cNvSpPr>
            <a:spLocks noGrp="1"/>
          </p:cNvSpPr>
          <p:nvPr>
            <p:ph type="ftr" sz="quarter" idx="11"/>
          </p:nvPr>
        </p:nvSpPr>
        <p:spPr/>
        <p:txBody>
          <a:bodyPr/>
          <a:lstStyle/>
          <a:p>
            <a:endParaRPr lang="en-GB"/>
          </a:p>
        </p:txBody>
      </p:sp>
      <p:sp>
        <p:nvSpPr>
          <p:cNvPr id="4" name="Marcador de Posição do Número do Diapositivo 3"/>
          <p:cNvSpPr>
            <a:spLocks noGrp="1"/>
          </p:cNvSpPr>
          <p:nvPr>
            <p:ph type="sldNum" sz="quarter" idx="12"/>
          </p:nvPr>
        </p:nvSpPr>
        <p:spPr/>
        <p:txBody>
          <a:bodyPr/>
          <a:lstStyle/>
          <a:p>
            <a:fld id="{3862BA8F-3834-44D6-8FE8-974042C60857}" type="slidenum">
              <a:rPr lang="en-GB" smtClean="0"/>
              <a:pPr/>
              <a:t>‹nº›</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en-GB"/>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4D79ACE0-A73B-47DA-881B-D2170D18018C}" type="datetimeFigureOut">
              <a:rPr lang="en-GB" smtClean="0"/>
              <a:pPr/>
              <a:t>16/09/2012</a:t>
            </a:fld>
            <a:endParaRPr lang="en-GB"/>
          </a:p>
        </p:txBody>
      </p:sp>
      <p:sp>
        <p:nvSpPr>
          <p:cNvPr id="6" name="Marcador de Posição do Rodapé 5"/>
          <p:cNvSpPr>
            <a:spLocks noGrp="1"/>
          </p:cNvSpPr>
          <p:nvPr>
            <p:ph type="ftr" sz="quarter" idx="11"/>
          </p:nvPr>
        </p:nvSpPr>
        <p:spPr/>
        <p:txBody>
          <a:bodyPr/>
          <a:lstStyle/>
          <a:p>
            <a:endParaRPr lang="en-GB"/>
          </a:p>
        </p:txBody>
      </p:sp>
      <p:sp>
        <p:nvSpPr>
          <p:cNvPr id="7" name="Marcador de Posição do Número do Diapositivo 6"/>
          <p:cNvSpPr>
            <a:spLocks noGrp="1"/>
          </p:cNvSpPr>
          <p:nvPr>
            <p:ph type="sldNum" sz="quarter" idx="12"/>
          </p:nvPr>
        </p:nvSpPr>
        <p:spPr/>
        <p:txBody>
          <a:bodyPr/>
          <a:lstStyle/>
          <a:p>
            <a:fld id="{3862BA8F-3834-44D6-8FE8-974042C60857}" type="slidenum">
              <a:rPr lang="en-GB" smtClean="0"/>
              <a:pPr/>
              <a:t>‹nº›</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en-GB"/>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4D79ACE0-A73B-47DA-881B-D2170D18018C}" type="datetimeFigureOut">
              <a:rPr lang="en-GB" smtClean="0"/>
              <a:pPr/>
              <a:t>16/09/2012</a:t>
            </a:fld>
            <a:endParaRPr lang="en-GB"/>
          </a:p>
        </p:txBody>
      </p:sp>
      <p:sp>
        <p:nvSpPr>
          <p:cNvPr id="6" name="Marcador de Posição do Rodapé 5"/>
          <p:cNvSpPr>
            <a:spLocks noGrp="1"/>
          </p:cNvSpPr>
          <p:nvPr>
            <p:ph type="ftr" sz="quarter" idx="11"/>
          </p:nvPr>
        </p:nvSpPr>
        <p:spPr/>
        <p:txBody>
          <a:bodyPr/>
          <a:lstStyle/>
          <a:p>
            <a:endParaRPr lang="en-GB"/>
          </a:p>
        </p:txBody>
      </p:sp>
      <p:sp>
        <p:nvSpPr>
          <p:cNvPr id="7" name="Marcador de Posição do Número do Diapositivo 6"/>
          <p:cNvSpPr>
            <a:spLocks noGrp="1"/>
          </p:cNvSpPr>
          <p:nvPr>
            <p:ph type="sldNum" sz="quarter" idx="12"/>
          </p:nvPr>
        </p:nvSpPr>
        <p:spPr/>
        <p:txBody>
          <a:bodyPr/>
          <a:lstStyle/>
          <a:p>
            <a:fld id="{3862BA8F-3834-44D6-8FE8-974042C60857}" type="slidenum">
              <a:rPr lang="en-GB" smtClean="0"/>
              <a:pPr/>
              <a:t>‹nº›</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PT" smtClean="0"/>
              <a:t>Clique para editar o estilo</a:t>
            </a:r>
            <a:endParaRPr lang="en-GB"/>
          </a:p>
        </p:txBody>
      </p:sp>
      <p:sp>
        <p:nvSpPr>
          <p:cNvPr id="3" name="Marcador de Posição do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79ACE0-A73B-47DA-881B-D2170D18018C}" type="datetimeFigureOut">
              <a:rPr lang="en-GB" smtClean="0"/>
              <a:pPr/>
              <a:t>16/09/2012</a:t>
            </a:fld>
            <a:endParaRPr lang="en-GB"/>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62BA8F-3834-44D6-8FE8-974042C60857}" type="slidenum">
              <a:rPr lang="en-GB" smtClean="0"/>
              <a:pPr/>
              <a:t>‹nº›</a:t>
            </a:fld>
            <a:endParaRPr lang="en-GB"/>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chart" Target="../charts/chart13.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tiff"/><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67544" y="2130425"/>
            <a:ext cx="8352928" cy="1470025"/>
          </a:xfrm>
        </p:spPr>
        <p:txBody>
          <a:bodyPr>
            <a:normAutofit/>
          </a:bodyPr>
          <a:lstStyle/>
          <a:p>
            <a:r>
              <a:rPr lang="en-US" sz="2400" dirty="0" smtClean="0">
                <a:solidFill>
                  <a:schemeClr val="accent2">
                    <a:lumMod val="60000"/>
                    <a:lumOff val="4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US" sz="2400" dirty="0">
              <a:solidFill>
                <a:schemeClr val="accent2">
                  <a:lumMod val="60000"/>
                  <a:lumOff val="40000"/>
                </a:schemeClr>
              </a:solidFill>
              <a:latin typeface="Narkisim" pitchFamily="34" charset="-79"/>
              <a:ea typeface="PMingLiU-ExtB" pitchFamily="18" charset="-120"/>
              <a:cs typeface="Narkisim" pitchFamily="34" charset="-79"/>
            </a:endParaRPr>
          </a:p>
        </p:txBody>
      </p:sp>
      <p:sp>
        <p:nvSpPr>
          <p:cNvPr id="3" name="Subtítulo 2"/>
          <p:cNvSpPr>
            <a:spLocks noGrp="1"/>
          </p:cNvSpPr>
          <p:nvPr>
            <p:ph type="subTitle" idx="1"/>
          </p:nvPr>
        </p:nvSpPr>
        <p:spPr>
          <a:xfrm>
            <a:off x="1371600" y="3429000"/>
            <a:ext cx="6400800" cy="3429000"/>
          </a:xfrm>
        </p:spPr>
        <p:txBody>
          <a:bodyPr>
            <a:normAutofit/>
          </a:bodyPr>
          <a:lstStyle/>
          <a:p>
            <a:r>
              <a:rPr lang="pt-PT" sz="1400" dirty="0" smtClean="0">
                <a:solidFill>
                  <a:schemeClr val="bg1">
                    <a:lumMod val="50000"/>
                  </a:schemeClr>
                </a:solidFill>
              </a:rPr>
              <a:t>Dulce Almeida</a:t>
            </a:r>
          </a:p>
          <a:p>
            <a:r>
              <a:rPr lang="pt-PT" sz="1400" dirty="0" smtClean="0">
                <a:solidFill>
                  <a:schemeClr val="bg1">
                    <a:lumMod val="50000"/>
                  </a:schemeClr>
                </a:solidFill>
              </a:rPr>
              <a:t>Mestrado Integrado em Engenharia Biológica</a:t>
            </a:r>
          </a:p>
          <a:p>
            <a:endParaRPr lang="pt-PT" sz="1400" dirty="0" smtClean="0"/>
          </a:p>
          <a:p>
            <a:endParaRPr lang="pt-PT" sz="1400" dirty="0" smtClean="0"/>
          </a:p>
          <a:p>
            <a:endParaRPr lang="pt-PT" sz="1400" dirty="0" smtClean="0"/>
          </a:p>
          <a:p>
            <a:endParaRPr lang="pt-PT" sz="1400" dirty="0" smtClean="0"/>
          </a:p>
          <a:p>
            <a:endParaRPr lang="pt-PT" sz="1400" dirty="0" smtClean="0"/>
          </a:p>
          <a:p>
            <a:endParaRPr lang="pt-PT" sz="1400" dirty="0" smtClean="0"/>
          </a:p>
          <a:p>
            <a:endParaRPr lang="pt-PT" sz="1400" dirty="0" smtClean="0"/>
          </a:p>
          <a:p>
            <a:endParaRPr lang="pt-PT" sz="1400" dirty="0" smtClean="0"/>
          </a:p>
          <a:p>
            <a:endParaRPr lang="pt-PT" sz="1400" dirty="0" smtClean="0"/>
          </a:p>
          <a:p>
            <a:endParaRPr lang="pt-PT" sz="1400" dirty="0" smtClean="0"/>
          </a:p>
          <a:p>
            <a:r>
              <a:rPr lang="pt-PT" sz="1000" dirty="0" smtClean="0">
                <a:solidFill>
                  <a:schemeClr val="bg1">
                    <a:lumMod val="50000"/>
                  </a:schemeClr>
                </a:solidFill>
              </a:rPr>
              <a:t>17. JULHO. 2012</a:t>
            </a:r>
            <a:endParaRPr lang="en-GB" sz="1000" dirty="0">
              <a:solidFill>
                <a:schemeClr val="bg1">
                  <a:lumMod val="50000"/>
                </a:schemeClr>
              </a:solidFill>
            </a:endParaRPr>
          </a:p>
        </p:txBody>
      </p:sp>
      <p:pic>
        <p:nvPicPr>
          <p:cNvPr id="8" name="Imagem 7" descr="LTH_C_CMYK.jpg"/>
          <p:cNvPicPr>
            <a:picLocks noChangeAspect="1"/>
          </p:cNvPicPr>
          <p:nvPr/>
        </p:nvPicPr>
        <p:blipFill>
          <a:blip r:embed="rId2" cstate="print">
            <a:grayscl/>
          </a:blip>
          <a:stretch>
            <a:fillRect/>
          </a:stretch>
        </p:blipFill>
        <p:spPr>
          <a:xfrm>
            <a:off x="7452320" y="188640"/>
            <a:ext cx="1282879" cy="820327"/>
          </a:xfrm>
          <a:prstGeom prst="rect">
            <a:avLst/>
          </a:prstGeom>
        </p:spPr>
      </p:pic>
      <p:pic>
        <p:nvPicPr>
          <p:cNvPr id="10" name="Imagem 9" descr="UALG.JPG"/>
          <p:cNvPicPr>
            <a:picLocks noChangeAspect="1"/>
          </p:cNvPicPr>
          <p:nvPr/>
        </p:nvPicPr>
        <p:blipFill>
          <a:blip r:embed="rId3" cstate="print">
            <a:grayscl/>
          </a:blip>
          <a:stretch>
            <a:fillRect/>
          </a:stretch>
        </p:blipFill>
        <p:spPr>
          <a:xfrm>
            <a:off x="4788024" y="332656"/>
            <a:ext cx="1929427" cy="712317"/>
          </a:xfrm>
          <a:prstGeom prst="rect">
            <a:avLst/>
          </a:prstGeom>
        </p:spPr>
      </p:pic>
      <p:cxnSp>
        <p:nvCxnSpPr>
          <p:cNvPr id="15" name="Conexão recta 14"/>
          <p:cNvCxnSpPr/>
          <p:nvPr/>
        </p:nvCxnSpPr>
        <p:spPr>
          <a:xfrm>
            <a:off x="1043608" y="3284984"/>
            <a:ext cx="7128792"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6" name="CaixaDeTexto 15"/>
          <p:cNvSpPr txBox="1"/>
          <p:nvPr/>
        </p:nvSpPr>
        <p:spPr>
          <a:xfrm>
            <a:off x="4716016" y="980728"/>
            <a:ext cx="2376264" cy="246221"/>
          </a:xfrm>
          <a:prstGeom prst="rect">
            <a:avLst/>
          </a:prstGeom>
          <a:noFill/>
        </p:spPr>
        <p:txBody>
          <a:bodyPr wrap="square" rtlCol="0">
            <a:spAutoFit/>
          </a:bodyPr>
          <a:lstStyle/>
          <a:p>
            <a:r>
              <a:rPr lang="pt-PT" sz="1000" dirty="0" smtClean="0">
                <a:solidFill>
                  <a:schemeClr val="bg1">
                    <a:lumMod val="50000"/>
                  </a:schemeClr>
                </a:solidFill>
              </a:rPr>
              <a:t>FACULDADE DE CIÊNCIAS E TECNOLOGIA</a:t>
            </a:r>
            <a:endParaRPr lang="en-GB" sz="1000" dirty="0">
              <a:solidFill>
                <a:schemeClr val="bg1">
                  <a:lumMod val="50000"/>
                </a:schemeClr>
              </a:solidFill>
            </a:endParaRPr>
          </a:p>
        </p:txBody>
      </p:sp>
      <p:sp>
        <p:nvSpPr>
          <p:cNvPr id="17" name="CaixaDeTexto 16"/>
          <p:cNvSpPr txBox="1"/>
          <p:nvPr/>
        </p:nvSpPr>
        <p:spPr>
          <a:xfrm>
            <a:off x="7236296" y="980728"/>
            <a:ext cx="1728192" cy="246221"/>
          </a:xfrm>
          <a:prstGeom prst="rect">
            <a:avLst/>
          </a:prstGeom>
          <a:noFill/>
        </p:spPr>
        <p:txBody>
          <a:bodyPr wrap="square" rtlCol="0">
            <a:spAutoFit/>
          </a:bodyPr>
          <a:lstStyle/>
          <a:p>
            <a:r>
              <a:rPr lang="en-GB" sz="1000" dirty="0" smtClean="0">
                <a:solidFill>
                  <a:schemeClr val="bg1">
                    <a:lumMod val="50000"/>
                  </a:schemeClr>
                </a:solidFill>
              </a:rPr>
              <a:t>LUNDS TEKNISKA HÖGSKOLA</a:t>
            </a:r>
            <a:endParaRPr lang="en-GB" sz="1000" dirty="0">
              <a:solidFill>
                <a:schemeClr val="bg1">
                  <a:lumMod val="50000"/>
                </a:schemeClr>
              </a:solidFill>
            </a:endParaRPr>
          </a:p>
        </p:txBody>
      </p:sp>
      <p:pic>
        <p:nvPicPr>
          <p:cNvPr id="18" name="Imagem 17" descr="hyax.gif"/>
          <p:cNvPicPr>
            <a:picLocks noChangeAspect="1"/>
          </p:cNvPicPr>
          <p:nvPr/>
        </p:nvPicPr>
        <p:blipFill>
          <a:blip r:embed="rId4" cstate="print">
            <a:duotone>
              <a:schemeClr val="bg2">
                <a:shade val="45000"/>
                <a:satMod val="135000"/>
              </a:schemeClr>
              <a:prstClr val="white"/>
            </a:duotone>
          </a:blip>
          <a:stretch>
            <a:fillRect/>
          </a:stretch>
        </p:blipFill>
        <p:spPr>
          <a:xfrm>
            <a:off x="755576" y="4581128"/>
            <a:ext cx="7701674" cy="1800200"/>
          </a:xfrm>
          <a:prstGeom prst="rect">
            <a:avLst/>
          </a:prstGeom>
        </p:spPr>
      </p:pic>
      <p:sp>
        <p:nvSpPr>
          <p:cNvPr id="19" name="CaixaDeTexto 18"/>
          <p:cNvSpPr txBox="1"/>
          <p:nvPr/>
        </p:nvSpPr>
        <p:spPr>
          <a:xfrm>
            <a:off x="4644008" y="4077072"/>
            <a:ext cx="2376264" cy="553998"/>
          </a:xfrm>
          <a:prstGeom prst="rect">
            <a:avLst/>
          </a:prstGeom>
          <a:noFill/>
        </p:spPr>
        <p:txBody>
          <a:bodyPr wrap="square" rtlCol="0">
            <a:spAutoFit/>
          </a:bodyPr>
          <a:lstStyle/>
          <a:p>
            <a:r>
              <a:rPr lang="pt-PT" sz="1000" dirty="0" smtClean="0">
                <a:solidFill>
                  <a:schemeClr val="bg1">
                    <a:lumMod val="50000"/>
                  </a:schemeClr>
                </a:solidFill>
              </a:rPr>
              <a:t>ORIENTAÇÃO:</a:t>
            </a:r>
          </a:p>
          <a:p>
            <a:r>
              <a:rPr lang="pt-PT" sz="1000" dirty="0" smtClean="0">
                <a:solidFill>
                  <a:schemeClr val="bg1">
                    <a:lumMod val="50000"/>
                  </a:schemeClr>
                </a:solidFill>
              </a:rPr>
              <a:t>     Doutor Carl Elovson Grey</a:t>
            </a:r>
          </a:p>
          <a:p>
            <a:r>
              <a:rPr lang="pt-PT" sz="1000" dirty="0" smtClean="0">
                <a:solidFill>
                  <a:schemeClr val="bg1">
                    <a:lumMod val="50000"/>
                  </a:schemeClr>
                </a:solidFill>
              </a:rPr>
              <a:t>     Doutor Raúl J. Barros</a:t>
            </a:r>
            <a:endParaRPr lang="en-GB" sz="10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29" name="Picture 101"/>
          <p:cNvPicPr>
            <a:picLocks noChangeAspect="1" noChangeArrowheads="1"/>
          </p:cNvPicPr>
          <p:nvPr/>
        </p:nvPicPr>
        <p:blipFill>
          <a:blip r:embed="rId2" cstate="print"/>
          <a:stretch>
            <a:fillRect/>
          </a:stretch>
        </p:blipFill>
        <p:spPr bwMode="auto">
          <a:xfrm>
            <a:off x="395536" y="1268760"/>
            <a:ext cx="8280920" cy="9314191"/>
          </a:xfrm>
          <a:prstGeom prst="rect">
            <a:avLst/>
          </a:prstGeom>
          <a:noFill/>
          <a:ln w="9525">
            <a:noFill/>
            <a:miter lim="800000"/>
            <a:headEnd/>
            <a:tailEnd/>
          </a:ln>
        </p:spPr>
      </p:pic>
      <p:sp>
        <p:nvSpPr>
          <p:cNvPr id="7" name="Rectângulo 6"/>
          <p:cNvSpPr/>
          <p:nvPr/>
        </p:nvSpPr>
        <p:spPr>
          <a:xfrm>
            <a:off x="0" y="0"/>
            <a:ext cx="9144000" cy="1196752"/>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95232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323528" y="764704"/>
            <a:ext cx="3600400" cy="400110"/>
          </a:xfrm>
          <a:prstGeom prst="rect">
            <a:avLst/>
          </a:prstGeom>
          <a:noFill/>
        </p:spPr>
        <p:txBody>
          <a:bodyPr wrap="square" rtlCol="0">
            <a:spAutoFit/>
          </a:bodyPr>
          <a:lstStyle/>
          <a:p>
            <a:r>
              <a:rPr lang="pt-PT" sz="2000" dirty="0" smtClean="0">
                <a:solidFill>
                  <a:schemeClr val="bg1">
                    <a:lumMod val="50000"/>
                  </a:schemeClr>
                </a:solidFill>
              </a:rPr>
              <a:t>Método Inicial e melhoramentos</a:t>
            </a:r>
            <a:endParaRPr lang="en-GB" sz="2000" dirty="0">
              <a:solidFill>
                <a:schemeClr val="bg1">
                  <a:lumMod val="50000"/>
                </a:schemeClr>
              </a:solidFill>
            </a:endParaRPr>
          </a:p>
        </p:txBody>
      </p:sp>
      <p:sp>
        <p:nvSpPr>
          <p:cNvPr id="6" name="CaixaDeTexto 5"/>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3.05556E-6 1.11111E-6 L -0.00382 -0.56343 " pathEditMode="relative" rAng="0" ptsTypes="AA">
                                      <p:cBhvr>
                                        <p:cTn id="6" dur="2000" fill="hold"/>
                                        <p:tgtEl>
                                          <p:spTgt spid="22629"/>
                                        </p:tgtEl>
                                        <p:attrNameLst>
                                          <p:attrName>ppt_x</p:attrName>
                                          <p:attrName>ppt_y</p:attrName>
                                        </p:attrNameLst>
                                      </p:cBhvr>
                                      <p:rCtr x="-2" y="-282"/>
                                    </p:animMotion>
                                  </p:childTnLst>
                                </p:cTn>
                              </p:par>
                            </p:childTnLst>
                          </p:cTn>
                        </p:par>
                        <p:par>
                          <p:cTn id="7" fill="hold">
                            <p:stCondLst>
                              <p:cond delay="2000"/>
                            </p:stCondLst>
                            <p:childTnLst>
                              <p:par>
                                <p:cTn id="8" presetID="1" presetClass="entr" presetSubtype="0"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95232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323528" y="764704"/>
            <a:ext cx="3600400" cy="400110"/>
          </a:xfrm>
          <a:prstGeom prst="rect">
            <a:avLst/>
          </a:prstGeom>
          <a:noFill/>
        </p:spPr>
        <p:txBody>
          <a:bodyPr wrap="square" rtlCol="0">
            <a:spAutoFit/>
          </a:bodyPr>
          <a:lstStyle/>
          <a:p>
            <a:r>
              <a:rPr lang="pt-PT" sz="2000" dirty="0" smtClean="0">
                <a:solidFill>
                  <a:schemeClr val="bg1">
                    <a:lumMod val="50000"/>
                  </a:schemeClr>
                </a:solidFill>
              </a:rPr>
              <a:t>Método Inicial e melhoramentos</a:t>
            </a:r>
            <a:endParaRPr lang="en-GB" sz="2000" dirty="0">
              <a:solidFill>
                <a:schemeClr val="bg1">
                  <a:lumMod val="50000"/>
                </a:schemeClr>
              </a:solidFill>
            </a:endParaRPr>
          </a:p>
        </p:txBody>
      </p:sp>
      <p:sp>
        <p:nvSpPr>
          <p:cNvPr id="6" name="CaixaDeTexto 5"/>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pic>
        <p:nvPicPr>
          <p:cNvPr id="73730" name="Picture 2"/>
          <p:cNvPicPr>
            <a:picLocks noChangeAspect="1" noChangeArrowheads="1"/>
          </p:cNvPicPr>
          <p:nvPr/>
        </p:nvPicPr>
        <p:blipFill>
          <a:blip r:embed="rId2" cstate="print"/>
          <a:srcRect/>
          <a:stretch>
            <a:fillRect/>
          </a:stretch>
        </p:blipFill>
        <p:spPr bwMode="auto">
          <a:xfrm>
            <a:off x="179512" y="3789040"/>
            <a:ext cx="8964488" cy="2343709"/>
          </a:xfrm>
          <a:prstGeom prst="rect">
            <a:avLst/>
          </a:prstGeom>
          <a:noFill/>
          <a:ln w="9525">
            <a:noFill/>
            <a:miter lim="800000"/>
            <a:headEnd/>
            <a:tailEnd/>
          </a:ln>
        </p:spPr>
      </p:pic>
      <p:pic>
        <p:nvPicPr>
          <p:cNvPr id="8" name="Picture 1"/>
          <p:cNvPicPr>
            <a:picLocks noChangeAspect="1" noChangeArrowheads="1"/>
          </p:cNvPicPr>
          <p:nvPr/>
        </p:nvPicPr>
        <p:blipFill>
          <a:blip r:embed="rId3" cstate="print"/>
          <a:srcRect/>
          <a:stretch>
            <a:fillRect/>
          </a:stretch>
        </p:blipFill>
        <p:spPr bwMode="auto">
          <a:xfrm>
            <a:off x="2915816" y="1412776"/>
            <a:ext cx="3528392" cy="2262716"/>
          </a:xfrm>
          <a:prstGeom prst="rect">
            <a:avLst/>
          </a:prstGeom>
          <a:noFill/>
          <a:ln w="9525">
            <a:noFill/>
            <a:miter lim="800000"/>
            <a:headEnd/>
            <a:tailEnd/>
          </a:ln>
        </p:spPr>
      </p:pic>
      <p:sp>
        <p:nvSpPr>
          <p:cNvPr id="9" name="Rectângulo arredondado 8"/>
          <p:cNvSpPr/>
          <p:nvPr/>
        </p:nvSpPr>
        <p:spPr>
          <a:xfrm>
            <a:off x="323528" y="4869160"/>
            <a:ext cx="8568952" cy="216024"/>
          </a:xfrm>
          <a:prstGeom prst="roundRect">
            <a:avLst/>
          </a:prstGeom>
          <a:noFill/>
          <a:ln w="6350">
            <a:solidFill>
              <a:schemeClr val="accent4">
                <a:lumMod val="75000"/>
              </a:schemeClr>
            </a:solidFill>
            <a:prstDash val="lgDash"/>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sp>
        <p:nvSpPr>
          <p:cNvPr id="10" name="Rectângulo arredondado 9"/>
          <p:cNvSpPr/>
          <p:nvPr/>
        </p:nvSpPr>
        <p:spPr>
          <a:xfrm>
            <a:off x="323528" y="5661248"/>
            <a:ext cx="8568952" cy="216024"/>
          </a:xfrm>
          <a:prstGeom prst="roundRect">
            <a:avLst/>
          </a:prstGeom>
          <a:noFill/>
          <a:ln w="6350">
            <a:solidFill>
              <a:schemeClr val="accent4">
                <a:lumMod val="75000"/>
              </a:schemeClr>
            </a:solidFill>
            <a:prstDash val="lgDash"/>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95232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323528" y="764704"/>
            <a:ext cx="3600400" cy="400110"/>
          </a:xfrm>
          <a:prstGeom prst="rect">
            <a:avLst/>
          </a:prstGeom>
          <a:noFill/>
        </p:spPr>
        <p:txBody>
          <a:bodyPr wrap="square" rtlCol="0">
            <a:spAutoFit/>
          </a:bodyPr>
          <a:lstStyle/>
          <a:p>
            <a:r>
              <a:rPr lang="pt-PT" sz="2000" dirty="0" smtClean="0">
                <a:solidFill>
                  <a:schemeClr val="bg1">
                    <a:lumMod val="50000"/>
                  </a:schemeClr>
                </a:solidFill>
              </a:rPr>
              <a:t>Método Inicial e melhoramentos</a:t>
            </a:r>
            <a:endParaRPr lang="en-GB" sz="2000" dirty="0">
              <a:solidFill>
                <a:schemeClr val="bg1">
                  <a:lumMod val="50000"/>
                </a:schemeClr>
              </a:solidFill>
            </a:endParaRPr>
          </a:p>
        </p:txBody>
      </p:sp>
      <p:sp>
        <p:nvSpPr>
          <p:cNvPr id="6" name="CaixaDeTexto 5"/>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7" name="CaixaDeTexto 6"/>
          <p:cNvSpPr txBox="1"/>
          <p:nvPr/>
        </p:nvSpPr>
        <p:spPr>
          <a:xfrm>
            <a:off x="1115616" y="1484784"/>
            <a:ext cx="6552728" cy="584775"/>
          </a:xfrm>
          <a:prstGeom prst="rect">
            <a:avLst/>
          </a:prstGeom>
          <a:noFill/>
        </p:spPr>
        <p:txBody>
          <a:bodyPr wrap="square" rtlCol="0">
            <a:spAutoFit/>
          </a:bodyPr>
          <a:lstStyle/>
          <a:p>
            <a:r>
              <a:rPr lang="pt-PT" dirty="0" smtClean="0">
                <a:solidFill>
                  <a:schemeClr val="bg1">
                    <a:lumMod val="50000"/>
                  </a:schemeClr>
                </a:solidFill>
                <a:cs typeface="Narkisim" pitchFamily="34" charset="-79"/>
              </a:rPr>
              <a:t>EFEITO DA CONGELAÇÃO DE EXTRATOS</a:t>
            </a:r>
          </a:p>
          <a:p>
            <a:pPr marL="2628900" lvl="5" indent="-342900" algn="just">
              <a:buClr>
                <a:schemeClr val="accent2">
                  <a:lumMod val="60000"/>
                  <a:lumOff val="40000"/>
                </a:schemeClr>
              </a:buClr>
              <a:buFont typeface="+mj-lt"/>
              <a:buAutoNum type="arabicPeriod"/>
            </a:pPr>
            <a:endParaRPr lang="pt-PT" sz="1400" dirty="0"/>
          </a:p>
        </p:txBody>
      </p:sp>
      <p:graphicFrame>
        <p:nvGraphicFramePr>
          <p:cNvPr id="8" name="Gráfico 7"/>
          <p:cNvGraphicFramePr/>
          <p:nvPr/>
        </p:nvGraphicFramePr>
        <p:xfrm>
          <a:off x="539552" y="4653136"/>
          <a:ext cx="3744416" cy="188137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áfico 8"/>
          <p:cNvGraphicFramePr/>
          <p:nvPr/>
        </p:nvGraphicFramePr>
        <p:xfrm>
          <a:off x="4788024" y="4581128"/>
          <a:ext cx="3744416" cy="2023484"/>
        </p:xfrm>
        <a:graphic>
          <a:graphicData uri="http://schemas.openxmlformats.org/drawingml/2006/chart">
            <c:chart xmlns:c="http://schemas.openxmlformats.org/drawingml/2006/chart" xmlns:r="http://schemas.openxmlformats.org/officeDocument/2006/relationships" r:id="rId3"/>
          </a:graphicData>
        </a:graphic>
      </p:graphicFrame>
      <p:pic>
        <p:nvPicPr>
          <p:cNvPr id="74754" name="Picture 2"/>
          <p:cNvPicPr>
            <a:picLocks noChangeAspect="1" noChangeArrowheads="1"/>
          </p:cNvPicPr>
          <p:nvPr/>
        </p:nvPicPr>
        <p:blipFill>
          <a:blip r:embed="rId4" cstate="print"/>
          <a:srcRect/>
          <a:stretch>
            <a:fillRect/>
          </a:stretch>
        </p:blipFill>
        <p:spPr bwMode="auto">
          <a:xfrm>
            <a:off x="32841" y="1916832"/>
            <a:ext cx="9111159" cy="1808894"/>
          </a:xfrm>
          <a:prstGeom prst="rect">
            <a:avLst/>
          </a:prstGeom>
          <a:noFill/>
          <a:ln w="9525">
            <a:noFill/>
            <a:miter lim="800000"/>
            <a:headEnd/>
            <a:tailEnd/>
          </a:ln>
        </p:spPr>
      </p:pic>
      <p:sp>
        <p:nvSpPr>
          <p:cNvPr id="10" name="Rectângulo 9"/>
          <p:cNvSpPr/>
          <p:nvPr/>
        </p:nvSpPr>
        <p:spPr>
          <a:xfrm>
            <a:off x="1691680" y="4365104"/>
            <a:ext cx="1266693" cy="276999"/>
          </a:xfrm>
          <a:prstGeom prst="rect">
            <a:avLst/>
          </a:prstGeom>
        </p:spPr>
        <p:txBody>
          <a:bodyPr wrap="none">
            <a:spAutoFit/>
          </a:bodyPr>
          <a:lstStyle/>
          <a:p>
            <a:r>
              <a:rPr lang="pt-PT" sz="1200" u="sng" dirty="0" smtClean="0">
                <a:solidFill>
                  <a:schemeClr val="tx1">
                    <a:lumMod val="50000"/>
                    <a:lumOff val="50000"/>
                  </a:schemeClr>
                </a:solidFill>
                <a:cs typeface="Narkisim" pitchFamily="34" charset="-79"/>
              </a:rPr>
              <a:t>EXTRATO FRESCO</a:t>
            </a:r>
            <a:endParaRPr lang="en-GB" sz="1200" u="sng" dirty="0">
              <a:solidFill>
                <a:schemeClr val="tx1">
                  <a:lumMod val="50000"/>
                  <a:lumOff val="50000"/>
                </a:schemeClr>
              </a:solidFill>
            </a:endParaRPr>
          </a:p>
        </p:txBody>
      </p:sp>
      <p:sp>
        <p:nvSpPr>
          <p:cNvPr id="11" name="Rectângulo 10"/>
          <p:cNvSpPr/>
          <p:nvPr/>
        </p:nvSpPr>
        <p:spPr>
          <a:xfrm>
            <a:off x="5868144" y="4365104"/>
            <a:ext cx="1591974" cy="276999"/>
          </a:xfrm>
          <a:prstGeom prst="rect">
            <a:avLst/>
          </a:prstGeom>
        </p:spPr>
        <p:txBody>
          <a:bodyPr wrap="none">
            <a:spAutoFit/>
          </a:bodyPr>
          <a:lstStyle/>
          <a:p>
            <a:r>
              <a:rPr lang="pt-PT" sz="1200" u="sng" dirty="0" smtClean="0">
                <a:solidFill>
                  <a:schemeClr val="tx1">
                    <a:lumMod val="50000"/>
                    <a:lumOff val="50000"/>
                  </a:schemeClr>
                </a:solidFill>
                <a:cs typeface="Narkisim" pitchFamily="34" charset="-79"/>
              </a:rPr>
              <a:t>EXTRATO CONGELADO</a:t>
            </a:r>
            <a:endParaRPr lang="en-GB" sz="1200" u="sng" dirty="0">
              <a:solidFill>
                <a:schemeClr val="tx1">
                  <a:lumMod val="50000"/>
                  <a:lumOff val="50000"/>
                </a:schemeClr>
              </a:solidFill>
            </a:endParaRPr>
          </a:p>
        </p:txBody>
      </p:sp>
      <p:sp>
        <p:nvSpPr>
          <p:cNvPr id="12" name="Rectângulo arredondado 11"/>
          <p:cNvSpPr/>
          <p:nvPr/>
        </p:nvSpPr>
        <p:spPr>
          <a:xfrm>
            <a:off x="179512" y="3068960"/>
            <a:ext cx="8784976" cy="288032"/>
          </a:xfrm>
          <a:prstGeom prst="roundRect">
            <a:avLst/>
          </a:prstGeom>
          <a:noFill/>
          <a:ln w="6350">
            <a:solidFill>
              <a:schemeClr val="accent4">
                <a:lumMod val="75000"/>
              </a:schemeClr>
            </a:solidFill>
            <a:prstDash val="lgDash"/>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95232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323528" y="764704"/>
            <a:ext cx="3600400" cy="400110"/>
          </a:xfrm>
          <a:prstGeom prst="rect">
            <a:avLst/>
          </a:prstGeom>
          <a:noFill/>
        </p:spPr>
        <p:txBody>
          <a:bodyPr wrap="square" rtlCol="0">
            <a:spAutoFit/>
          </a:bodyPr>
          <a:lstStyle/>
          <a:p>
            <a:r>
              <a:rPr lang="pt-PT" sz="2000" dirty="0" smtClean="0">
                <a:solidFill>
                  <a:schemeClr val="bg1">
                    <a:lumMod val="50000"/>
                  </a:schemeClr>
                </a:solidFill>
              </a:rPr>
              <a:t>Método Inicial e melhoramentos</a:t>
            </a:r>
            <a:endParaRPr lang="en-GB" sz="2000" dirty="0">
              <a:solidFill>
                <a:schemeClr val="bg1">
                  <a:lumMod val="50000"/>
                </a:schemeClr>
              </a:solidFill>
            </a:endParaRPr>
          </a:p>
        </p:txBody>
      </p:sp>
      <p:sp>
        <p:nvSpPr>
          <p:cNvPr id="6" name="CaixaDeTexto 5"/>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7" name="CaixaDeTexto 6"/>
          <p:cNvSpPr txBox="1"/>
          <p:nvPr/>
        </p:nvSpPr>
        <p:spPr>
          <a:xfrm>
            <a:off x="1115616" y="1484784"/>
            <a:ext cx="6552728" cy="584775"/>
          </a:xfrm>
          <a:prstGeom prst="rect">
            <a:avLst/>
          </a:prstGeom>
          <a:noFill/>
        </p:spPr>
        <p:txBody>
          <a:bodyPr wrap="square" rtlCol="0">
            <a:spAutoFit/>
          </a:bodyPr>
          <a:lstStyle/>
          <a:p>
            <a:r>
              <a:rPr lang="pt-PT" dirty="0" smtClean="0">
                <a:solidFill>
                  <a:schemeClr val="bg1">
                    <a:lumMod val="50000"/>
                  </a:schemeClr>
                </a:solidFill>
                <a:cs typeface="Narkisim" pitchFamily="34" charset="-79"/>
              </a:rPr>
              <a:t>TRATAMENTO ENZIMÁTICO</a:t>
            </a:r>
          </a:p>
          <a:p>
            <a:pPr marL="2628900" lvl="5" indent="-342900" algn="just">
              <a:buClr>
                <a:schemeClr val="accent2">
                  <a:lumMod val="60000"/>
                  <a:lumOff val="40000"/>
                </a:schemeClr>
              </a:buClr>
              <a:buFont typeface="+mj-lt"/>
              <a:buAutoNum type="arabicPeriod"/>
            </a:pPr>
            <a:endParaRPr lang="pt-PT" sz="1400" dirty="0"/>
          </a:p>
        </p:txBody>
      </p:sp>
      <p:pic>
        <p:nvPicPr>
          <p:cNvPr id="75778" name="Picture 2"/>
          <p:cNvPicPr>
            <a:picLocks noChangeAspect="1" noChangeArrowheads="1"/>
          </p:cNvPicPr>
          <p:nvPr/>
        </p:nvPicPr>
        <p:blipFill>
          <a:blip r:embed="rId2" cstate="print"/>
          <a:srcRect/>
          <a:stretch>
            <a:fillRect/>
          </a:stretch>
        </p:blipFill>
        <p:spPr bwMode="auto">
          <a:xfrm>
            <a:off x="0" y="1916832"/>
            <a:ext cx="9144000" cy="1958273"/>
          </a:xfrm>
          <a:prstGeom prst="rect">
            <a:avLst/>
          </a:prstGeom>
          <a:noFill/>
          <a:ln w="9525">
            <a:noFill/>
            <a:miter lim="800000"/>
            <a:headEnd/>
            <a:tailEnd/>
          </a:ln>
        </p:spPr>
      </p:pic>
      <p:graphicFrame>
        <p:nvGraphicFramePr>
          <p:cNvPr id="9" name="Gráfico 8"/>
          <p:cNvGraphicFramePr/>
          <p:nvPr/>
        </p:nvGraphicFramePr>
        <p:xfrm>
          <a:off x="1907704" y="4005064"/>
          <a:ext cx="5544616" cy="259794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95232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323528" y="764704"/>
            <a:ext cx="3600400" cy="400110"/>
          </a:xfrm>
          <a:prstGeom prst="rect">
            <a:avLst/>
          </a:prstGeom>
          <a:noFill/>
        </p:spPr>
        <p:txBody>
          <a:bodyPr wrap="square" rtlCol="0">
            <a:spAutoFit/>
          </a:bodyPr>
          <a:lstStyle/>
          <a:p>
            <a:r>
              <a:rPr lang="pt-PT" sz="2000" dirty="0" smtClean="0">
                <a:solidFill>
                  <a:schemeClr val="bg1">
                    <a:lumMod val="50000"/>
                  </a:schemeClr>
                </a:solidFill>
              </a:rPr>
              <a:t>Método Inicial e melhoramentos</a:t>
            </a:r>
            <a:endParaRPr lang="en-GB" sz="2000" dirty="0">
              <a:solidFill>
                <a:schemeClr val="bg1">
                  <a:lumMod val="50000"/>
                </a:schemeClr>
              </a:solidFill>
            </a:endParaRPr>
          </a:p>
        </p:txBody>
      </p:sp>
      <p:sp>
        <p:nvSpPr>
          <p:cNvPr id="6" name="CaixaDeTexto 5"/>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7" name="CaixaDeTexto 6"/>
          <p:cNvSpPr txBox="1"/>
          <p:nvPr/>
        </p:nvSpPr>
        <p:spPr>
          <a:xfrm>
            <a:off x="1115616" y="1484784"/>
            <a:ext cx="6552728" cy="584775"/>
          </a:xfrm>
          <a:prstGeom prst="rect">
            <a:avLst/>
          </a:prstGeom>
          <a:noFill/>
        </p:spPr>
        <p:txBody>
          <a:bodyPr wrap="square" rtlCol="0">
            <a:spAutoFit/>
          </a:bodyPr>
          <a:lstStyle/>
          <a:p>
            <a:r>
              <a:rPr lang="pt-PT" dirty="0" smtClean="0">
                <a:solidFill>
                  <a:schemeClr val="bg1">
                    <a:lumMod val="50000"/>
                  </a:schemeClr>
                </a:solidFill>
                <a:cs typeface="Narkisim" pitchFamily="34" charset="-79"/>
              </a:rPr>
              <a:t>PRECIPITAÇÃO VS. DIÁLISE</a:t>
            </a:r>
          </a:p>
          <a:p>
            <a:pPr marL="2628900" lvl="5" indent="-342900" algn="just">
              <a:buClr>
                <a:schemeClr val="accent2">
                  <a:lumMod val="60000"/>
                  <a:lumOff val="40000"/>
                </a:schemeClr>
              </a:buClr>
              <a:buFont typeface="+mj-lt"/>
              <a:buAutoNum type="arabicPeriod"/>
            </a:pPr>
            <a:endParaRPr lang="pt-PT" sz="1400" dirty="0"/>
          </a:p>
        </p:txBody>
      </p:sp>
      <p:graphicFrame>
        <p:nvGraphicFramePr>
          <p:cNvPr id="8" name="Gráfico 7"/>
          <p:cNvGraphicFramePr/>
          <p:nvPr/>
        </p:nvGraphicFramePr>
        <p:xfrm>
          <a:off x="179512" y="2204864"/>
          <a:ext cx="4464496" cy="244827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áfico 8"/>
          <p:cNvGraphicFramePr/>
          <p:nvPr/>
        </p:nvGraphicFramePr>
        <p:xfrm>
          <a:off x="4355976" y="2204864"/>
          <a:ext cx="4788024" cy="2520280"/>
        </p:xfrm>
        <a:graphic>
          <a:graphicData uri="http://schemas.openxmlformats.org/drawingml/2006/chart">
            <c:chart xmlns:c="http://schemas.openxmlformats.org/drawingml/2006/chart" xmlns:r="http://schemas.openxmlformats.org/officeDocument/2006/relationships" r:id="rId3"/>
          </a:graphicData>
        </a:graphic>
      </p:graphicFrame>
      <p:pic>
        <p:nvPicPr>
          <p:cNvPr id="76804" name="Picture 4"/>
          <p:cNvPicPr>
            <a:picLocks noChangeAspect="1" noChangeArrowheads="1"/>
          </p:cNvPicPr>
          <p:nvPr/>
        </p:nvPicPr>
        <p:blipFill>
          <a:blip r:embed="rId4" cstate="print"/>
          <a:srcRect/>
          <a:stretch>
            <a:fillRect/>
          </a:stretch>
        </p:blipFill>
        <p:spPr bwMode="auto">
          <a:xfrm>
            <a:off x="1907704" y="4722960"/>
            <a:ext cx="2088232" cy="1577629"/>
          </a:xfrm>
          <a:prstGeom prst="rect">
            <a:avLst/>
          </a:prstGeom>
          <a:noFill/>
          <a:ln w="9525">
            <a:noFill/>
            <a:miter lim="800000"/>
            <a:headEnd/>
            <a:tailEnd/>
          </a:ln>
        </p:spPr>
      </p:pic>
      <p:pic>
        <p:nvPicPr>
          <p:cNvPr id="76805" name="Picture 5"/>
          <p:cNvPicPr>
            <a:picLocks noChangeAspect="1" noChangeArrowheads="1"/>
          </p:cNvPicPr>
          <p:nvPr/>
        </p:nvPicPr>
        <p:blipFill>
          <a:blip r:embed="rId5" cstate="print"/>
          <a:srcRect/>
          <a:stretch>
            <a:fillRect/>
          </a:stretch>
        </p:blipFill>
        <p:spPr bwMode="auto">
          <a:xfrm>
            <a:off x="5724128" y="4686770"/>
            <a:ext cx="2088232" cy="1577630"/>
          </a:xfrm>
          <a:prstGeom prst="rect">
            <a:avLst/>
          </a:prstGeom>
          <a:noFill/>
          <a:ln w="9525">
            <a:noFill/>
            <a:miter lim="800000"/>
            <a:headEnd/>
            <a:tailEnd/>
          </a:ln>
        </p:spPr>
      </p:pic>
      <p:sp>
        <p:nvSpPr>
          <p:cNvPr id="12" name="Rectângulo 11"/>
          <p:cNvSpPr/>
          <p:nvPr/>
        </p:nvSpPr>
        <p:spPr>
          <a:xfrm>
            <a:off x="2339752" y="2132856"/>
            <a:ext cx="1084849" cy="276999"/>
          </a:xfrm>
          <a:prstGeom prst="rect">
            <a:avLst/>
          </a:prstGeom>
        </p:spPr>
        <p:txBody>
          <a:bodyPr wrap="none">
            <a:spAutoFit/>
          </a:bodyPr>
          <a:lstStyle/>
          <a:p>
            <a:r>
              <a:rPr lang="pt-PT" sz="1200" u="sng" dirty="0" smtClean="0">
                <a:solidFill>
                  <a:schemeClr val="tx1">
                    <a:lumMod val="50000"/>
                    <a:lumOff val="50000"/>
                  </a:schemeClr>
                </a:solidFill>
                <a:cs typeface="Narkisim" pitchFamily="34" charset="-79"/>
              </a:rPr>
              <a:t>PRECIPITAÇÃO</a:t>
            </a:r>
            <a:endParaRPr lang="en-GB" sz="1200" u="sng" dirty="0">
              <a:solidFill>
                <a:schemeClr val="tx1">
                  <a:lumMod val="50000"/>
                  <a:lumOff val="50000"/>
                </a:schemeClr>
              </a:solidFill>
            </a:endParaRPr>
          </a:p>
        </p:txBody>
      </p:sp>
      <p:sp>
        <p:nvSpPr>
          <p:cNvPr id="13" name="Rectângulo 12"/>
          <p:cNvSpPr/>
          <p:nvPr/>
        </p:nvSpPr>
        <p:spPr>
          <a:xfrm>
            <a:off x="6372200" y="2132856"/>
            <a:ext cx="655949" cy="276999"/>
          </a:xfrm>
          <a:prstGeom prst="rect">
            <a:avLst/>
          </a:prstGeom>
        </p:spPr>
        <p:txBody>
          <a:bodyPr wrap="none">
            <a:spAutoFit/>
          </a:bodyPr>
          <a:lstStyle/>
          <a:p>
            <a:r>
              <a:rPr lang="pt-PT" sz="1200" u="sng" dirty="0" smtClean="0">
                <a:solidFill>
                  <a:schemeClr val="tx1">
                    <a:lumMod val="50000"/>
                    <a:lumOff val="50000"/>
                  </a:schemeClr>
                </a:solidFill>
                <a:cs typeface="Narkisim" pitchFamily="34" charset="-79"/>
              </a:rPr>
              <a:t>DIÁLISE</a:t>
            </a:r>
            <a:endParaRPr lang="en-GB" sz="1200" u="sng" dirty="0">
              <a:solidFill>
                <a:schemeClr val="tx1">
                  <a:lumMod val="50000"/>
                  <a:lumOff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680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68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95232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323528" y="764704"/>
            <a:ext cx="3600400" cy="400110"/>
          </a:xfrm>
          <a:prstGeom prst="rect">
            <a:avLst/>
          </a:prstGeom>
          <a:noFill/>
        </p:spPr>
        <p:txBody>
          <a:bodyPr wrap="square" rtlCol="0">
            <a:spAutoFit/>
          </a:bodyPr>
          <a:lstStyle/>
          <a:p>
            <a:r>
              <a:rPr lang="pt-PT" sz="2000" dirty="0" smtClean="0">
                <a:solidFill>
                  <a:schemeClr val="bg1">
                    <a:lumMod val="50000"/>
                  </a:schemeClr>
                </a:solidFill>
              </a:rPr>
              <a:t>Método Inicial e melhoramentos</a:t>
            </a:r>
            <a:endParaRPr lang="en-GB" sz="2000" dirty="0">
              <a:solidFill>
                <a:schemeClr val="bg1">
                  <a:lumMod val="50000"/>
                </a:schemeClr>
              </a:solidFill>
            </a:endParaRPr>
          </a:p>
        </p:txBody>
      </p:sp>
      <p:sp>
        <p:nvSpPr>
          <p:cNvPr id="6" name="CaixaDeTexto 5"/>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7" name="CaixaDeTexto 6"/>
          <p:cNvSpPr txBox="1"/>
          <p:nvPr/>
        </p:nvSpPr>
        <p:spPr>
          <a:xfrm>
            <a:off x="1115616" y="1484784"/>
            <a:ext cx="6552728" cy="4739759"/>
          </a:xfrm>
          <a:prstGeom prst="rect">
            <a:avLst/>
          </a:prstGeom>
          <a:noFill/>
        </p:spPr>
        <p:txBody>
          <a:bodyPr wrap="square" rtlCol="0">
            <a:spAutoFit/>
          </a:bodyPr>
          <a:lstStyle/>
          <a:p>
            <a:r>
              <a:rPr lang="pt-PT" dirty="0" smtClean="0">
                <a:solidFill>
                  <a:schemeClr val="bg1">
                    <a:lumMod val="50000"/>
                  </a:schemeClr>
                </a:solidFill>
                <a:cs typeface="Narkisim" pitchFamily="34" charset="-79"/>
              </a:rPr>
              <a:t>RESUMINDO…</a:t>
            </a:r>
          </a:p>
          <a:p>
            <a:endParaRPr lang="pt-PT" dirty="0" smtClean="0">
              <a:solidFill>
                <a:schemeClr val="bg1">
                  <a:lumMod val="50000"/>
                </a:schemeClr>
              </a:solidFill>
              <a:cs typeface="Narkisim" pitchFamily="34" charset="-79"/>
            </a:endParaRPr>
          </a:p>
          <a:p>
            <a:pPr lvl="1" algn="just">
              <a:buClr>
                <a:schemeClr val="accent2">
                  <a:lumMod val="60000"/>
                  <a:lumOff val="40000"/>
                </a:schemeClr>
              </a:buClr>
              <a:buFont typeface="Arial" pitchFamily="34" charset="0"/>
              <a:buChar char="•"/>
            </a:pPr>
            <a:r>
              <a:rPr lang="pt-PT" sz="1400" dirty="0" smtClean="0">
                <a:solidFill>
                  <a:schemeClr val="accent6"/>
                </a:solidFill>
                <a:cs typeface="Narkisim" pitchFamily="34" charset="-79"/>
              </a:rPr>
              <a:t>  É necessário avaliar uma forma de </a:t>
            </a:r>
            <a:r>
              <a:rPr lang="pt-PT" sz="1400" b="1" dirty="0" smtClean="0">
                <a:solidFill>
                  <a:schemeClr val="accent6"/>
                </a:solidFill>
                <a:cs typeface="Narkisim" pitchFamily="34" charset="-79"/>
              </a:rPr>
              <a:t>evitar a ocorrência de reações de Maillard </a:t>
            </a:r>
            <a:r>
              <a:rPr lang="pt-PT" sz="1400" dirty="0" smtClean="0">
                <a:solidFill>
                  <a:schemeClr val="accent6"/>
                </a:solidFill>
                <a:cs typeface="Narkisim" pitchFamily="34" charset="-79"/>
              </a:rPr>
              <a:t>durante a extração, evitando a cor acastanhada dos extratos e consequentemente, um possível passo de branqueamento  aquando de introduzir o produto final como ingrediente em alimentos funcionais;</a:t>
            </a:r>
          </a:p>
          <a:p>
            <a:pPr lvl="1" algn="just">
              <a:buClr>
                <a:schemeClr val="accent2">
                  <a:lumMod val="60000"/>
                  <a:lumOff val="40000"/>
                </a:schemeClr>
              </a:buClr>
              <a:buFont typeface="Arial" pitchFamily="34" charset="0"/>
              <a:buChar char="•"/>
            </a:pPr>
            <a:endParaRPr lang="pt-PT" sz="1400" dirty="0" smtClean="0">
              <a:solidFill>
                <a:schemeClr val="accent6"/>
              </a:solidFill>
              <a:cs typeface="Narkisim" pitchFamily="34" charset="-79"/>
            </a:endParaRPr>
          </a:p>
          <a:p>
            <a:pPr lvl="1" algn="just">
              <a:buClr>
                <a:schemeClr val="accent2">
                  <a:lumMod val="60000"/>
                  <a:lumOff val="40000"/>
                </a:schemeClr>
              </a:buClr>
              <a:buFont typeface="Arial" pitchFamily="34" charset="0"/>
              <a:buChar char="•"/>
            </a:pPr>
            <a:endParaRPr lang="pt-PT" sz="1400" dirty="0" smtClean="0">
              <a:solidFill>
                <a:schemeClr val="accent6"/>
              </a:solidFill>
              <a:cs typeface="Narkisim" pitchFamily="34" charset="-79"/>
            </a:endParaRPr>
          </a:p>
          <a:p>
            <a:pPr lvl="1" algn="just">
              <a:buClr>
                <a:schemeClr val="accent2">
                  <a:lumMod val="60000"/>
                  <a:lumOff val="40000"/>
                </a:schemeClr>
              </a:buClr>
              <a:buFont typeface="Arial" pitchFamily="34" charset="0"/>
              <a:buChar char="•"/>
            </a:pPr>
            <a:r>
              <a:rPr lang="pt-PT" sz="1400" dirty="0" smtClean="0">
                <a:solidFill>
                  <a:schemeClr val="accent6"/>
                </a:solidFill>
                <a:cs typeface="Narkisim" pitchFamily="34" charset="-79"/>
              </a:rPr>
              <a:t>  O facto de </a:t>
            </a:r>
            <a:r>
              <a:rPr lang="pt-PT" sz="1400" b="1" dirty="0" smtClean="0">
                <a:solidFill>
                  <a:schemeClr val="accent6"/>
                </a:solidFill>
                <a:cs typeface="Narkisim" pitchFamily="34" charset="-79"/>
              </a:rPr>
              <a:t>congelar os extratos não constitui uma desvantagem</a:t>
            </a:r>
            <a:r>
              <a:rPr lang="pt-PT" sz="1400" dirty="0" smtClean="0">
                <a:solidFill>
                  <a:schemeClr val="accent6"/>
                </a:solidFill>
                <a:cs typeface="Narkisim" pitchFamily="34" charset="-79"/>
              </a:rPr>
              <a:t>;</a:t>
            </a:r>
          </a:p>
          <a:p>
            <a:pPr lvl="1" algn="just">
              <a:buClr>
                <a:schemeClr val="accent2">
                  <a:lumMod val="60000"/>
                  <a:lumOff val="40000"/>
                </a:schemeClr>
              </a:buClr>
              <a:buFont typeface="Arial" pitchFamily="34" charset="0"/>
              <a:buChar char="•"/>
            </a:pPr>
            <a:endParaRPr lang="pt-PT" sz="1400" dirty="0" smtClean="0">
              <a:solidFill>
                <a:schemeClr val="accent6"/>
              </a:solidFill>
              <a:cs typeface="Narkisim" pitchFamily="34" charset="-79"/>
            </a:endParaRPr>
          </a:p>
          <a:p>
            <a:pPr lvl="1" algn="just">
              <a:buClr>
                <a:schemeClr val="accent2">
                  <a:lumMod val="60000"/>
                  <a:lumOff val="40000"/>
                </a:schemeClr>
              </a:buClr>
              <a:buFont typeface="Arial" pitchFamily="34" charset="0"/>
              <a:buChar char="•"/>
            </a:pPr>
            <a:endParaRPr lang="pt-PT" sz="1400" dirty="0" smtClean="0">
              <a:solidFill>
                <a:schemeClr val="accent6"/>
              </a:solidFill>
              <a:cs typeface="Narkisim" pitchFamily="34" charset="-79"/>
            </a:endParaRPr>
          </a:p>
          <a:p>
            <a:pPr lvl="1" algn="just">
              <a:buClr>
                <a:schemeClr val="accent2">
                  <a:lumMod val="60000"/>
                  <a:lumOff val="40000"/>
                </a:schemeClr>
              </a:buClr>
              <a:buFont typeface="Arial" pitchFamily="34" charset="0"/>
              <a:buChar char="•"/>
            </a:pPr>
            <a:r>
              <a:rPr lang="pt-PT" sz="1400" dirty="0" smtClean="0">
                <a:solidFill>
                  <a:schemeClr val="accent6"/>
                </a:solidFill>
                <a:cs typeface="Narkisim" pitchFamily="34" charset="-79"/>
              </a:rPr>
              <a:t> O uso da </a:t>
            </a:r>
            <a:r>
              <a:rPr lang="el-GR" sz="1400" b="1" dirty="0" smtClean="0">
                <a:solidFill>
                  <a:schemeClr val="accent6"/>
                </a:solidFill>
                <a:cs typeface="Narkisim" pitchFamily="34" charset="-79"/>
              </a:rPr>
              <a:t>α</a:t>
            </a:r>
            <a:r>
              <a:rPr lang="pt-PT" sz="1400" b="1" dirty="0" smtClean="0">
                <a:solidFill>
                  <a:schemeClr val="accent6"/>
                </a:solidFill>
                <a:cs typeface="Narkisim" pitchFamily="34" charset="-79"/>
              </a:rPr>
              <a:t>-</a:t>
            </a:r>
            <a:r>
              <a:rPr lang="pt-PT" sz="1400" b="1" dirty="0" err="1" smtClean="0">
                <a:solidFill>
                  <a:schemeClr val="accent6"/>
                </a:solidFill>
                <a:cs typeface="Narkisim" pitchFamily="34" charset="-79"/>
              </a:rPr>
              <a:t>amilase</a:t>
            </a:r>
            <a:r>
              <a:rPr lang="pt-PT" sz="1400" b="1" dirty="0" smtClean="0">
                <a:solidFill>
                  <a:schemeClr val="accent6"/>
                </a:solidFill>
                <a:cs typeface="Narkisim" pitchFamily="34" charset="-79"/>
              </a:rPr>
              <a:t> da </a:t>
            </a:r>
            <a:r>
              <a:rPr lang="pt-PT" sz="1400" b="1" i="1" dirty="0" smtClean="0">
                <a:solidFill>
                  <a:schemeClr val="accent6"/>
                </a:solidFill>
                <a:cs typeface="Narkisim" pitchFamily="34" charset="-79"/>
              </a:rPr>
              <a:t>Sigma-</a:t>
            </a:r>
            <a:r>
              <a:rPr lang="pt-PT" sz="1400" b="1" i="1" dirty="0" err="1" smtClean="0">
                <a:solidFill>
                  <a:schemeClr val="accent6"/>
                </a:solidFill>
                <a:cs typeface="Narkisim" pitchFamily="34" charset="-79"/>
              </a:rPr>
              <a:t>Aldrich</a:t>
            </a:r>
            <a:r>
              <a:rPr lang="pt-PT" sz="1400" b="1" i="1" dirty="0" smtClean="0">
                <a:solidFill>
                  <a:schemeClr val="accent6"/>
                </a:solidFill>
                <a:cs typeface="Narkisim" pitchFamily="34" charset="-79"/>
              </a:rPr>
              <a:t> </a:t>
            </a:r>
            <a:r>
              <a:rPr lang="pt-PT" sz="1400" dirty="0" smtClean="0">
                <a:solidFill>
                  <a:schemeClr val="accent6"/>
                </a:solidFill>
                <a:cs typeface="Narkisim" pitchFamily="34" charset="-79"/>
              </a:rPr>
              <a:t>resulta no tratamento enzimático </a:t>
            </a:r>
            <a:r>
              <a:rPr lang="pt-PT" sz="1400" b="1" dirty="0" smtClean="0">
                <a:solidFill>
                  <a:schemeClr val="accent6"/>
                </a:solidFill>
                <a:cs typeface="Narkisim" pitchFamily="34" charset="-79"/>
              </a:rPr>
              <a:t>mais eficaz na hidrólise do amido</a:t>
            </a:r>
            <a:r>
              <a:rPr lang="pt-PT" sz="1400" dirty="0" smtClean="0">
                <a:solidFill>
                  <a:schemeClr val="accent6"/>
                </a:solidFill>
                <a:cs typeface="Narkisim" pitchFamily="34" charset="-79"/>
              </a:rPr>
              <a:t> e consequente remoção de glucose;</a:t>
            </a:r>
          </a:p>
          <a:p>
            <a:pPr lvl="1" algn="just">
              <a:buClr>
                <a:schemeClr val="accent2">
                  <a:lumMod val="60000"/>
                  <a:lumOff val="40000"/>
                </a:schemeClr>
              </a:buClr>
              <a:buFont typeface="Arial" pitchFamily="34" charset="0"/>
              <a:buChar char="•"/>
            </a:pPr>
            <a:endParaRPr lang="pt-PT" sz="1400" dirty="0" smtClean="0">
              <a:solidFill>
                <a:schemeClr val="accent6"/>
              </a:solidFill>
              <a:cs typeface="Narkisim" pitchFamily="34" charset="-79"/>
            </a:endParaRPr>
          </a:p>
          <a:p>
            <a:pPr lvl="1" algn="just">
              <a:buClr>
                <a:schemeClr val="accent2">
                  <a:lumMod val="60000"/>
                  <a:lumOff val="40000"/>
                </a:schemeClr>
              </a:buClr>
              <a:buFont typeface="Arial" pitchFamily="34" charset="0"/>
              <a:buChar char="•"/>
            </a:pPr>
            <a:endParaRPr lang="pt-PT" sz="1400" dirty="0" smtClean="0">
              <a:solidFill>
                <a:schemeClr val="accent6"/>
              </a:solidFill>
              <a:cs typeface="Narkisim" pitchFamily="34" charset="-79"/>
            </a:endParaRPr>
          </a:p>
          <a:p>
            <a:pPr lvl="1" algn="just">
              <a:buClr>
                <a:schemeClr val="accent2">
                  <a:lumMod val="60000"/>
                  <a:lumOff val="40000"/>
                </a:schemeClr>
              </a:buClr>
              <a:buFont typeface="Arial" pitchFamily="34" charset="0"/>
              <a:buChar char="•"/>
            </a:pPr>
            <a:r>
              <a:rPr lang="pt-PT" sz="1400" dirty="0" smtClean="0">
                <a:solidFill>
                  <a:schemeClr val="accent6"/>
                </a:solidFill>
                <a:cs typeface="Narkisim" pitchFamily="34" charset="-79"/>
              </a:rPr>
              <a:t> Em comparação com a precipitação, a </a:t>
            </a:r>
            <a:r>
              <a:rPr lang="pt-PT" sz="1400" b="1" dirty="0" smtClean="0">
                <a:solidFill>
                  <a:schemeClr val="accent6"/>
                </a:solidFill>
                <a:cs typeface="Narkisim" pitchFamily="34" charset="-79"/>
              </a:rPr>
              <a:t>diálise é um método mais eficaz </a:t>
            </a:r>
            <a:r>
              <a:rPr lang="pt-PT" sz="1400" dirty="0" smtClean="0">
                <a:solidFill>
                  <a:schemeClr val="accent6"/>
                </a:solidFill>
                <a:cs typeface="Narkisim" pitchFamily="34" charset="-79"/>
              </a:rPr>
              <a:t>na remoção de pequenas moléculas, evitando o uso de etanol porém, as características físicas obtidas não são as mais desejáveis.</a:t>
            </a:r>
          </a:p>
          <a:p>
            <a:pPr lvl="1">
              <a:buClr>
                <a:schemeClr val="accent2">
                  <a:lumMod val="60000"/>
                  <a:lumOff val="40000"/>
                </a:schemeClr>
              </a:buClr>
              <a:buFont typeface="Arial" pitchFamily="34" charset="0"/>
              <a:buChar char="•"/>
            </a:pPr>
            <a:endParaRPr lang="pt-PT" sz="1400" i="1" dirty="0" smtClean="0">
              <a:solidFill>
                <a:schemeClr val="accent6"/>
              </a:solidFill>
              <a:cs typeface="Narkisim" pitchFamily="34" charset="-79"/>
            </a:endParaRPr>
          </a:p>
          <a:p>
            <a:pPr lvl="1">
              <a:buClr>
                <a:schemeClr val="accent2">
                  <a:lumMod val="60000"/>
                  <a:lumOff val="40000"/>
                </a:schemeClr>
              </a:buClr>
              <a:buFont typeface="Arial" pitchFamily="34" charset="0"/>
              <a:buChar char="•"/>
            </a:pPr>
            <a:endParaRPr lang="pt-PT" sz="1400" i="1" dirty="0" smtClean="0">
              <a:solidFill>
                <a:schemeClr val="accent6"/>
              </a:solidFill>
              <a:cs typeface="Narkisim" pitchFamily="34" charset="-79"/>
            </a:endParaRPr>
          </a:p>
          <a:p>
            <a:pPr marL="2628900" lvl="5" indent="-342900" algn="just">
              <a:buClr>
                <a:schemeClr val="accent2">
                  <a:lumMod val="60000"/>
                  <a:lumOff val="40000"/>
                </a:schemeClr>
              </a:buClr>
              <a:buFont typeface="+mj-lt"/>
              <a:buAutoNum type="arabicPeriod"/>
            </a:pPr>
            <a:endParaRPr lang="pt-PT" sz="1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95232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323528" y="764704"/>
            <a:ext cx="3600400" cy="400110"/>
          </a:xfrm>
          <a:prstGeom prst="rect">
            <a:avLst/>
          </a:prstGeom>
          <a:noFill/>
        </p:spPr>
        <p:txBody>
          <a:bodyPr wrap="square" rtlCol="0">
            <a:spAutoFit/>
          </a:bodyPr>
          <a:lstStyle/>
          <a:p>
            <a:r>
              <a:rPr lang="pt-PT" sz="2000" dirty="0" smtClean="0">
                <a:solidFill>
                  <a:schemeClr val="bg1">
                    <a:lumMod val="50000"/>
                  </a:schemeClr>
                </a:solidFill>
              </a:rPr>
              <a:t>Método Inicial e melhoramentos</a:t>
            </a:r>
            <a:endParaRPr lang="en-GB" sz="2000" dirty="0">
              <a:solidFill>
                <a:schemeClr val="bg1">
                  <a:lumMod val="50000"/>
                </a:schemeClr>
              </a:solidFill>
            </a:endParaRPr>
          </a:p>
        </p:txBody>
      </p:sp>
      <p:sp>
        <p:nvSpPr>
          <p:cNvPr id="6" name="CaixaDeTexto 5"/>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7" name="CaixaDeTexto 6"/>
          <p:cNvSpPr txBox="1"/>
          <p:nvPr/>
        </p:nvSpPr>
        <p:spPr>
          <a:xfrm>
            <a:off x="1115616" y="1484784"/>
            <a:ext cx="6552728" cy="584775"/>
          </a:xfrm>
          <a:prstGeom prst="rect">
            <a:avLst/>
          </a:prstGeom>
          <a:noFill/>
        </p:spPr>
        <p:txBody>
          <a:bodyPr wrap="square" rtlCol="0">
            <a:spAutoFit/>
          </a:bodyPr>
          <a:lstStyle/>
          <a:p>
            <a:r>
              <a:rPr lang="pt-PT" dirty="0" smtClean="0">
                <a:solidFill>
                  <a:schemeClr val="bg1">
                    <a:lumMod val="50000"/>
                  </a:schemeClr>
                </a:solidFill>
                <a:cs typeface="Narkisim" pitchFamily="34" charset="-79"/>
              </a:rPr>
              <a:t>PROCESSO MELHORADO</a:t>
            </a:r>
          </a:p>
          <a:p>
            <a:pPr marL="2628900" lvl="5" indent="-342900" algn="just">
              <a:buClr>
                <a:schemeClr val="accent2">
                  <a:lumMod val="60000"/>
                  <a:lumOff val="40000"/>
                </a:schemeClr>
              </a:buClr>
              <a:buFont typeface="+mj-lt"/>
              <a:buAutoNum type="arabicPeriod"/>
            </a:pPr>
            <a:endParaRPr lang="pt-PT" sz="1400" dirty="0"/>
          </a:p>
        </p:txBody>
      </p:sp>
      <p:pic>
        <p:nvPicPr>
          <p:cNvPr id="77826" name="Picture 2"/>
          <p:cNvPicPr>
            <a:picLocks noChangeAspect="1" noChangeArrowheads="1"/>
          </p:cNvPicPr>
          <p:nvPr/>
        </p:nvPicPr>
        <p:blipFill>
          <a:blip r:embed="rId2" cstate="print"/>
          <a:srcRect/>
          <a:stretch>
            <a:fillRect/>
          </a:stretch>
        </p:blipFill>
        <p:spPr bwMode="auto">
          <a:xfrm>
            <a:off x="0" y="2166392"/>
            <a:ext cx="9144000" cy="1514650"/>
          </a:xfrm>
          <a:prstGeom prst="rect">
            <a:avLst/>
          </a:prstGeom>
          <a:noFill/>
          <a:ln w="9525">
            <a:noFill/>
            <a:miter lim="800000"/>
            <a:headEnd/>
            <a:tailEnd/>
          </a:ln>
        </p:spPr>
      </p:pic>
      <p:graphicFrame>
        <p:nvGraphicFramePr>
          <p:cNvPr id="12" name="Gráfico 11"/>
          <p:cNvGraphicFramePr/>
          <p:nvPr/>
        </p:nvGraphicFramePr>
        <p:xfrm>
          <a:off x="323528" y="4077072"/>
          <a:ext cx="3656316" cy="238601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Gráfico 12"/>
          <p:cNvGraphicFramePr/>
          <p:nvPr/>
        </p:nvGraphicFramePr>
        <p:xfrm>
          <a:off x="4860032" y="4149080"/>
          <a:ext cx="3672408" cy="2386018"/>
        </p:xfrm>
        <a:graphic>
          <a:graphicData uri="http://schemas.openxmlformats.org/drawingml/2006/chart">
            <c:chart xmlns:c="http://schemas.openxmlformats.org/drawingml/2006/chart" xmlns:r="http://schemas.openxmlformats.org/officeDocument/2006/relationships" r:id="rId4"/>
          </a:graphicData>
        </a:graphic>
      </p:graphicFrame>
      <p:sp>
        <p:nvSpPr>
          <p:cNvPr id="11" name="Rectângulo 10"/>
          <p:cNvSpPr/>
          <p:nvPr/>
        </p:nvSpPr>
        <p:spPr>
          <a:xfrm>
            <a:off x="1979712" y="3933056"/>
            <a:ext cx="593560" cy="276999"/>
          </a:xfrm>
          <a:prstGeom prst="rect">
            <a:avLst/>
          </a:prstGeom>
        </p:spPr>
        <p:txBody>
          <a:bodyPr wrap="none">
            <a:spAutoFit/>
          </a:bodyPr>
          <a:lstStyle/>
          <a:p>
            <a:r>
              <a:rPr lang="pt-PT" sz="1200" u="sng" dirty="0" smtClean="0">
                <a:solidFill>
                  <a:schemeClr val="tx1">
                    <a:lumMod val="50000"/>
                    <a:lumOff val="50000"/>
                  </a:schemeClr>
                </a:solidFill>
                <a:cs typeface="Narkisim" pitchFamily="34" charset="-79"/>
              </a:rPr>
              <a:t>ANTES</a:t>
            </a:r>
            <a:endParaRPr lang="en-GB" sz="1200" u="sng" dirty="0">
              <a:solidFill>
                <a:schemeClr val="tx1">
                  <a:lumMod val="50000"/>
                  <a:lumOff val="50000"/>
                </a:schemeClr>
              </a:solidFill>
            </a:endParaRPr>
          </a:p>
        </p:txBody>
      </p:sp>
      <p:sp>
        <p:nvSpPr>
          <p:cNvPr id="14" name="Rectângulo 13"/>
          <p:cNvSpPr/>
          <p:nvPr/>
        </p:nvSpPr>
        <p:spPr>
          <a:xfrm>
            <a:off x="6588224" y="3933056"/>
            <a:ext cx="646331" cy="276999"/>
          </a:xfrm>
          <a:prstGeom prst="rect">
            <a:avLst/>
          </a:prstGeom>
        </p:spPr>
        <p:txBody>
          <a:bodyPr wrap="none">
            <a:spAutoFit/>
          </a:bodyPr>
          <a:lstStyle/>
          <a:p>
            <a:r>
              <a:rPr lang="pt-PT" sz="1200" u="sng" dirty="0" smtClean="0">
                <a:solidFill>
                  <a:schemeClr val="tx1">
                    <a:lumMod val="50000"/>
                    <a:lumOff val="50000"/>
                  </a:schemeClr>
                </a:solidFill>
                <a:cs typeface="Narkisim" pitchFamily="34" charset="-79"/>
              </a:rPr>
              <a:t>DEPOIS</a:t>
            </a:r>
            <a:endParaRPr lang="en-GB" sz="1200" u="sng"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95232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323528" y="764704"/>
            <a:ext cx="3600400" cy="400110"/>
          </a:xfrm>
          <a:prstGeom prst="rect">
            <a:avLst/>
          </a:prstGeom>
          <a:noFill/>
        </p:spPr>
        <p:txBody>
          <a:bodyPr wrap="square" rtlCol="0">
            <a:spAutoFit/>
          </a:bodyPr>
          <a:lstStyle/>
          <a:p>
            <a:r>
              <a:rPr lang="pt-PT" sz="2000" dirty="0" smtClean="0">
                <a:solidFill>
                  <a:schemeClr val="bg1">
                    <a:lumMod val="50000"/>
                  </a:schemeClr>
                </a:solidFill>
              </a:rPr>
              <a:t>Método Inicial e melhoramentos</a:t>
            </a:r>
            <a:endParaRPr lang="en-GB" sz="2000" dirty="0">
              <a:solidFill>
                <a:schemeClr val="bg1">
                  <a:lumMod val="50000"/>
                </a:schemeClr>
              </a:solidFill>
            </a:endParaRPr>
          </a:p>
        </p:txBody>
      </p:sp>
      <p:sp>
        <p:nvSpPr>
          <p:cNvPr id="6" name="CaixaDeTexto 5"/>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7" name="CaixaDeTexto 6"/>
          <p:cNvSpPr txBox="1"/>
          <p:nvPr/>
        </p:nvSpPr>
        <p:spPr>
          <a:xfrm>
            <a:off x="1115616" y="1484784"/>
            <a:ext cx="7128792" cy="2185214"/>
          </a:xfrm>
          <a:prstGeom prst="rect">
            <a:avLst/>
          </a:prstGeom>
          <a:noFill/>
        </p:spPr>
        <p:txBody>
          <a:bodyPr wrap="square" rtlCol="0">
            <a:spAutoFit/>
          </a:bodyPr>
          <a:lstStyle/>
          <a:p>
            <a:r>
              <a:rPr lang="pt-PT" dirty="0" smtClean="0">
                <a:solidFill>
                  <a:schemeClr val="bg1">
                    <a:lumMod val="50000"/>
                  </a:schemeClr>
                </a:solidFill>
                <a:cs typeface="Narkisim" pitchFamily="34" charset="-79"/>
              </a:rPr>
              <a:t>FONTES DE GLUCOSE NO PRODUTO FINAL</a:t>
            </a:r>
          </a:p>
          <a:p>
            <a:r>
              <a:rPr lang="pt-PT" i="1" dirty="0" smtClean="0">
                <a:solidFill>
                  <a:schemeClr val="accent2">
                    <a:lumMod val="60000"/>
                    <a:lumOff val="40000"/>
                  </a:schemeClr>
                </a:solidFill>
                <a:cs typeface="Narkisim" pitchFamily="34" charset="-79"/>
              </a:rPr>
              <a:t>Métodos:</a:t>
            </a:r>
          </a:p>
          <a:p>
            <a:pPr marL="342900" indent="-342900">
              <a:buClr>
                <a:schemeClr val="bg1">
                  <a:lumMod val="50000"/>
                </a:schemeClr>
              </a:buClr>
              <a:buFont typeface="+mj-lt"/>
              <a:buAutoNum type="arabicPeriod"/>
            </a:pPr>
            <a:r>
              <a:rPr lang="pt-PT" sz="1400" dirty="0" smtClean="0">
                <a:solidFill>
                  <a:schemeClr val="accent6"/>
                </a:solidFill>
                <a:cs typeface="Narkisim" pitchFamily="34" charset="-79"/>
              </a:rPr>
              <a:t> Hidrólise enzimática utilizando </a:t>
            </a:r>
            <a:r>
              <a:rPr lang="el-GR" sz="1400" dirty="0" smtClean="0">
                <a:solidFill>
                  <a:schemeClr val="accent6"/>
                </a:solidFill>
                <a:cs typeface="Narkisim" pitchFamily="34" charset="-79"/>
              </a:rPr>
              <a:t>β</a:t>
            </a:r>
            <a:r>
              <a:rPr lang="pt-PT" sz="1400" dirty="0" smtClean="0">
                <a:solidFill>
                  <a:schemeClr val="accent6"/>
                </a:solidFill>
                <a:cs typeface="Narkisim" pitchFamily="34" charset="-79"/>
              </a:rPr>
              <a:t>-</a:t>
            </a:r>
            <a:r>
              <a:rPr lang="pt-PT" sz="1400" dirty="0" err="1" smtClean="0">
                <a:solidFill>
                  <a:schemeClr val="accent6"/>
                </a:solidFill>
                <a:cs typeface="Narkisim" pitchFamily="34" charset="-79"/>
              </a:rPr>
              <a:t>glicosidase</a:t>
            </a:r>
            <a:r>
              <a:rPr lang="pt-PT" sz="1400" dirty="0" smtClean="0">
                <a:solidFill>
                  <a:schemeClr val="accent6"/>
                </a:solidFill>
                <a:cs typeface="Narkisim" pitchFamily="34" charset="-79"/>
              </a:rPr>
              <a:t> (</a:t>
            </a:r>
            <a:r>
              <a:rPr lang="pt-PT" sz="1400" dirty="0" err="1" smtClean="0">
                <a:solidFill>
                  <a:schemeClr val="accent6"/>
                </a:solidFill>
                <a:cs typeface="Narkisim" pitchFamily="34" charset="-79"/>
              </a:rPr>
              <a:t>glycosidase</a:t>
            </a:r>
            <a:r>
              <a:rPr lang="pt-PT" sz="1400" dirty="0" smtClean="0">
                <a:solidFill>
                  <a:schemeClr val="accent6"/>
                </a:solidFill>
                <a:cs typeface="Narkisim" pitchFamily="34" charset="-79"/>
              </a:rPr>
              <a:t> </a:t>
            </a:r>
            <a:r>
              <a:rPr lang="pt-PT" sz="1400" dirty="0" err="1" smtClean="0">
                <a:solidFill>
                  <a:schemeClr val="accent6"/>
                </a:solidFill>
                <a:cs typeface="Narkisim" pitchFamily="34" charset="-79"/>
              </a:rPr>
              <a:t>hydrolise</a:t>
            </a:r>
            <a:r>
              <a:rPr lang="pt-PT" sz="1400" dirty="0" smtClean="0">
                <a:solidFill>
                  <a:schemeClr val="accent6"/>
                </a:solidFill>
                <a:cs typeface="Narkisim" pitchFamily="34" charset="-79"/>
              </a:rPr>
              <a:t> </a:t>
            </a:r>
            <a:r>
              <a:rPr lang="pt-PT" sz="1400" dirty="0" err="1" smtClean="0">
                <a:solidFill>
                  <a:schemeClr val="accent6"/>
                </a:solidFill>
                <a:cs typeface="Narkisim" pitchFamily="34" charset="-79"/>
              </a:rPr>
              <a:t>family</a:t>
            </a:r>
            <a:r>
              <a:rPr lang="pt-PT" sz="1400" dirty="0" smtClean="0">
                <a:solidFill>
                  <a:schemeClr val="accent6"/>
                </a:solidFill>
                <a:cs typeface="Narkisim" pitchFamily="34" charset="-79"/>
              </a:rPr>
              <a:t> 1).</a:t>
            </a:r>
          </a:p>
          <a:p>
            <a:pPr marL="342900" indent="-342900">
              <a:buClr>
                <a:schemeClr val="bg1">
                  <a:lumMod val="50000"/>
                </a:schemeClr>
              </a:buClr>
              <a:buFont typeface="+mj-lt"/>
              <a:buAutoNum type="arabicPeriod"/>
            </a:pPr>
            <a:endParaRPr lang="pt-PT" sz="1400" dirty="0" smtClean="0">
              <a:solidFill>
                <a:schemeClr val="accent6"/>
              </a:solidFill>
              <a:cs typeface="Narkisim" pitchFamily="34" charset="-79"/>
            </a:endParaRPr>
          </a:p>
          <a:p>
            <a:pPr marL="342900" indent="-342900">
              <a:buClr>
                <a:schemeClr val="bg1">
                  <a:lumMod val="50000"/>
                </a:schemeClr>
              </a:buClr>
              <a:buFont typeface="+mj-lt"/>
              <a:buAutoNum type="arabicPeriod"/>
            </a:pPr>
            <a:r>
              <a:rPr lang="pt-PT" sz="1400" dirty="0" smtClean="0">
                <a:solidFill>
                  <a:schemeClr val="accent6"/>
                </a:solidFill>
                <a:cs typeface="Narkisim" pitchFamily="34" charset="-79"/>
              </a:rPr>
              <a:t> “</a:t>
            </a:r>
            <a:r>
              <a:rPr lang="en-US" sz="1400" i="1" dirty="0" smtClean="0"/>
              <a:t>Total</a:t>
            </a:r>
            <a:r>
              <a:rPr lang="en-US" sz="1400" dirty="0" smtClean="0"/>
              <a:t> </a:t>
            </a:r>
            <a:r>
              <a:rPr lang="en-US" sz="1400" i="1" dirty="0" smtClean="0"/>
              <a:t>Starch Assay Procedure (Amyloglucosidade / α-Amylase Method</a:t>
            </a:r>
            <a:r>
              <a:rPr lang="en-US" sz="1400" dirty="0" smtClean="0"/>
              <a:t>)” </a:t>
            </a:r>
            <a:r>
              <a:rPr lang="en-US" sz="1400" dirty="0" err="1" smtClean="0"/>
              <a:t>da</a:t>
            </a:r>
            <a:r>
              <a:rPr lang="en-US" sz="1400" dirty="0" smtClean="0"/>
              <a:t> Megazyme.</a:t>
            </a:r>
            <a:endParaRPr lang="pt-PT" sz="1400" dirty="0" smtClean="0">
              <a:solidFill>
                <a:schemeClr val="accent6"/>
              </a:solidFill>
              <a:cs typeface="Narkisim" pitchFamily="34" charset="-79"/>
            </a:endParaRPr>
          </a:p>
          <a:p>
            <a:endParaRPr lang="pt-PT" dirty="0" smtClean="0">
              <a:solidFill>
                <a:schemeClr val="bg1">
                  <a:lumMod val="50000"/>
                </a:schemeClr>
              </a:solidFill>
              <a:cs typeface="Narkisim" pitchFamily="34" charset="-79"/>
            </a:endParaRPr>
          </a:p>
          <a:p>
            <a:endParaRPr lang="pt-PT" dirty="0" smtClean="0">
              <a:solidFill>
                <a:schemeClr val="bg1">
                  <a:lumMod val="50000"/>
                </a:schemeClr>
              </a:solidFill>
              <a:cs typeface="Narkisim" pitchFamily="34" charset="-79"/>
            </a:endParaRPr>
          </a:p>
          <a:p>
            <a:r>
              <a:rPr lang="pt-PT" i="1" dirty="0" smtClean="0">
                <a:solidFill>
                  <a:schemeClr val="accent2">
                    <a:lumMod val="60000"/>
                    <a:lumOff val="40000"/>
                  </a:schemeClr>
                </a:solidFill>
                <a:cs typeface="Narkisim" pitchFamily="34" charset="-79"/>
              </a:rPr>
              <a:t>Resultados:</a:t>
            </a:r>
            <a:endParaRPr lang="pt-PT" sz="1400" dirty="0"/>
          </a:p>
        </p:txBody>
      </p:sp>
      <p:pic>
        <p:nvPicPr>
          <p:cNvPr id="8" name="Picture 3"/>
          <p:cNvPicPr>
            <a:picLocks noChangeAspect="1" noChangeArrowheads="1"/>
          </p:cNvPicPr>
          <p:nvPr/>
        </p:nvPicPr>
        <p:blipFill>
          <a:blip r:embed="rId2" cstate="print"/>
          <a:srcRect/>
          <a:stretch>
            <a:fillRect/>
          </a:stretch>
        </p:blipFill>
        <p:spPr bwMode="auto">
          <a:xfrm>
            <a:off x="2940278" y="3068960"/>
            <a:ext cx="6203722" cy="1123509"/>
          </a:xfrm>
          <a:prstGeom prst="rect">
            <a:avLst/>
          </a:prstGeom>
          <a:noFill/>
          <a:ln w="9525">
            <a:noFill/>
            <a:miter lim="800000"/>
            <a:headEnd/>
            <a:tailEnd/>
          </a:ln>
        </p:spPr>
      </p:pic>
      <p:graphicFrame>
        <p:nvGraphicFramePr>
          <p:cNvPr id="9" name="Gráfico 8"/>
          <p:cNvGraphicFramePr/>
          <p:nvPr/>
        </p:nvGraphicFramePr>
        <p:xfrm>
          <a:off x="4427984" y="4077072"/>
          <a:ext cx="3960440" cy="263691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95232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323528" y="764704"/>
            <a:ext cx="3600400" cy="400110"/>
          </a:xfrm>
          <a:prstGeom prst="rect">
            <a:avLst/>
          </a:prstGeom>
          <a:noFill/>
        </p:spPr>
        <p:txBody>
          <a:bodyPr wrap="square" rtlCol="0">
            <a:spAutoFit/>
          </a:bodyPr>
          <a:lstStyle/>
          <a:p>
            <a:r>
              <a:rPr lang="pt-PT" sz="2000" dirty="0" smtClean="0">
                <a:solidFill>
                  <a:schemeClr val="bg1">
                    <a:lumMod val="50000"/>
                  </a:schemeClr>
                </a:solidFill>
              </a:rPr>
              <a:t>Outros métodos</a:t>
            </a:r>
            <a:endParaRPr lang="en-GB" sz="2000" dirty="0">
              <a:solidFill>
                <a:schemeClr val="bg1">
                  <a:lumMod val="50000"/>
                </a:schemeClr>
              </a:solidFill>
            </a:endParaRPr>
          </a:p>
        </p:txBody>
      </p:sp>
      <p:sp>
        <p:nvSpPr>
          <p:cNvPr id="6" name="CaixaDeTexto 5"/>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7" name="CaixaDeTexto 6"/>
          <p:cNvSpPr txBox="1"/>
          <p:nvPr/>
        </p:nvSpPr>
        <p:spPr>
          <a:xfrm>
            <a:off x="1115616" y="1484784"/>
            <a:ext cx="6552728" cy="3631763"/>
          </a:xfrm>
          <a:prstGeom prst="rect">
            <a:avLst/>
          </a:prstGeom>
          <a:noFill/>
        </p:spPr>
        <p:txBody>
          <a:bodyPr wrap="square" rtlCol="0">
            <a:spAutoFit/>
          </a:bodyPr>
          <a:lstStyle/>
          <a:p>
            <a:r>
              <a:rPr lang="pt-PT" dirty="0" smtClean="0">
                <a:solidFill>
                  <a:schemeClr val="bg1">
                    <a:lumMod val="50000"/>
                  </a:schemeClr>
                </a:solidFill>
                <a:cs typeface="Narkisim" pitchFamily="34" charset="-79"/>
              </a:rPr>
              <a:t>FORMAÇÃO DE AMIDO RESISTENTE DURANTE A EXTRAÇÃO</a:t>
            </a:r>
          </a:p>
          <a:p>
            <a:endParaRPr lang="pt-PT" dirty="0" smtClean="0">
              <a:solidFill>
                <a:schemeClr val="bg1">
                  <a:lumMod val="50000"/>
                </a:schemeClr>
              </a:solidFill>
              <a:cs typeface="Narkisim" pitchFamily="34" charset="-79"/>
            </a:endParaRPr>
          </a:p>
          <a:p>
            <a:r>
              <a:rPr lang="pt-PT" i="1" dirty="0" smtClean="0">
                <a:solidFill>
                  <a:schemeClr val="accent2">
                    <a:lumMod val="60000"/>
                    <a:lumOff val="40000"/>
                  </a:schemeClr>
                </a:solidFill>
                <a:cs typeface="Narkisim" pitchFamily="34" charset="-79"/>
              </a:rPr>
              <a:t>Método: </a:t>
            </a:r>
          </a:p>
          <a:p>
            <a:endParaRPr lang="pt-PT" i="1" dirty="0" smtClean="0">
              <a:solidFill>
                <a:schemeClr val="accent2">
                  <a:lumMod val="60000"/>
                  <a:lumOff val="40000"/>
                </a:schemeClr>
              </a:solidFill>
              <a:cs typeface="Narkisim" pitchFamily="34" charset="-79"/>
            </a:endParaRPr>
          </a:p>
          <a:p>
            <a:endParaRPr lang="pt-PT" i="1" dirty="0" smtClean="0">
              <a:solidFill>
                <a:schemeClr val="accent2">
                  <a:lumMod val="60000"/>
                  <a:lumOff val="40000"/>
                </a:schemeClr>
              </a:solidFill>
              <a:cs typeface="Narkisim" pitchFamily="34" charset="-79"/>
            </a:endParaRPr>
          </a:p>
          <a:p>
            <a:endParaRPr lang="pt-PT" i="1" dirty="0" smtClean="0">
              <a:solidFill>
                <a:schemeClr val="accent2">
                  <a:lumMod val="60000"/>
                  <a:lumOff val="40000"/>
                </a:schemeClr>
              </a:solidFill>
              <a:cs typeface="Narkisim" pitchFamily="34" charset="-79"/>
            </a:endParaRPr>
          </a:p>
          <a:p>
            <a:endParaRPr lang="pt-PT" i="1" dirty="0" smtClean="0">
              <a:solidFill>
                <a:schemeClr val="accent2">
                  <a:lumMod val="60000"/>
                  <a:lumOff val="40000"/>
                </a:schemeClr>
              </a:solidFill>
              <a:cs typeface="Narkisim" pitchFamily="34" charset="-79"/>
            </a:endParaRPr>
          </a:p>
          <a:p>
            <a:endParaRPr lang="pt-PT" i="1" dirty="0" smtClean="0">
              <a:solidFill>
                <a:schemeClr val="accent2">
                  <a:lumMod val="60000"/>
                  <a:lumOff val="40000"/>
                </a:schemeClr>
              </a:solidFill>
              <a:cs typeface="Narkisim" pitchFamily="34" charset="-79"/>
            </a:endParaRPr>
          </a:p>
          <a:p>
            <a:endParaRPr lang="pt-PT" i="1" dirty="0" smtClean="0">
              <a:solidFill>
                <a:schemeClr val="accent2">
                  <a:lumMod val="60000"/>
                  <a:lumOff val="40000"/>
                </a:schemeClr>
              </a:solidFill>
              <a:cs typeface="Narkisim" pitchFamily="34" charset="-79"/>
            </a:endParaRPr>
          </a:p>
          <a:p>
            <a:endParaRPr lang="pt-PT" i="1" dirty="0" smtClean="0">
              <a:solidFill>
                <a:schemeClr val="accent2">
                  <a:lumMod val="60000"/>
                  <a:lumOff val="40000"/>
                </a:schemeClr>
              </a:solidFill>
              <a:cs typeface="Narkisim" pitchFamily="34" charset="-79"/>
            </a:endParaRPr>
          </a:p>
          <a:p>
            <a:r>
              <a:rPr lang="pt-PT" i="1" dirty="0" smtClean="0">
                <a:solidFill>
                  <a:schemeClr val="accent2">
                    <a:lumMod val="60000"/>
                    <a:lumOff val="40000"/>
                  </a:schemeClr>
                </a:solidFill>
                <a:cs typeface="Narkisim" pitchFamily="34" charset="-79"/>
              </a:rPr>
              <a:t>Resultados:</a:t>
            </a:r>
          </a:p>
          <a:p>
            <a:endParaRPr lang="pt-PT" dirty="0" smtClean="0">
              <a:solidFill>
                <a:schemeClr val="bg1">
                  <a:lumMod val="50000"/>
                </a:schemeClr>
              </a:solidFill>
              <a:cs typeface="Narkisim" pitchFamily="34" charset="-79"/>
            </a:endParaRPr>
          </a:p>
          <a:p>
            <a:pPr marL="2628900" lvl="5" indent="-342900" algn="just">
              <a:buClr>
                <a:schemeClr val="accent2">
                  <a:lumMod val="60000"/>
                  <a:lumOff val="40000"/>
                </a:schemeClr>
              </a:buClr>
              <a:buFont typeface="+mj-lt"/>
              <a:buAutoNum type="arabicPeriod"/>
            </a:pPr>
            <a:endParaRPr lang="pt-PT" sz="1400" dirty="0"/>
          </a:p>
        </p:txBody>
      </p:sp>
      <p:pic>
        <p:nvPicPr>
          <p:cNvPr id="8" name="Imagem 7" descr="16032011201.jpg"/>
          <p:cNvPicPr/>
          <p:nvPr/>
        </p:nvPicPr>
        <p:blipFill>
          <a:blip r:embed="rId2" cstate="print"/>
          <a:stretch>
            <a:fillRect/>
          </a:stretch>
        </p:blipFill>
        <p:spPr>
          <a:xfrm>
            <a:off x="2339752" y="1844824"/>
            <a:ext cx="1079243" cy="1789369"/>
          </a:xfrm>
          <a:prstGeom prst="rect">
            <a:avLst/>
          </a:prstGeom>
          <a:ln w="38100" cmpd="dbl">
            <a:solidFill>
              <a:schemeClr val="bg1">
                <a:lumMod val="75000"/>
              </a:schemeClr>
            </a:solidFill>
          </a:ln>
          <a:effectLst/>
        </p:spPr>
      </p:pic>
      <p:cxnSp>
        <p:nvCxnSpPr>
          <p:cNvPr id="9" name="AutoShape 2"/>
          <p:cNvCxnSpPr>
            <a:cxnSpLocks noChangeShapeType="1"/>
          </p:cNvCxnSpPr>
          <p:nvPr/>
        </p:nvCxnSpPr>
        <p:spPr bwMode="auto">
          <a:xfrm>
            <a:off x="3563888" y="2780928"/>
            <a:ext cx="504056" cy="0"/>
          </a:xfrm>
          <a:prstGeom prst="straightConnector1">
            <a:avLst/>
          </a:prstGeom>
          <a:noFill/>
          <a:ln w="12700">
            <a:solidFill>
              <a:schemeClr val="bg1">
                <a:lumMod val="50000"/>
              </a:schemeClr>
            </a:solidFill>
            <a:round/>
            <a:headEnd/>
            <a:tailEnd type="triangle" w="med" len="med"/>
          </a:ln>
        </p:spPr>
      </p:cxnSp>
      <p:sp>
        <p:nvSpPr>
          <p:cNvPr id="13" name="Parêntese direito 12"/>
          <p:cNvSpPr/>
          <p:nvPr/>
        </p:nvSpPr>
        <p:spPr>
          <a:xfrm>
            <a:off x="3131840" y="2636912"/>
            <a:ext cx="432048" cy="288032"/>
          </a:xfrm>
          <a:prstGeom prst="rightBracket">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dirty="0">
              <a:solidFill>
                <a:schemeClr val="accent6"/>
              </a:solidFill>
            </a:endParaRPr>
          </a:p>
        </p:txBody>
      </p:sp>
      <p:sp>
        <p:nvSpPr>
          <p:cNvPr id="14" name="AutoShape 1"/>
          <p:cNvSpPr>
            <a:spLocks noChangeArrowheads="1"/>
          </p:cNvSpPr>
          <p:nvPr/>
        </p:nvSpPr>
        <p:spPr bwMode="auto">
          <a:xfrm>
            <a:off x="4067944" y="2420888"/>
            <a:ext cx="1080120" cy="648072"/>
          </a:xfrm>
          <a:prstGeom prst="roundRect">
            <a:avLst>
              <a:gd name="adj" fmla="val 16667"/>
            </a:avLst>
          </a:prstGeom>
          <a:solidFill>
            <a:srgbClr val="FFFFFF"/>
          </a:solidFill>
          <a:ln w="9525">
            <a:solidFill>
              <a:srgbClr val="B2B2B2"/>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pt-PT" sz="1200" b="0" i="0" u="none" strike="noStrike" cap="none" normalizeH="0" baseline="0" dirty="0" smtClean="0">
                <a:ln>
                  <a:noFill/>
                </a:ln>
                <a:solidFill>
                  <a:schemeClr val="tx1"/>
                </a:solidFill>
                <a:effectLst/>
                <a:latin typeface="+mj-lt"/>
                <a:cs typeface="Arial" pitchFamily="34" charset="0"/>
              </a:rPr>
              <a:t>Dissolução</a:t>
            </a:r>
            <a:r>
              <a:rPr kumimoji="0" lang="pt-PT" sz="1200" b="0" i="0" u="none" strike="noStrike" cap="none" normalizeH="0" dirty="0" smtClean="0">
                <a:ln>
                  <a:noFill/>
                </a:ln>
                <a:solidFill>
                  <a:schemeClr val="tx1"/>
                </a:solidFill>
                <a:effectLst/>
                <a:latin typeface="+mj-lt"/>
                <a:cs typeface="Arial" pitchFamily="34" charset="0"/>
              </a:rPr>
              <a:t> em água destilada</a:t>
            </a:r>
            <a:endParaRPr kumimoji="0" lang="pt-PT" sz="1200" b="0" i="0" u="none" strike="noStrike" cap="none" normalizeH="0" baseline="0" dirty="0" smtClean="0">
              <a:ln>
                <a:noFill/>
              </a:ln>
              <a:solidFill>
                <a:schemeClr val="tx1"/>
              </a:solidFill>
              <a:effectLst/>
              <a:latin typeface="+mj-lt"/>
              <a:cs typeface="Arial" pitchFamily="34" charset="0"/>
            </a:endParaRPr>
          </a:p>
        </p:txBody>
      </p:sp>
      <p:cxnSp>
        <p:nvCxnSpPr>
          <p:cNvPr id="16" name="AutoShape 2"/>
          <p:cNvCxnSpPr>
            <a:cxnSpLocks noChangeShapeType="1"/>
          </p:cNvCxnSpPr>
          <p:nvPr/>
        </p:nvCxnSpPr>
        <p:spPr bwMode="auto">
          <a:xfrm>
            <a:off x="5148064" y="2780928"/>
            <a:ext cx="504056" cy="0"/>
          </a:xfrm>
          <a:prstGeom prst="straightConnector1">
            <a:avLst/>
          </a:prstGeom>
          <a:noFill/>
          <a:ln w="12700">
            <a:solidFill>
              <a:schemeClr val="bg1">
                <a:lumMod val="50000"/>
              </a:schemeClr>
            </a:solidFill>
            <a:round/>
            <a:headEnd/>
            <a:tailEnd type="triangle" w="med" len="med"/>
          </a:ln>
        </p:spPr>
      </p:cxnSp>
      <p:sp>
        <p:nvSpPr>
          <p:cNvPr id="17" name="AutoShape 1"/>
          <p:cNvSpPr>
            <a:spLocks noChangeArrowheads="1"/>
          </p:cNvSpPr>
          <p:nvPr/>
        </p:nvSpPr>
        <p:spPr bwMode="auto">
          <a:xfrm>
            <a:off x="5652120" y="2564904"/>
            <a:ext cx="1152128" cy="360040"/>
          </a:xfrm>
          <a:prstGeom prst="roundRect">
            <a:avLst>
              <a:gd name="adj" fmla="val 16667"/>
            </a:avLst>
          </a:prstGeom>
          <a:solidFill>
            <a:srgbClr val="FFFFFF"/>
          </a:solidFill>
          <a:ln w="9525">
            <a:solidFill>
              <a:srgbClr val="B2B2B2"/>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pt-PT" sz="1200" b="0" i="0" u="none" strike="noStrike" cap="none" normalizeH="0" baseline="0" dirty="0" smtClean="0">
                <a:ln>
                  <a:noFill/>
                </a:ln>
                <a:solidFill>
                  <a:schemeClr val="tx1"/>
                </a:solidFill>
                <a:effectLst/>
                <a:latin typeface="+mj-lt"/>
                <a:cs typeface="Arial" pitchFamily="34" charset="0"/>
              </a:rPr>
              <a:t>Centrifugação</a:t>
            </a:r>
          </a:p>
        </p:txBody>
      </p:sp>
      <p:cxnSp>
        <p:nvCxnSpPr>
          <p:cNvPr id="18" name="AutoShape 2"/>
          <p:cNvCxnSpPr>
            <a:cxnSpLocks noChangeShapeType="1"/>
          </p:cNvCxnSpPr>
          <p:nvPr/>
        </p:nvCxnSpPr>
        <p:spPr bwMode="auto">
          <a:xfrm>
            <a:off x="6804248" y="2708920"/>
            <a:ext cx="648072" cy="0"/>
          </a:xfrm>
          <a:prstGeom prst="straightConnector1">
            <a:avLst/>
          </a:prstGeom>
          <a:noFill/>
          <a:ln w="12700">
            <a:solidFill>
              <a:schemeClr val="bg1">
                <a:lumMod val="50000"/>
              </a:schemeClr>
            </a:solidFill>
            <a:round/>
            <a:headEnd/>
            <a:tailEnd type="triangle" w="med" len="med"/>
          </a:ln>
        </p:spPr>
      </p:cxnSp>
      <p:sp>
        <p:nvSpPr>
          <p:cNvPr id="20" name="CaixaDeTexto 19"/>
          <p:cNvSpPr txBox="1"/>
          <p:nvPr/>
        </p:nvSpPr>
        <p:spPr>
          <a:xfrm>
            <a:off x="6732240" y="2204864"/>
            <a:ext cx="792088" cy="507831"/>
          </a:xfrm>
          <a:prstGeom prst="rect">
            <a:avLst/>
          </a:prstGeom>
          <a:noFill/>
        </p:spPr>
        <p:txBody>
          <a:bodyPr wrap="square" rtlCol="0">
            <a:spAutoFit/>
          </a:bodyPr>
          <a:lstStyle/>
          <a:p>
            <a:pPr algn="ctr"/>
            <a:r>
              <a:rPr lang="pt-PT" sz="900" dirty="0" smtClean="0"/>
              <a:t>Camada superior do PELLET</a:t>
            </a:r>
            <a:endParaRPr lang="en-GB" sz="900" dirty="0"/>
          </a:p>
        </p:txBody>
      </p:sp>
      <p:sp>
        <p:nvSpPr>
          <p:cNvPr id="21" name="AutoShape 1"/>
          <p:cNvSpPr>
            <a:spLocks noChangeArrowheads="1"/>
          </p:cNvSpPr>
          <p:nvPr/>
        </p:nvSpPr>
        <p:spPr bwMode="auto">
          <a:xfrm>
            <a:off x="7452320" y="2276872"/>
            <a:ext cx="1152128" cy="864096"/>
          </a:xfrm>
          <a:prstGeom prst="roundRect">
            <a:avLst>
              <a:gd name="adj" fmla="val 16667"/>
            </a:avLst>
          </a:prstGeom>
          <a:solidFill>
            <a:srgbClr val="FFFFFF"/>
          </a:solidFill>
          <a:ln w="9525">
            <a:solidFill>
              <a:srgbClr val="B2B2B2"/>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pt-PT" sz="1200" b="0" i="0" u="none" strike="noStrike" cap="none" normalizeH="0" baseline="0" dirty="0" smtClean="0">
                <a:ln>
                  <a:noFill/>
                </a:ln>
                <a:solidFill>
                  <a:schemeClr val="tx1"/>
                </a:solidFill>
                <a:effectLst/>
                <a:latin typeface="+mj-lt"/>
                <a:cs typeface="Arial" pitchFamily="34" charset="0"/>
              </a:rPr>
              <a:t>Dissolução</a:t>
            </a:r>
          </a:p>
          <a:p>
            <a:pPr marL="0" marR="0" lvl="0" indent="0" algn="ctr" defTabSz="914400" rtl="0" eaLnBrk="1" fontAlgn="base" latinLnBrk="0" hangingPunct="1">
              <a:lnSpc>
                <a:spcPct val="100000"/>
              </a:lnSpc>
              <a:spcBef>
                <a:spcPct val="0"/>
              </a:spcBef>
              <a:spcAft>
                <a:spcPts val="600"/>
              </a:spcAft>
              <a:buClrTx/>
              <a:buSzTx/>
              <a:buFontTx/>
              <a:buNone/>
              <a:tabLst/>
            </a:pPr>
            <a:r>
              <a:rPr lang="pt-PT" sz="1200" dirty="0" smtClean="0">
                <a:latin typeface="+mj-lt"/>
                <a:cs typeface="Arial" pitchFamily="34" charset="0"/>
              </a:rPr>
              <a:t>Congelação</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pt-PT" sz="1200" b="0" i="0" u="none" strike="noStrike" cap="none" normalizeH="0" baseline="0" dirty="0" smtClean="0">
                <a:ln>
                  <a:noFill/>
                </a:ln>
                <a:solidFill>
                  <a:schemeClr val="tx1"/>
                </a:solidFill>
                <a:effectLst/>
                <a:latin typeface="+mj-lt"/>
                <a:cs typeface="Arial" pitchFamily="34" charset="0"/>
              </a:rPr>
              <a:t>Liofilização</a:t>
            </a:r>
          </a:p>
        </p:txBody>
      </p:sp>
      <p:cxnSp>
        <p:nvCxnSpPr>
          <p:cNvPr id="22" name="AutoShape 2"/>
          <p:cNvCxnSpPr>
            <a:cxnSpLocks noChangeShapeType="1"/>
          </p:cNvCxnSpPr>
          <p:nvPr/>
        </p:nvCxnSpPr>
        <p:spPr bwMode="auto">
          <a:xfrm flipH="1">
            <a:off x="8028384" y="3140968"/>
            <a:ext cx="8384" cy="351656"/>
          </a:xfrm>
          <a:prstGeom prst="straightConnector1">
            <a:avLst/>
          </a:prstGeom>
          <a:noFill/>
          <a:ln w="12700">
            <a:solidFill>
              <a:schemeClr val="bg1">
                <a:lumMod val="50000"/>
              </a:schemeClr>
            </a:solidFill>
            <a:round/>
            <a:headEnd/>
            <a:tailEnd type="triangle" w="med" len="med"/>
          </a:ln>
        </p:spPr>
      </p:cxnSp>
      <p:sp>
        <p:nvSpPr>
          <p:cNvPr id="24" name="AutoShape 1"/>
          <p:cNvSpPr>
            <a:spLocks noChangeArrowheads="1"/>
          </p:cNvSpPr>
          <p:nvPr/>
        </p:nvSpPr>
        <p:spPr bwMode="auto">
          <a:xfrm>
            <a:off x="7452320" y="3501008"/>
            <a:ext cx="1215752" cy="567680"/>
          </a:xfrm>
          <a:prstGeom prst="roundRect">
            <a:avLst>
              <a:gd name="adj" fmla="val 16667"/>
            </a:avLst>
          </a:prstGeom>
          <a:solidFill>
            <a:srgbClr val="FFFFFF"/>
          </a:solidFill>
          <a:ln w="9525">
            <a:solidFill>
              <a:srgbClr val="B2B2B2"/>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pt-PT" sz="1200" b="0" i="0" u="none" strike="noStrike" cap="none" normalizeH="0" baseline="0" dirty="0" smtClean="0">
                <a:ln>
                  <a:noFill/>
                </a:ln>
                <a:solidFill>
                  <a:schemeClr val="tx1">
                    <a:lumMod val="50000"/>
                    <a:lumOff val="50000"/>
                  </a:schemeClr>
                </a:solidFill>
                <a:effectLst/>
                <a:latin typeface="+mj-lt"/>
                <a:cs typeface="Arial" pitchFamily="34" charset="0"/>
              </a:rPr>
              <a:t>ANÁLISE POR HPAEC-PAD</a:t>
            </a:r>
          </a:p>
        </p:txBody>
      </p:sp>
      <p:graphicFrame>
        <p:nvGraphicFramePr>
          <p:cNvPr id="25" name="Gráfico 24"/>
          <p:cNvGraphicFramePr/>
          <p:nvPr/>
        </p:nvGraphicFramePr>
        <p:xfrm>
          <a:off x="2843808" y="3789041"/>
          <a:ext cx="4752528" cy="306896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0" end="1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5"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95232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323528" y="764704"/>
            <a:ext cx="3600400" cy="400110"/>
          </a:xfrm>
          <a:prstGeom prst="rect">
            <a:avLst/>
          </a:prstGeom>
          <a:noFill/>
        </p:spPr>
        <p:txBody>
          <a:bodyPr wrap="square" rtlCol="0">
            <a:spAutoFit/>
          </a:bodyPr>
          <a:lstStyle/>
          <a:p>
            <a:r>
              <a:rPr lang="pt-PT" sz="2000" dirty="0" smtClean="0">
                <a:solidFill>
                  <a:schemeClr val="bg1">
                    <a:lumMod val="50000"/>
                  </a:schemeClr>
                </a:solidFill>
              </a:rPr>
              <a:t>Outros métodos</a:t>
            </a:r>
            <a:endParaRPr lang="en-GB" sz="2000" dirty="0">
              <a:solidFill>
                <a:schemeClr val="bg1">
                  <a:lumMod val="50000"/>
                </a:schemeClr>
              </a:solidFill>
            </a:endParaRPr>
          </a:p>
        </p:txBody>
      </p:sp>
      <p:sp>
        <p:nvSpPr>
          <p:cNvPr id="6" name="CaixaDeTexto 5"/>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7" name="CaixaDeTexto 6"/>
          <p:cNvSpPr txBox="1"/>
          <p:nvPr/>
        </p:nvSpPr>
        <p:spPr>
          <a:xfrm>
            <a:off x="1115616" y="1484784"/>
            <a:ext cx="6552728" cy="584775"/>
          </a:xfrm>
          <a:prstGeom prst="rect">
            <a:avLst/>
          </a:prstGeom>
          <a:noFill/>
        </p:spPr>
        <p:txBody>
          <a:bodyPr wrap="square" rtlCol="0">
            <a:spAutoFit/>
          </a:bodyPr>
          <a:lstStyle/>
          <a:p>
            <a:r>
              <a:rPr lang="pt-PT" dirty="0" smtClean="0">
                <a:solidFill>
                  <a:schemeClr val="bg1">
                    <a:lumMod val="50000"/>
                  </a:schemeClr>
                </a:solidFill>
                <a:cs typeface="Narkisim" pitchFamily="34" charset="-79"/>
              </a:rPr>
              <a:t>PRECIPITAÇÃO COM ETANOL</a:t>
            </a:r>
            <a:endParaRPr lang="pt-PT" sz="2800" dirty="0" smtClean="0">
              <a:solidFill>
                <a:schemeClr val="accent2">
                  <a:lumMod val="60000"/>
                  <a:lumOff val="40000"/>
                </a:schemeClr>
              </a:solidFill>
              <a:cs typeface="Narkisim" pitchFamily="34" charset="-79"/>
            </a:endParaRPr>
          </a:p>
          <a:p>
            <a:pPr marL="2628900" lvl="5" indent="-342900" algn="just">
              <a:buClr>
                <a:schemeClr val="accent2">
                  <a:lumMod val="60000"/>
                  <a:lumOff val="40000"/>
                </a:schemeClr>
              </a:buClr>
              <a:buFont typeface="+mj-lt"/>
              <a:buAutoNum type="arabicPeriod"/>
            </a:pPr>
            <a:endParaRPr lang="pt-PT" sz="1400" dirty="0"/>
          </a:p>
        </p:txBody>
      </p:sp>
      <p:pic>
        <p:nvPicPr>
          <p:cNvPr id="78850" name="Picture 2"/>
          <p:cNvPicPr>
            <a:picLocks noChangeAspect="1" noChangeArrowheads="1"/>
          </p:cNvPicPr>
          <p:nvPr/>
        </p:nvPicPr>
        <p:blipFill>
          <a:blip r:embed="rId3" cstate="print"/>
          <a:srcRect/>
          <a:stretch>
            <a:fillRect/>
          </a:stretch>
        </p:blipFill>
        <p:spPr bwMode="auto">
          <a:xfrm>
            <a:off x="1115616" y="2132856"/>
            <a:ext cx="6804248" cy="1706243"/>
          </a:xfrm>
          <a:prstGeom prst="rect">
            <a:avLst/>
          </a:prstGeom>
          <a:noFill/>
          <a:ln w="9525">
            <a:noFill/>
            <a:miter lim="800000"/>
            <a:headEnd/>
            <a:tailEnd/>
          </a:ln>
        </p:spPr>
      </p:pic>
      <p:pic>
        <p:nvPicPr>
          <p:cNvPr id="9" name="Imagem 8" descr="etoh mono.png"/>
          <p:cNvPicPr/>
          <p:nvPr/>
        </p:nvPicPr>
        <p:blipFill>
          <a:blip r:embed="rId4" cstate="print">
            <a:lum bright="22000"/>
          </a:blip>
          <a:stretch>
            <a:fillRect/>
          </a:stretch>
        </p:blipFill>
        <p:spPr>
          <a:xfrm>
            <a:off x="1403648" y="2204864"/>
            <a:ext cx="6984776" cy="1944216"/>
          </a:xfrm>
          <a:prstGeom prst="rect">
            <a:avLst/>
          </a:prstGeom>
        </p:spPr>
      </p:pic>
      <p:sp>
        <p:nvSpPr>
          <p:cNvPr id="10" name="Rectângulo 9"/>
          <p:cNvSpPr/>
          <p:nvPr/>
        </p:nvSpPr>
        <p:spPr>
          <a:xfrm>
            <a:off x="3923928" y="1844824"/>
            <a:ext cx="1935338" cy="276999"/>
          </a:xfrm>
          <a:prstGeom prst="rect">
            <a:avLst/>
          </a:prstGeom>
        </p:spPr>
        <p:txBody>
          <a:bodyPr wrap="none">
            <a:spAutoFit/>
          </a:bodyPr>
          <a:lstStyle/>
          <a:p>
            <a:r>
              <a:rPr lang="pt-PT" sz="1200" u="sng" dirty="0" smtClean="0">
                <a:solidFill>
                  <a:schemeClr val="tx1">
                    <a:lumMod val="50000"/>
                    <a:lumOff val="50000"/>
                  </a:schemeClr>
                </a:solidFill>
                <a:cs typeface="Narkisim" pitchFamily="34" charset="-79"/>
              </a:rPr>
              <a:t>MONOSSACARÍDEOS LIVRES</a:t>
            </a:r>
            <a:endParaRPr lang="en-GB" sz="1200" u="sng" dirty="0">
              <a:solidFill>
                <a:schemeClr val="tx1">
                  <a:lumMod val="50000"/>
                  <a:lumOff val="50000"/>
                </a:schemeClr>
              </a:solidFill>
            </a:endParaRPr>
          </a:p>
        </p:txBody>
      </p:sp>
      <p:sp>
        <p:nvSpPr>
          <p:cNvPr id="11" name="Rectângulo arredondado 10"/>
          <p:cNvSpPr/>
          <p:nvPr/>
        </p:nvSpPr>
        <p:spPr>
          <a:xfrm>
            <a:off x="1259632" y="2636912"/>
            <a:ext cx="6552728" cy="648072"/>
          </a:xfrm>
          <a:prstGeom prst="roundRect">
            <a:avLst/>
          </a:prstGeom>
          <a:noFill/>
          <a:ln w="6350">
            <a:solidFill>
              <a:schemeClr val="accent4">
                <a:lumMod val="75000"/>
              </a:schemeClr>
            </a:solidFill>
            <a:prstDash val="lgDash"/>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pic>
        <p:nvPicPr>
          <p:cNvPr id="12" name="Imagem 11" descr="etoh oligo.png"/>
          <p:cNvPicPr/>
          <p:nvPr/>
        </p:nvPicPr>
        <p:blipFill>
          <a:blip r:embed="rId5" cstate="print">
            <a:lum bright="5000"/>
          </a:blip>
          <a:stretch>
            <a:fillRect/>
          </a:stretch>
        </p:blipFill>
        <p:spPr>
          <a:xfrm>
            <a:off x="1619672" y="4365104"/>
            <a:ext cx="6696744" cy="2088232"/>
          </a:xfrm>
          <a:prstGeom prst="rect">
            <a:avLst/>
          </a:prstGeom>
        </p:spPr>
      </p:pic>
      <p:sp>
        <p:nvSpPr>
          <p:cNvPr id="13" name="Rectângulo 12"/>
          <p:cNvSpPr/>
          <p:nvPr/>
        </p:nvSpPr>
        <p:spPr>
          <a:xfrm>
            <a:off x="4067944" y="4221088"/>
            <a:ext cx="1320490" cy="276999"/>
          </a:xfrm>
          <a:prstGeom prst="rect">
            <a:avLst/>
          </a:prstGeom>
        </p:spPr>
        <p:txBody>
          <a:bodyPr wrap="none">
            <a:spAutoFit/>
          </a:bodyPr>
          <a:lstStyle/>
          <a:p>
            <a:r>
              <a:rPr lang="pt-PT" sz="1200" u="sng" dirty="0" smtClean="0">
                <a:solidFill>
                  <a:schemeClr val="tx1">
                    <a:lumMod val="50000"/>
                    <a:lumOff val="50000"/>
                  </a:schemeClr>
                </a:solidFill>
                <a:cs typeface="Narkisim" pitchFamily="34" charset="-79"/>
              </a:rPr>
              <a:t>AÇÚCARES TOTAIS</a:t>
            </a:r>
            <a:endParaRPr lang="en-GB" sz="1200" u="sng" dirty="0">
              <a:solidFill>
                <a:schemeClr val="tx1">
                  <a:lumMod val="50000"/>
                  <a:lumOff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78850"/>
                                        </p:tgtEl>
                                        <p:attrNameLst>
                                          <p:attrName>style.visibility</p:attrName>
                                        </p:attrNameLst>
                                      </p:cBhvr>
                                      <p:to>
                                        <p:strVal val="hidden"/>
                                      </p:to>
                                    </p:set>
                                  </p:childTnLst>
                                </p:cTn>
                              </p:par>
                              <p:par>
                                <p:cTn id="11" presetID="1" presetClass="exit" presetSubtype="0" fill="hold" grpId="1" nodeType="withEffect">
                                  <p:stCondLst>
                                    <p:cond delay="0"/>
                                  </p:stCondLst>
                                  <p:childTnLst>
                                    <p:set>
                                      <p:cBhvr>
                                        <p:cTn id="12" dur="1" fill="hold">
                                          <p:stCondLst>
                                            <p:cond delay="0"/>
                                          </p:stCondLst>
                                        </p:cTn>
                                        <p:tgtEl>
                                          <p:spTgt spid="11"/>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1" grpId="1" animBg="1"/>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Imagem 43"/>
          <p:cNvPicPr/>
          <p:nvPr/>
        </p:nvPicPr>
        <p:blipFill>
          <a:blip r:embed="rId2" cstate="print"/>
          <a:srcRect/>
          <a:stretch>
            <a:fillRect/>
          </a:stretch>
        </p:blipFill>
        <p:spPr bwMode="auto">
          <a:xfrm>
            <a:off x="1187624" y="3717032"/>
            <a:ext cx="4176464" cy="2804930"/>
          </a:xfrm>
          <a:prstGeom prst="rect">
            <a:avLst/>
          </a:prstGeom>
          <a:noFill/>
          <a:ln w="9525">
            <a:noFill/>
            <a:miter lim="800000"/>
            <a:headEnd/>
            <a:tailEnd/>
          </a:ln>
        </p:spPr>
      </p:pic>
      <p:pic>
        <p:nvPicPr>
          <p:cNvPr id="46" name="Imagem 45" descr="2005rye.PNG"/>
          <p:cNvPicPr>
            <a:picLocks noChangeAspect="1"/>
          </p:cNvPicPr>
          <p:nvPr/>
        </p:nvPicPr>
        <p:blipFill>
          <a:blip r:embed="rId3" cstate="print"/>
          <a:stretch>
            <a:fillRect/>
          </a:stretch>
        </p:blipFill>
        <p:spPr>
          <a:xfrm>
            <a:off x="179512" y="3573016"/>
            <a:ext cx="6425993" cy="2818419"/>
          </a:xfrm>
          <a:prstGeom prst="rect">
            <a:avLst/>
          </a:prstGeom>
        </p:spPr>
      </p:pic>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5" name="CaixaDeTexto 4"/>
          <p:cNvSpPr txBox="1"/>
          <p:nvPr/>
        </p:nvSpPr>
        <p:spPr>
          <a:xfrm>
            <a:off x="323528" y="260648"/>
            <a:ext cx="3744416"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Objetivo / Overview</a:t>
            </a:r>
            <a:endParaRPr lang="en-GB" sz="3200" dirty="0">
              <a:solidFill>
                <a:schemeClr val="accent2">
                  <a:lumMod val="60000"/>
                  <a:lumOff val="40000"/>
                </a:schemeClr>
              </a:solidFill>
              <a:latin typeface="Narkisim" pitchFamily="34" charset="-79"/>
              <a:cs typeface="Narkisim" pitchFamily="34" charset="-79"/>
            </a:endParaRPr>
          </a:p>
        </p:txBody>
      </p:sp>
      <p:sp>
        <p:nvSpPr>
          <p:cNvPr id="10" name="CaixaDeTexto 9"/>
          <p:cNvSpPr txBox="1"/>
          <p:nvPr/>
        </p:nvSpPr>
        <p:spPr>
          <a:xfrm>
            <a:off x="539552" y="980728"/>
            <a:ext cx="8352928" cy="923330"/>
          </a:xfrm>
          <a:prstGeom prst="rect">
            <a:avLst/>
          </a:prstGeom>
          <a:noFill/>
        </p:spPr>
        <p:txBody>
          <a:bodyPr wrap="square" rtlCol="0">
            <a:spAutoFit/>
          </a:bodyPr>
          <a:lstStyle/>
          <a:p>
            <a:r>
              <a:rPr lang="pt-PT" dirty="0" smtClean="0">
                <a:solidFill>
                  <a:schemeClr val="tx1">
                    <a:lumMod val="50000"/>
                    <a:lumOff val="50000"/>
                  </a:schemeClr>
                </a:solidFill>
                <a:latin typeface="Narkisim" pitchFamily="34" charset="-79"/>
                <a:cs typeface="Narkisim" pitchFamily="34" charset="-79"/>
              </a:rPr>
              <a:t>Objetivo</a:t>
            </a:r>
          </a:p>
          <a:p>
            <a:r>
              <a:rPr lang="pt-PT" dirty="0" smtClean="0"/>
              <a:t>Melhorar o processo de extração e purificação de arabinoxilanos a partir de farinha de centeio e produção de oligossacarídeos com propriedades prebióticas.</a:t>
            </a:r>
            <a:endParaRPr lang="en-GB" dirty="0"/>
          </a:p>
        </p:txBody>
      </p:sp>
      <p:sp>
        <p:nvSpPr>
          <p:cNvPr id="28673" name="AutoShape 1"/>
          <p:cNvSpPr>
            <a:spLocks noChangeArrowheads="1"/>
          </p:cNvSpPr>
          <p:nvPr/>
        </p:nvSpPr>
        <p:spPr bwMode="auto">
          <a:xfrm>
            <a:off x="971600" y="2492896"/>
            <a:ext cx="1512168" cy="864096"/>
          </a:xfrm>
          <a:prstGeom prst="roundRect">
            <a:avLst>
              <a:gd name="adj" fmla="val 16667"/>
            </a:avLst>
          </a:prstGeom>
          <a:solidFill>
            <a:srgbClr val="FFFFFF"/>
          </a:solidFill>
          <a:ln w="9525">
            <a:solidFill>
              <a:srgbClr val="B2B2B2"/>
            </a:solidFill>
            <a:round/>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ts val="600"/>
              </a:spcAft>
              <a:buClrTx/>
              <a:buSzTx/>
              <a:buFontTx/>
              <a:buNone/>
              <a:tabLst/>
            </a:pPr>
            <a:r>
              <a:rPr kumimoji="0" lang="en-US" sz="1200" b="1" i="0" u="none" strike="noStrike" cap="none" normalizeH="0" baseline="0" dirty="0" smtClean="0">
                <a:ln>
                  <a:noFill/>
                </a:ln>
                <a:solidFill>
                  <a:schemeClr val="tx1"/>
                </a:solidFill>
                <a:effectLst/>
                <a:latin typeface="+mj-lt"/>
                <a:cs typeface="Arial" pitchFamily="34" charset="0"/>
              </a:rPr>
              <a:t>        Centeio</a:t>
            </a:r>
          </a:p>
          <a:p>
            <a:pPr lvl="0" algn="r" fontAlgn="base">
              <a:spcBef>
                <a:spcPct val="0"/>
              </a:spcBef>
              <a:spcAft>
                <a:spcPts val="600"/>
              </a:spcAft>
            </a:pPr>
            <a:r>
              <a:rPr lang="en-GB" sz="1200" i="1" dirty="0" smtClean="0">
                <a:latin typeface="+mj-lt"/>
              </a:rPr>
              <a:t>(Secale cereale)</a:t>
            </a:r>
            <a:endParaRPr kumimoji="0" lang="en-US" sz="1200" b="0" i="0" u="none" strike="noStrike" cap="none" normalizeH="0" baseline="0" dirty="0" smtClean="0">
              <a:ln>
                <a:noFill/>
              </a:ln>
              <a:solidFill>
                <a:schemeClr val="tx1"/>
              </a:solidFill>
              <a:effectLst/>
              <a:latin typeface="+mj-lt"/>
              <a:cs typeface="Arial" pitchFamily="34" charset="0"/>
            </a:endParaRPr>
          </a:p>
        </p:txBody>
      </p:sp>
      <p:sp>
        <p:nvSpPr>
          <p:cNvPr id="11" name="CaixaDeTexto 10"/>
          <p:cNvSpPr txBox="1"/>
          <p:nvPr/>
        </p:nvSpPr>
        <p:spPr>
          <a:xfrm>
            <a:off x="611560" y="1988840"/>
            <a:ext cx="8352928" cy="369332"/>
          </a:xfrm>
          <a:prstGeom prst="rect">
            <a:avLst/>
          </a:prstGeom>
          <a:noFill/>
        </p:spPr>
        <p:txBody>
          <a:bodyPr wrap="square" rtlCol="0">
            <a:spAutoFit/>
          </a:bodyPr>
          <a:lstStyle/>
          <a:p>
            <a:r>
              <a:rPr lang="pt-PT" dirty="0" smtClean="0">
                <a:solidFill>
                  <a:schemeClr val="tx1">
                    <a:lumMod val="50000"/>
                    <a:lumOff val="50000"/>
                  </a:schemeClr>
                </a:solidFill>
                <a:latin typeface="Narkisim" pitchFamily="34" charset="-79"/>
                <a:cs typeface="Narkisim" pitchFamily="34" charset="-79"/>
              </a:rPr>
              <a:t>Overview</a:t>
            </a:r>
            <a:r>
              <a:rPr lang="pt-PT" dirty="0" smtClean="0">
                <a:solidFill>
                  <a:schemeClr val="bg1">
                    <a:lumMod val="50000"/>
                  </a:schemeClr>
                </a:solidFill>
                <a:latin typeface="Narkisim" pitchFamily="34" charset="-79"/>
                <a:cs typeface="Narkisim" pitchFamily="34" charset="-79"/>
              </a:rPr>
              <a:t> </a:t>
            </a:r>
            <a:endParaRPr lang="en-GB" dirty="0"/>
          </a:p>
        </p:txBody>
      </p:sp>
      <p:pic>
        <p:nvPicPr>
          <p:cNvPr id="12" name="Imagem 11" descr="rye.png"/>
          <p:cNvPicPr>
            <a:picLocks noChangeAspect="1"/>
          </p:cNvPicPr>
          <p:nvPr/>
        </p:nvPicPr>
        <p:blipFill>
          <a:blip r:embed="rId4" cstate="print"/>
          <a:stretch>
            <a:fillRect/>
          </a:stretch>
        </p:blipFill>
        <p:spPr>
          <a:xfrm>
            <a:off x="1055095" y="2564904"/>
            <a:ext cx="360040" cy="720080"/>
          </a:xfrm>
          <a:prstGeom prst="rect">
            <a:avLst/>
          </a:prstGeom>
        </p:spPr>
      </p:pic>
      <p:cxnSp>
        <p:nvCxnSpPr>
          <p:cNvPr id="28674" name="AutoShape 2"/>
          <p:cNvCxnSpPr>
            <a:cxnSpLocks noChangeShapeType="1"/>
          </p:cNvCxnSpPr>
          <p:nvPr/>
        </p:nvCxnSpPr>
        <p:spPr bwMode="auto">
          <a:xfrm>
            <a:off x="2483768" y="2852936"/>
            <a:ext cx="1296144" cy="0"/>
          </a:xfrm>
          <a:prstGeom prst="straightConnector1">
            <a:avLst/>
          </a:prstGeom>
          <a:noFill/>
          <a:ln w="9525">
            <a:solidFill>
              <a:srgbClr val="000000"/>
            </a:solidFill>
            <a:round/>
            <a:headEnd/>
            <a:tailEnd type="triangle" w="med" len="med"/>
          </a:ln>
        </p:spPr>
      </p:cxnSp>
      <p:sp>
        <p:nvSpPr>
          <p:cNvPr id="15" name="CaixaDeTexto 14"/>
          <p:cNvSpPr txBox="1"/>
          <p:nvPr/>
        </p:nvSpPr>
        <p:spPr>
          <a:xfrm>
            <a:off x="2555776" y="2420888"/>
            <a:ext cx="1080120" cy="415498"/>
          </a:xfrm>
          <a:prstGeom prst="rect">
            <a:avLst/>
          </a:prstGeom>
          <a:noFill/>
        </p:spPr>
        <p:txBody>
          <a:bodyPr wrap="square" rtlCol="0">
            <a:spAutoFit/>
          </a:bodyPr>
          <a:lstStyle/>
          <a:p>
            <a:pPr algn="ctr"/>
            <a:r>
              <a:rPr lang="pt-PT" sz="1050" dirty="0" smtClean="0"/>
              <a:t>INDUSTRIA</a:t>
            </a:r>
          </a:p>
          <a:p>
            <a:pPr algn="ctr"/>
            <a:r>
              <a:rPr lang="pt-PT" sz="1050" dirty="0" smtClean="0"/>
              <a:t> PANIFICADORA</a:t>
            </a:r>
            <a:endParaRPr lang="en-GB" sz="1050" dirty="0"/>
          </a:p>
        </p:txBody>
      </p:sp>
      <p:sp>
        <p:nvSpPr>
          <p:cNvPr id="17" name="AutoShape 1"/>
          <p:cNvSpPr>
            <a:spLocks noChangeArrowheads="1"/>
          </p:cNvSpPr>
          <p:nvPr/>
        </p:nvSpPr>
        <p:spPr bwMode="auto">
          <a:xfrm>
            <a:off x="3779912" y="2420888"/>
            <a:ext cx="1368152" cy="864096"/>
          </a:xfrm>
          <a:prstGeom prst="roundRect">
            <a:avLst>
              <a:gd name="adj" fmla="val 16667"/>
            </a:avLst>
          </a:prstGeom>
          <a:solidFill>
            <a:srgbClr val="FFFFFF"/>
          </a:solidFill>
          <a:ln w="9525">
            <a:solidFill>
              <a:srgbClr val="B2B2B2"/>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ts val="600"/>
              </a:spcAft>
              <a:buClrTx/>
              <a:buSzTx/>
              <a:buFontTx/>
              <a:buNone/>
              <a:tabLst/>
            </a:pPr>
            <a:r>
              <a:rPr kumimoji="0" lang="en-US" sz="1200" b="1" i="0" u="none" strike="noStrike" cap="none" normalizeH="0" baseline="0" dirty="0" smtClean="0">
                <a:ln>
                  <a:noFill/>
                </a:ln>
                <a:solidFill>
                  <a:schemeClr val="tx1"/>
                </a:solidFill>
                <a:effectLst/>
                <a:latin typeface="+mj-lt"/>
                <a:cs typeface="Arial" pitchFamily="34" charset="0"/>
              </a:rPr>
              <a:t>  </a:t>
            </a:r>
            <a:r>
              <a:rPr kumimoji="0" lang="pt-PT" sz="1200" b="1" i="0" u="none" strike="noStrike" cap="none" normalizeH="0" baseline="0" dirty="0" smtClean="0">
                <a:ln>
                  <a:noFill/>
                </a:ln>
                <a:solidFill>
                  <a:schemeClr val="tx1"/>
                </a:solidFill>
                <a:effectLst/>
                <a:latin typeface="+mj-lt"/>
                <a:cs typeface="Arial" pitchFamily="34" charset="0"/>
              </a:rPr>
              <a:t>Farinha de</a:t>
            </a:r>
            <a:r>
              <a:rPr kumimoji="0" lang="pt-PT" sz="1200" b="1" i="0" u="none" strike="noStrike" cap="none" normalizeH="0" dirty="0" smtClean="0">
                <a:ln>
                  <a:noFill/>
                </a:ln>
                <a:solidFill>
                  <a:schemeClr val="tx1"/>
                </a:solidFill>
                <a:effectLst/>
                <a:latin typeface="+mj-lt"/>
                <a:cs typeface="Arial" pitchFamily="34" charset="0"/>
              </a:rPr>
              <a:t> </a:t>
            </a:r>
            <a:r>
              <a:rPr kumimoji="0" lang="pt-PT" sz="1200" b="1" i="0" u="none" strike="noStrike" cap="none" normalizeH="0" baseline="0" dirty="0" smtClean="0">
                <a:ln>
                  <a:noFill/>
                </a:ln>
                <a:solidFill>
                  <a:schemeClr val="tx1"/>
                </a:solidFill>
                <a:effectLst/>
                <a:latin typeface="+mj-lt"/>
                <a:cs typeface="Arial" pitchFamily="34" charset="0"/>
              </a:rPr>
              <a:t>centeio</a:t>
            </a:r>
            <a:r>
              <a:rPr kumimoji="0" lang="pt-PT" sz="1200" b="0" i="0" u="none" strike="noStrike" cap="none" normalizeH="0" baseline="0" dirty="0" smtClean="0">
                <a:ln>
                  <a:noFill/>
                </a:ln>
                <a:solidFill>
                  <a:schemeClr val="tx1"/>
                </a:solidFill>
                <a:effectLst/>
                <a:latin typeface="+mj-lt"/>
                <a:cs typeface="Arial" pitchFamily="34" charset="0"/>
              </a:rPr>
              <a:t>,</a:t>
            </a:r>
            <a:r>
              <a:rPr lang="pt-PT" sz="1200" dirty="0" smtClean="0">
                <a:latin typeface="+mj-lt"/>
                <a:cs typeface="Arial" pitchFamily="34" charset="0"/>
              </a:rPr>
              <a:t> </a:t>
            </a:r>
            <a:r>
              <a:rPr kumimoji="0" lang="pt-PT" sz="1200" b="0" i="0" u="none" strike="noStrike" cap="none" normalizeH="0" baseline="0" dirty="0" smtClean="0">
                <a:ln>
                  <a:noFill/>
                </a:ln>
                <a:solidFill>
                  <a:schemeClr val="tx1"/>
                </a:solidFill>
                <a:effectLst/>
                <a:latin typeface="+mj-lt"/>
                <a:cs typeface="Arial" pitchFamily="34" charset="0"/>
              </a:rPr>
              <a:t>resíduo da indústria</a:t>
            </a:r>
            <a:endParaRPr kumimoji="0" lang="en-US" sz="1200" b="0" i="0" u="none" strike="noStrike" cap="none" normalizeH="0" baseline="0" dirty="0" smtClean="0">
              <a:ln>
                <a:noFill/>
              </a:ln>
              <a:solidFill>
                <a:schemeClr val="tx1"/>
              </a:solidFill>
              <a:effectLst/>
              <a:latin typeface="+mj-lt"/>
              <a:cs typeface="Arial" pitchFamily="34" charset="0"/>
            </a:endParaRPr>
          </a:p>
        </p:txBody>
      </p:sp>
      <p:cxnSp>
        <p:nvCxnSpPr>
          <p:cNvPr id="19" name="AutoShape 2"/>
          <p:cNvCxnSpPr>
            <a:cxnSpLocks noChangeShapeType="1"/>
          </p:cNvCxnSpPr>
          <p:nvPr/>
        </p:nvCxnSpPr>
        <p:spPr bwMode="auto">
          <a:xfrm>
            <a:off x="5148064" y="2852936"/>
            <a:ext cx="1296144" cy="0"/>
          </a:xfrm>
          <a:prstGeom prst="straightConnector1">
            <a:avLst/>
          </a:prstGeom>
          <a:noFill/>
          <a:ln w="9525">
            <a:solidFill>
              <a:srgbClr val="000000"/>
            </a:solidFill>
            <a:round/>
            <a:headEnd/>
            <a:tailEnd type="triangle" w="med" len="med"/>
          </a:ln>
        </p:spPr>
      </p:cxnSp>
      <p:sp>
        <p:nvSpPr>
          <p:cNvPr id="20" name="CaixaDeTexto 19"/>
          <p:cNvSpPr txBox="1"/>
          <p:nvPr/>
        </p:nvSpPr>
        <p:spPr>
          <a:xfrm>
            <a:off x="5220072" y="2420888"/>
            <a:ext cx="1080120" cy="253916"/>
          </a:xfrm>
          <a:prstGeom prst="rect">
            <a:avLst/>
          </a:prstGeom>
          <a:noFill/>
        </p:spPr>
        <p:txBody>
          <a:bodyPr wrap="square" rtlCol="0">
            <a:spAutoFit/>
          </a:bodyPr>
          <a:lstStyle/>
          <a:p>
            <a:pPr algn="ctr"/>
            <a:r>
              <a:rPr lang="pt-PT" sz="1050" dirty="0" smtClean="0"/>
              <a:t>EXTRAÇÃO</a:t>
            </a:r>
            <a:endParaRPr lang="en-GB" sz="1050" dirty="0"/>
          </a:p>
        </p:txBody>
      </p:sp>
      <p:sp>
        <p:nvSpPr>
          <p:cNvPr id="21" name="AutoShape 1"/>
          <p:cNvSpPr>
            <a:spLocks noChangeArrowheads="1"/>
          </p:cNvSpPr>
          <p:nvPr/>
        </p:nvSpPr>
        <p:spPr bwMode="auto">
          <a:xfrm>
            <a:off x="6444208" y="1988840"/>
            <a:ext cx="1440160" cy="1296144"/>
          </a:xfrm>
          <a:prstGeom prst="roundRect">
            <a:avLst>
              <a:gd name="adj" fmla="val 16667"/>
            </a:avLst>
          </a:prstGeom>
          <a:solidFill>
            <a:srgbClr val="FFFFFF"/>
          </a:solidFill>
          <a:ln w="9525">
            <a:solidFill>
              <a:srgbClr val="B2B2B2"/>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1" i="0" u="none" strike="noStrike" cap="none" normalizeH="0" baseline="0" dirty="0" smtClean="0">
                <a:ln>
                  <a:noFill/>
                </a:ln>
                <a:solidFill>
                  <a:schemeClr val="tx1"/>
                </a:solidFill>
                <a:effectLst/>
                <a:latin typeface="+mj-lt"/>
                <a:cs typeface="Arial" pitchFamily="34" charset="0"/>
              </a:rPr>
              <a:t>  </a:t>
            </a:r>
            <a:r>
              <a:rPr kumimoji="0" lang="en-US" sz="1200" i="0" u="none" strike="noStrike" cap="none" normalizeH="0" baseline="0" dirty="0" err="1" smtClean="0">
                <a:ln>
                  <a:noFill/>
                </a:ln>
                <a:solidFill>
                  <a:schemeClr val="tx1"/>
                </a:solidFill>
                <a:effectLst/>
                <a:latin typeface="+mj-lt"/>
                <a:cs typeface="Arial" pitchFamily="34" charset="0"/>
              </a:rPr>
              <a:t>Extracto</a:t>
            </a:r>
            <a:r>
              <a:rPr kumimoji="0" lang="en-US" sz="1200" i="0" u="none" strike="noStrike" cap="none" normalizeH="0" baseline="0" dirty="0" smtClean="0">
                <a:ln>
                  <a:noFill/>
                </a:ln>
                <a:solidFill>
                  <a:schemeClr val="tx1"/>
                </a:solidFill>
                <a:effectLst/>
                <a:latin typeface="+mj-lt"/>
                <a:cs typeface="Arial" pitchFamily="34" charset="0"/>
              </a:rPr>
              <a:t> </a:t>
            </a:r>
            <a:r>
              <a:rPr kumimoji="0" lang="en-US" sz="1200" i="0" u="none" strike="noStrike" cap="none" normalizeH="0" baseline="0" dirty="0" err="1" smtClean="0">
                <a:ln>
                  <a:noFill/>
                </a:ln>
                <a:solidFill>
                  <a:schemeClr val="tx1"/>
                </a:solidFill>
                <a:effectLst/>
                <a:latin typeface="+mj-lt"/>
                <a:cs typeface="Arial" pitchFamily="34" charset="0"/>
              </a:rPr>
              <a:t>aquoso</a:t>
            </a:r>
            <a:r>
              <a:rPr kumimoji="0" lang="en-US" sz="1200" i="0" u="none" strike="noStrike" cap="none" normalizeH="0" baseline="0" dirty="0" smtClean="0">
                <a:ln>
                  <a:noFill/>
                </a:ln>
                <a:solidFill>
                  <a:schemeClr val="tx1"/>
                </a:solidFill>
                <a:effectLst/>
                <a:latin typeface="+mj-lt"/>
                <a:cs typeface="Arial" pitchFamily="34" charset="0"/>
              </a:rPr>
              <a:t> </a:t>
            </a:r>
            <a:r>
              <a:rPr kumimoji="0" lang="en-US" sz="1200" i="0" u="none" strike="noStrike" cap="none" normalizeH="0" baseline="0" dirty="0" err="1" smtClean="0">
                <a:ln>
                  <a:noFill/>
                </a:ln>
                <a:solidFill>
                  <a:schemeClr val="tx1"/>
                </a:solidFill>
                <a:effectLst/>
                <a:latin typeface="+mj-lt"/>
                <a:cs typeface="Arial" pitchFamily="34" charset="0"/>
              </a:rPr>
              <a:t>contendo</a:t>
            </a:r>
            <a:r>
              <a:rPr kumimoji="0" lang="en-US" sz="1200" i="0" u="none" strike="noStrike" cap="none" normalizeH="0" baseline="0" dirty="0" smtClean="0">
                <a:ln>
                  <a:noFill/>
                </a:ln>
                <a:solidFill>
                  <a:schemeClr val="tx1"/>
                </a:solidFill>
                <a:effectLst/>
                <a:latin typeface="+mj-lt"/>
                <a:cs typeface="Arial" pitchFamily="34" charset="0"/>
              </a:rPr>
              <a:t> </a:t>
            </a:r>
            <a:r>
              <a:rPr kumimoji="0" lang="pt-PT" sz="1200" b="1" i="0" u="none" strike="noStrike" cap="none" normalizeH="0" baseline="0" dirty="0" smtClean="0">
                <a:ln>
                  <a:noFill/>
                </a:ln>
                <a:solidFill>
                  <a:schemeClr val="tx1"/>
                </a:solidFill>
                <a:effectLst/>
                <a:latin typeface="+mj-lt"/>
                <a:cs typeface="Arial" pitchFamily="34" charset="0"/>
              </a:rPr>
              <a:t>Arabinoxilanos</a:t>
            </a:r>
          </a:p>
        </p:txBody>
      </p:sp>
      <p:grpSp>
        <p:nvGrpSpPr>
          <p:cNvPr id="35" name="Grupo 34"/>
          <p:cNvGrpSpPr/>
          <p:nvPr/>
        </p:nvGrpSpPr>
        <p:grpSpPr>
          <a:xfrm>
            <a:off x="6588224" y="2636912"/>
            <a:ext cx="1224136" cy="709047"/>
            <a:chOff x="1547664" y="4365104"/>
            <a:chExt cx="1224136" cy="709047"/>
          </a:xfrm>
        </p:grpSpPr>
        <p:sp>
          <p:nvSpPr>
            <p:cNvPr id="22" name="CaixaDeTexto 21"/>
            <p:cNvSpPr txBox="1"/>
            <p:nvPr/>
          </p:nvSpPr>
          <p:spPr>
            <a:xfrm>
              <a:off x="1547664" y="4581128"/>
              <a:ext cx="1224136" cy="261610"/>
            </a:xfrm>
            <a:prstGeom prst="rect">
              <a:avLst/>
            </a:prstGeom>
            <a:noFill/>
          </p:spPr>
          <p:txBody>
            <a:bodyPr wrap="square" rtlCol="0">
              <a:spAutoFit/>
            </a:bodyPr>
            <a:lstStyle/>
            <a:p>
              <a:r>
                <a:rPr lang="pt-PT" sz="1100" dirty="0" smtClean="0"/>
                <a:t>X-X-X-X-X-X-X-X-X</a:t>
              </a:r>
              <a:endParaRPr lang="en-GB" sz="1100" dirty="0"/>
            </a:p>
          </p:txBody>
        </p:sp>
        <p:cxnSp>
          <p:nvCxnSpPr>
            <p:cNvPr id="24" name="Conexão recta 23"/>
            <p:cNvCxnSpPr/>
            <p:nvPr/>
          </p:nvCxnSpPr>
          <p:spPr>
            <a:xfrm>
              <a:off x="1691680" y="4581128"/>
              <a:ext cx="0" cy="72008"/>
            </a:xfrm>
            <a:prstGeom prst="line">
              <a:avLst/>
            </a:prstGeom>
          </p:spPr>
          <p:style>
            <a:lnRef idx="1">
              <a:schemeClr val="dk1"/>
            </a:lnRef>
            <a:fillRef idx="0">
              <a:schemeClr val="dk1"/>
            </a:fillRef>
            <a:effectRef idx="0">
              <a:schemeClr val="dk1"/>
            </a:effectRef>
            <a:fontRef idx="minor">
              <a:schemeClr val="tx1"/>
            </a:fontRef>
          </p:style>
        </p:cxnSp>
        <p:cxnSp>
          <p:nvCxnSpPr>
            <p:cNvPr id="26" name="Conexão recta 25"/>
            <p:cNvCxnSpPr/>
            <p:nvPr/>
          </p:nvCxnSpPr>
          <p:spPr>
            <a:xfrm>
              <a:off x="2051720" y="4581128"/>
              <a:ext cx="0" cy="72008"/>
            </a:xfrm>
            <a:prstGeom prst="line">
              <a:avLst/>
            </a:prstGeom>
          </p:spPr>
          <p:style>
            <a:lnRef idx="1">
              <a:schemeClr val="dk1"/>
            </a:lnRef>
            <a:fillRef idx="0">
              <a:schemeClr val="dk1"/>
            </a:fillRef>
            <a:effectRef idx="0">
              <a:schemeClr val="dk1"/>
            </a:effectRef>
            <a:fontRef idx="minor">
              <a:schemeClr val="tx1"/>
            </a:fontRef>
          </p:style>
        </p:cxnSp>
        <p:cxnSp>
          <p:nvCxnSpPr>
            <p:cNvPr id="27" name="Conexão recta 26"/>
            <p:cNvCxnSpPr/>
            <p:nvPr/>
          </p:nvCxnSpPr>
          <p:spPr>
            <a:xfrm>
              <a:off x="2267744" y="4797152"/>
              <a:ext cx="0" cy="72008"/>
            </a:xfrm>
            <a:prstGeom prst="line">
              <a:avLst/>
            </a:prstGeom>
          </p:spPr>
          <p:style>
            <a:lnRef idx="1">
              <a:schemeClr val="dk1"/>
            </a:lnRef>
            <a:fillRef idx="0">
              <a:schemeClr val="dk1"/>
            </a:fillRef>
            <a:effectRef idx="0">
              <a:schemeClr val="dk1"/>
            </a:effectRef>
            <a:fontRef idx="minor">
              <a:schemeClr val="tx1"/>
            </a:fontRef>
          </p:style>
        </p:cxnSp>
        <p:cxnSp>
          <p:nvCxnSpPr>
            <p:cNvPr id="28" name="Conexão recta 27"/>
            <p:cNvCxnSpPr/>
            <p:nvPr/>
          </p:nvCxnSpPr>
          <p:spPr>
            <a:xfrm>
              <a:off x="2483768" y="4581128"/>
              <a:ext cx="0" cy="72008"/>
            </a:xfrm>
            <a:prstGeom prst="line">
              <a:avLst/>
            </a:prstGeom>
          </p:spPr>
          <p:style>
            <a:lnRef idx="1">
              <a:schemeClr val="dk1"/>
            </a:lnRef>
            <a:fillRef idx="0">
              <a:schemeClr val="dk1"/>
            </a:fillRef>
            <a:effectRef idx="0">
              <a:schemeClr val="dk1"/>
            </a:effectRef>
            <a:fontRef idx="minor">
              <a:schemeClr val="tx1"/>
            </a:fontRef>
          </p:style>
        </p:cxnSp>
        <p:sp>
          <p:nvSpPr>
            <p:cNvPr id="30" name="CaixaDeTexto 29"/>
            <p:cNvSpPr txBox="1"/>
            <p:nvPr/>
          </p:nvSpPr>
          <p:spPr>
            <a:xfrm>
              <a:off x="2123728" y="4797152"/>
              <a:ext cx="360040" cy="276999"/>
            </a:xfrm>
            <a:prstGeom prst="rect">
              <a:avLst/>
            </a:prstGeom>
            <a:noFill/>
          </p:spPr>
          <p:txBody>
            <a:bodyPr wrap="square" rtlCol="0">
              <a:spAutoFit/>
            </a:bodyPr>
            <a:lstStyle/>
            <a:p>
              <a:r>
                <a:rPr lang="pt-PT" sz="1200" dirty="0" smtClean="0"/>
                <a:t>A</a:t>
              </a:r>
              <a:endParaRPr lang="en-GB" sz="1200" dirty="0"/>
            </a:p>
          </p:txBody>
        </p:sp>
        <p:sp>
          <p:nvSpPr>
            <p:cNvPr id="31" name="CaixaDeTexto 30"/>
            <p:cNvSpPr txBox="1"/>
            <p:nvPr/>
          </p:nvSpPr>
          <p:spPr>
            <a:xfrm>
              <a:off x="1547664" y="4365104"/>
              <a:ext cx="360040" cy="276999"/>
            </a:xfrm>
            <a:prstGeom prst="rect">
              <a:avLst/>
            </a:prstGeom>
            <a:noFill/>
          </p:spPr>
          <p:txBody>
            <a:bodyPr wrap="square" rtlCol="0">
              <a:spAutoFit/>
            </a:bodyPr>
            <a:lstStyle/>
            <a:p>
              <a:r>
                <a:rPr lang="pt-PT" sz="1200" dirty="0" smtClean="0"/>
                <a:t>A</a:t>
              </a:r>
              <a:endParaRPr lang="en-GB" sz="1200" dirty="0"/>
            </a:p>
          </p:txBody>
        </p:sp>
        <p:sp>
          <p:nvSpPr>
            <p:cNvPr id="32" name="CaixaDeTexto 31"/>
            <p:cNvSpPr txBox="1"/>
            <p:nvPr/>
          </p:nvSpPr>
          <p:spPr>
            <a:xfrm>
              <a:off x="1907704" y="4365104"/>
              <a:ext cx="360040" cy="276999"/>
            </a:xfrm>
            <a:prstGeom prst="rect">
              <a:avLst/>
            </a:prstGeom>
            <a:noFill/>
          </p:spPr>
          <p:txBody>
            <a:bodyPr wrap="square" rtlCol="0">
              <a:spAutoFit/>
            </a:bodyPr>
            <a:lstStyle/>
            <a:p>
              <a:r>
                <a:rPr lang="pt-PT" sz="1200" dirty="0" smtClean="0"/>
                <a:t>A</a:t>
              </a:r>
              <a:endParaRPr lang="en-GB" sz="1200" dirty="0"/>
            </a:p>
          </p:txBody>
        </p:sp>
        <p:sp>
          <p:nvSpPr>
            <p:cNvPr id="33" name="CaixaDeTexto 32"/>
            <p:cNvSpPr txBox="1"/>
            <p:nvPr/>
          </p:nvSpPr>
          <p:spPr>
            <a:xfrm>
              <a:off x="2339752" y="4365104"/>
              <a:ext cx="432048" cy="276999"/>
            </a:xfrm>
            <a:prstGeom prst="rect">
              <a:avLst/>
            </a:prstGeom>
            <a:noFill/>
          </p:spPr>
          <p:txBody>
            <a:bodyPr wrap="square" rtlCol="0">
              <a:spAutoFit/>
            </a:bodyPr>
            <a:lstStyle/>
            <a:p>
              <a:r>
                <a:rPr lang="pt-PT" sz="1200" dirty="0" smtClean="0"/>
                <a:t>A</a:t>
              </a:r>
              <a:endParaRPr lang="en-GB" sz="1200" dirty="0"/>
            </a:p>
          </p:txBody>
        </p:sp>
      </p:grpSp>
      <p:cxnSp>
        <p:nvCxnSpPr>
          <p:cNvPr id="36" name="AutoShape 2"/>
          <p:cNvCxnSpPr>
            <a:cxnSpLocks noChangeShapeType="1"/>
          </p:cNvCxnSpPr>
          <p:nvPr/>
        </p:nvCxnSpPr>
        <p:spPr bwMode="auto">
          <a:xfrm flipH="1">
            <a:off x="7164288" y="3284984"/>
            <a:ext cx="8384" cy="504056"/>
          </a:xfrm>
          <a:prstGeom prst="straightConnector1">
            <a:avLst/>
          </a:prstGeom>
          <a:noFill/>
          <a:ln w="9525">
            <a:solidFill>
              <a:srgbClr val="000000"/>
            </a:solidFill>
            <a:round/>
            <a:headEnd/>
            <a:tailEnd type="triangle" w="med" len="med"/>
          </a:ln>
        </p:spPr>
      </p:cxnSp>
      <p:sp>
        <p:nvSpPr>
          <p:cNvPr id="38" name="AutoShape 1"/>
          <p:cNvSpPr>
            <a:spLocks noChangeArrowheads="1"/>
          </p:cNvSpPr>
          <p:nvPr/>
        </p:nvSpPr>
        <p:spPr bwMode="auto">
          <a:xfrm>
            <a:off x="6444208" y="3789040"/>
            <a:ext cx="1440160" cy="648072"/>
          </a:xfrm>
          <a:prstGeom prst="roundRect">
            <a:avLst>
              <a:gd name="adj" fmla="val 16667"/>
            </a:avLst>
          </a:prstGeom>
          <a:solidFill>
            <a:srgbClr val="FFFFFF"/>
          </a:solidFill>
          <a:ln w="9525">
            <a:solidFill>
              <a:srgbClr val="B2B2B2"/>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ts val="600"/>
              </a:spcAft>
              <a:buClrTx/>
              <a:buSzTx/>
              <a:buFontTx/>
              <a:buNone/>
              <a:tabLst/>
            </a:pPr>
            <a:r>
              <a:rPr kumimoji="0" lang="en-US" sz="1200" b="1" i="0" u="none" strike="noStrike" cap="none" normalizeH="0" baseline="0" dirty="0" smtClean="0">
                <a:ln>
                  <a:noFill/>
                </a:ln>
                <a:solidFill>
                  <a:schemeClr val="tx1"/>
                </a:solidFill>
                <a:effectLst/>
                <a:latin typeface="+mj-lt"/>
                <a:cs typeface="Arial" pitchFamily="34" charset="0"/>
              </a:rPr>
              <a:t>     </a:t>
            </a:r>
            <a:r>
              <a:rPr kumimoji="0" lang="pt-PT" sz="1200" b="1" i="0" u="none" strike="noStrike" cap="none" normalizeH="0" baseline="0" dirty="0" smtClean="0">
                <a:ln>
                  <a:noFill/>
                </a:ln>
                <a:solidFill>
                  <a:schemeClr val="tx1"/>
                </a:solidFill>
                <a:effectLst/>
                <a:latin typeface="+mj-lt"/>
                <a:cs typeface="Arial" pitchFamily="34" charset="0"/>
              </a:rPr>
              <a:t>Arabinoxilanos</a:t>
            </a:r>
          </a:p>
          <a:p>
            <a:pPr marL="0" marR="0" lvl="0" indent="0" algn="ctr" defTabSz="914400" rtl="0" eaLnBrk="1" fontAlgn="base" latinLnBrk="0" hangingPunct="1">
              <a:lnSpc>
                <a:spcPct val="100000"/>
              </a:lnSpc>
              <a:spcBef>
                <a:spcPct val="0"/>
              </a:spcBef>
              <a:spcAft>
                <a:spcPts val="600"/>
              </a:spcAft>
              <a:buClrTx/>
              <a:buSzTx/>
              <a:buFontTx/>
              <a:buNone/>
              <a:tabLst/>
            </a:pPr>
            <a:r>
              <a:rPr lang="pt-PT" sz="1200" dirty="0" smtClean="0">
                <a:latin typeface="+mj-lt"/>
                <a:cs typeface="Arial" pitchFamily="34" charset="0"/>
              </a:rPr>
              <a:t>Purificados</a:t>
            </a:r>
            <a:endParaRPr kumimoji="0" lang="pt-PT" sz="1200" i="0" u="none" strike="noStrike" cap="none" normalizeH="0" baseline="0" dirty="0" smtClean="0">
              <a:ln>
                <a:noFill/>
              </a:ln>
              <a:solidFill>
                <a:schemeClr val="tx1"/>
              </a:solidFill>
              <a:effectLst/>
              <a:latin typeface="+mj-lt"/>
              <a:cs typeface="Arial" pitchFamily="34" charset="0"/>
            </a:endParaRPr>
          </a:p>
        </p:txBody>
      </p:sp>
      <p:sp>
        <p:nvSpPr>
          <p:cNvPr id="39" name="CaixaDeTexto 38"/>
          <p:cNvSpPr txBox="1"/>
          <p:nvPr/>
        </p:nvSpPr>
        <p:spPr>
          <a:xfrm>
            <a:off x="7236296" y="3356992"/>
            <a:ext cx="1080120" cy="415498"/>
          </a:xfrm>
          <a:prstGeom prst="rect">
            <a:avLst/>
          </a:prstGeom>
          <a:noFill/>
        </p:spPr>
        <p:txBody>
          <a:bodyPr wrap="square" rtlCol="0">
            <a:spAutoFit/>
          </a:bodyPr>
          <a:lstStyle/>
          <a:p>
            <a:r>
              <a:rPr lang="pt-PT" sz="1050" dirty="0" smtClean="0"/>
              <a:t>SEPARAÇÃO E PURIFICAÇÃO</a:t>
            </a:r>
            <a:endParaRPr lang="en-GB" sz="1050" dirty="0"/>
          </a:p>
        </p:txBody>
      </p:sp>
      <p:cxnSp>
        <p:nvCxnSpPr>
          <p:cNvPr id="41" name="AutoShape 2"/>
          <p:cNvCxnSpPr>
            <a:cxnSpLocks noChangeShapeType="1"/>
          </p:cNvCxnSpPr>
          <p:nvPr/>
        </p:nvCxnSpPr>
        <p:spPr bwMode="auto">
          <a:xfrm flipH="1">
            <a:off x="7164288" y="4437112"/>
            <a:ext cx="8384" cy="504056"/>
          </a:xfrm>
          <a:prstGeom prst="straightConnector1">
            <a:avLst/>
          </a:prstGeom>
          <a:noFill/>
          <a:ln w="9525">
            <a:solidFill>
              <a:srgbClr val="000000"/>
            </a:solidFill>
            <a:round/>
            <a:headEnd/>
            <a:tailEnd type="triangle" w="med" len="med"/>
          </a:ln>
        </p:spPr>
      </p:cxnSp>
      <p:sp>
        <p:nvSpPr>
          <p:cNvPr id="42" name="CaixaDeTexto 41"/>
          <p:cNvSpPr txBox="1"/>
          <p:nvPr/>
        </p:nvSpPr>
        <p:spPr>
          <a:xfrm>
            <a:off x="7308304" y="4509120"/>
            <a:ext cx="1080120" cy="415498"/>
          </a:xfrm>
          <a:prstGeom prst="rect">
            <a:avLst/>
          </a:prstGeom>
          <a:noFill/>
        </p:spPr>
        <p:txBody>
          <a:bodyPr wrap="square" rtlCol="0">
            <a:spAutoFit/>
          </a:bodyPr>
          <a:lstStyle/>
          <a:p>
            <a:r>
              <a:rPr lang="pt-PT" sz="1050" dirty="0" smtClean="0"/>
              <a:t>HIDRÓLISE ENZIMÁTICA</a:t>
            </a:r>
            <a:endParaRPr lang="en-GB" sz="1050" dirty="0"/>
          </a:p>
        </p:txBody>
      </p:sp>
      <p:sp>
        <p:nvSpPr>
          <p:cNvPr id="43" name="AutoShape 1"/>
          <p:cNvSpPr>
            <a:spLocks noChangeArrowheads="1"/>
          </p:cNvSpPr>
          <p:nvPr/>
        </p:nvSpPr>
        <p:spPr bwMode="auto">
          <a:xfrm>
            <a:off x="6300192" y="4941168"/>
            <a:ext cx="1728192" cy="792088"/>
          </a:xfrm>
          <a:prstGeom prst="roundRect">
            <a:avLst>
              <a:gd name="adj" fmla="val 16667"/>
            </a:avLst>
          </a:prstGeom>
          <a:solidFill>
            <a:srgbClr val="FFFFFF"/>
          </a:solidFill>
          <a:ln w="9525">
            <a:solidFill>
              <a:srgbClr val="B2B2B2"/>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ts val="600"/>
              </a:spcAft>
              <a:buClrTx/>
              <a:buSzTx/>
              <a:buFontTx/>
              <a:buNone/>
              <a:tabLst/>
            </a:pPr>
            <a:r>
              <a:rPr kumimoji="0" lang="en-US" sz="1200" b="1" i="0" u="none" strike="noStrike" cap="none" normalizeH="0" baseline="0" dirty="0" smtClean="0">
                <a:ln>
                  <a:noFill/>
                </a:ln>
                <a:solidFill>
                  <a:schemeClr val="tx1"/>
                </a:solidFill>
                <a:effectLst/>
                <a:latin typeface="+mj-lt"/>
                <a:cs typeface="Arial" pitchFamily="34" charset="0"/>
              </a:rPr>
              <a:t>     </a:t>
            </a:r>
            <a:r>
              <a:rPr kumimoji="0" lang="en-US" sz="1200" b="1" i="0" u="none" strike="noStrike" cap="none" normalizeH="0" baseline="0" dirty="0" err="1" smtClean="0">
                <a:ln>
                  <a:noFill/>
                </a:ln>
                <a:solidFill>
                  <a:schemeClr val="tx1"/>
                </a:solidFill>
                <a:effectLst/>
                <a:latin typeface="+mj-lt"/>
                <a:cs typeface="Arial" pitchFamily="34" charset="0"/>
              </a:rPr>
              <a:t>Xilooligosacarídeos</a:t>
            </a:r>
            <a:endParaRPr kumimoji="0" lang="en-US" sz="1200" b="1" i="0" u="none" strike="noStrike" cap="none" normalizeH="0" baseline="0" dirty="0" smtClean="0">
              <a:ln>
                <a:noFill/>
              </a:ln>
              <a:solidFill>
                <a:schemeClr val="tx1"/>
              </a:solidFill>
              <a:effectLst/>
              <a:latin typeface="+mj-lt"/>
              <a:cs typeface="Arial" pitchFamily="34"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lang="en-US" sz="1200" dirty="0" smtClean="0">
                <a:latin typeface="+mj-lt"/>
                <a:cs typeface="Arial" pitchFamily="34" charset="0"/>
              </a:rPr>
              <a:t>XOS e AXOS</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i="0" u="none" strike="noStrike" cap="none" normalizeH="0" baseline="0" dirty="0" smtClean="0">
                <a:ln>
                  <a:noFill/>
                </a:ln>
                <a:solidFill>
                  <a:schemeClr val="tx1"/>
                </a:solidFill>
                <a:effectLst/>
                <a:latin typeface="+mj-lt"/>
                <a:cs typeface="Arial" pitchFamily="34" charset="0"/>
              </a:rPr>
              <a:t>(probióticos)</a:t>
            </a:r>
            <a:endParaRPr kumimoji="0" lang="pt-PT" sz="1200" i="0" u="none" strike="noStrike" cap="none" normalizeH="0" baseline="0" dirty="0" smtClean="0">
              <a:ln>
                <a:noFill/>
              </a:ln>
              <a:solidFill>
                <a:schemeClr val="tx1"/>
              </a:solidFill>
              <a:effectLst/>
              <a:latin typeface="+mj-lt"/>
              <a:cs typeface="Arial" pitchFamily="34" charset="0"/>
            </a:endParaRPr>
          </a:p>
        </p:txBody>
      </p:sp>
      <p:sp>
        <p:nvSpPr>
          <p:cNvPr id="47" name="CaixaDeTexto 46"/>
          <p:cNvSpPr txBox="1"/>
          <p:nvPr/>
        </p:nvSpPr>
        <p:spPr>
          <a:xfrm>
            <a:off x="1403648" y="6453336"/>
            <a:ext cx="1440160" cy="215444"/>
          </a:xfrm>
          <a:prstGeom prst="rect">
            <a:avLst/>
          </a:prstGeom>
          <a:noFill/>
        </p:spPr>
        <p:txBody>
          <a:bodyPr wrap="square" rtlCol="0">
            <a:spAutoFit/>
          </a:bodyPr>
          <a:lstStyle/>
          <a:p>
            <a:r>
              <a:rPr lang="pt-PT" sz="800" dirty="0" smtClean="0"/>
              <a:t>Fonte: </a:t>
            </a:r>
            <a:r>
              <a:rPr lang="pt-PT" sz="800" dirty="0" err="1" smtClean="0"/>
              <a:t>www.wikipedia.com</a:t>
            </a:r>
            <a:endParaRPr lang="en-GB" sz="800" dirty="0"/>
          </a:p>
        </p:txBody>
      </p:sp>
      <p:sp>
        <p:nvSpPr>
          <p:cNvPr id="48" name="CaixaDeTexto 47"/>
          <p:cNvSpPr txBox="1"/>
          <p:nvPr/>
        </p:nvSpPr>
        <p:spPr>
          <a:xfrm>
            <a:off x="2843808" y="6165304"/>
            <a:ext cx="1800200" cy="215444"/>
          </a:xfrm>
          <a:prstGeom prst="rect">
            <a:avLst/>
          </a:prstGeom>
          <a:noFill/>
        </p:spPr>
        <p:txBody>
          <a:bodyPr wrap="square" rtlCol="0">
            <a:spAutoFit/>
          </a:bodyPr>
          <a:lstStyle/>
          <a:p>
            <a:r>
              <a:rPr lang="pt-PT" sz="800" dirty="0" smtClean="0"/>
              <a:t>Adaptado de </a:t>
            </a:r>
            <a:r>
              <a:rPr lang="pt-PT" sz="800" dirty="0" err="1" smtClean="0"/>
              <a:t>Ward</a:t>
            </a:r>
            <a:r>
              <a:rPr lang="pt-PT" sz="800" dirty="0" smtClean="0"/>
              <a:t> </a:t>
            </a:r>
            <a:r>
              <a:rPr lang="pt-PT" sz="800" dirty="0" err="1" smtClean="0"/>
              <a:t>et</a:t>
            </a:r>
            <a:r>
              <a:rPr lang="pt-PT" sz="800" dirty="0" smtClean="0"/>
              <a:t> al. (2008)</a:t>
            </a:r>
            <a:endParaRPr lang="en-GB" sz="800" dirty="0"/>
          </a:p>
        </p:txBody>
      </p:sp>
      <p:sp>
        <p:nvSpPr>
          <p:cNvPr id="51" name="CaixaDeTexto 50"/>
          <p:cNvSpPr txBox="1"/>
          <p:nvPr/>
        </p:nvSpPr>
        <p:spPr>
          <a:xfrm>
            <a:off x="2411760" y="6453336"/>
            <a:ext cx="1800200" cy="215444"/>
          </a:xfrm>
          <a:prstGeom prst="rect">
            <a:avLst/>
          </a:prstGeom>
          <a:noFill/>
        </p:spPr>
        <p:txBody>
          <a:bodyPr wrap="square" rtlCol="0">
            <a:spAutoFit/>
          </a:bodyPr>
          <a:lstStyle/>
          <a:p>
            <a:r>
              <a:rPr lang="pt-PT" sz="800" dirty="0" smtClean="0"/>
              <a:t>Adaptado de </a:t>
            </a:r>
            <a:r>
              <a:rPr lang="en-GB" sz="800" dirty="0" smtClean="0"/>
              <a:t>Phositlimpakul,(2011)</a:t>
            </a:r>
            <a:endParaRPr lang="en-GB" sz="800" dirty="0"/>
          </a:p>
        </p:txBody>
      </p:sp>
      <p:pic>
        <p:nvPicPr>
          <p:cNvPr id="37" name="Picture 3"/>
          <p:cNvPicPr>
            <a:picLocks noChangeAspect="1" noChangeArrowheads="1"/>
          </p:cNvPicPr>
          <p:nvPr/>
        </p:nvPicPr>
        <p:blipFill>
          <a:blip r:embed="rId5" cstate="print"/>
          <a:srcRect/>
          <a:stretch>
            <a:fillRect/>
          </a:stretch>
        </p:blipFill>
        <p:spPr bwMode="auto">
          <a:xfrm>
            <a:off x="323528" y="3861048"/>
            <a:ext cx="3125800" cy="2274020"/>
          </a:xfrm>
          <a:prstGeom prst="rect">
            <a:avLst/>
          </a:prstGeom>
          <a:noFill/>
          <a:ln w="9525">
            <a:noFill/>
            <a:miter lim="800000"/>
            <a:headEnd/>
            <a:tailEnd/>
          </a:ln>
        </p:spPr>
      </p:pic>
      <p:pic>
        <p:nvPicPr>
          <p:cNvPr id="40" name="Picture 5"/>
          <p:cNvPicPr>
            <a:picLocks noChangeAspect="1" noChangeArrowheads="1"/>
          </p:cNvPicPr>
          <p:nvPr/>
        </p:nvPicPr>
        <p:blipFill>
          <a:blip r:embed="rId6" cstate="print"/>
          <a:srcRect/>
          <a:stretch>
            <a:fillRect/>
          </a:stretch>
        </p:blipFill>
        <p:spPr bwMode="auto">
          <a:xfrm>
            <a:off x="3419872" y="3717032"/>
            <a:ext cx="3024336" cy="242823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47"/>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46"/>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48"/>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5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37"/>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par>
                                <p:cTn id="31" presetID="1" presetClass="exit" presetSubtype="0" fill="hold" nodeType="withEffect">
                                  <p:stCondLst>
                                    <p:cond delay="0"/>
                                  </p:stCondLst>
                                  <p:childTnLst>
                                    <p:set>
                                      <p:cBhvr>
                                        <p:cTn id="32" dur="1" fill="hold">
                                          <p:stCondLst>
                                            <p:cond delay="0"/>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7" grpId="1"/>
      <p:bldP spid="48" grpId="0"/>
      <p:bldP spid="48" grpId="1"/>
      <p:bldP spid="5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95232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323528" y="764704"/>
            <a:ext cx="8136904" cy="707886"/>
          </a:xfrm>
          <a:prstGeom prst="rect">
            <a:avLst/>
          </a:prstGeom>
          <a:noFill/>
        </p:spPr>
        <p:txBody>
          <a:bodyPr wrap="square" rtlCol="0">
            <a:spAutoFit/>
          </a:bodyPr>
          <a:lstStyle/>
          <a:p>
            <a:r>
              <a:rPr lang="pt-PT" sz="2000" dirty="0" smtClean="0">
                <a:solidFill>
                  <a:schemeClr val="bg1">
                    <a:lumMod val="50000"/>
                  </a:schemeClr>
                </a:solidFill>
              </a:rPr>
              <a:t>Pré-tratamento</a:t>
            </a:r>
          </a:p>
          <a:p>
            <a:r>
              <a:rPr lang="pt-PT" sz="2000" dirty="0" smtClean="0">
                <a:solidFill>
                  <a:schemeClr val="bg1">
                    <a:lumMod val="50000"/>
                  </a:schemeClr>
                </a:solidFill>
              </a:rPr>
              <a:t>	</a:t>
            </a:r>
            <a:r>
              <a:rPr lang="pt-PT" sz="1400" dirty="0" smtClean="0">
                <a:solidFill>
                  <a:schemeClr val="bg1">
                    <a:lumMod val="50000"/>
                  </a:schemeClr>
                </a:solidFill>
              </a:rPr>
              <a:t>Objetivo: </a:t>
            </a:r>
            <a:r>
              <a:rPr lang="pt-PT" sz="1400" dirty="0" smtClean="0">
                <a:solidFill>
                  <a:schemeClr val="accent6"/>
                </a:solidFill>
              </a:rPr>
              <a:t>Evitar a ocorrência de reações de Maillard durante o passo de extração.</a:t>
            </a:r>
            <a:endParaRPr lang="en-GB" sz="1400" dirty="0">
              <a:solidFill>
                <a:schemeClr val="accent6"/>
              </a:solidFill>
            </a:endParaRPr>
          </a:p>
        </p:txBody>
      </p:sp>
      <p:sp>
        <p:nvSpPr>
          <p:cNvPr id="6" name="CaixaDeTexto 5"/>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7" name="CaixaDeTexto 6"/>
          <p:cNvSpPr txBox="1"/>
          <p:nvPr/>
        </p:nvSpPr>
        <p:spPr>
          <a:xfrm>
            <a:off x="1115616" y="1700808"/>
            <a:ext cx="6552728" cy="2800767"/>
          </a:xfrm>
          <a:prstGeom prst="rect">
            <a:avLst/>
          </a:prstGeom>
          <a:noFill/>
        </p:spPr>
        <p:txBody>
          <a:bodyPr wrap="square" rtlCol="0">
            <a:spAutoFit/>
          </a:bodyPr>
          <a:lstStyle/>
          <a:p>
            <a:r>
              <a:rPr lang="pt-PT" dirty="0" smtClean="0">
                <a:solidFill>
                  <a:schemeClr val="bg1">
                    <a:lumMod val="50000"/>
                  </a:schemeClr>
                </a:solidFill>
                <a:cs typeface="Narkisim" pitchFamily="34" charset="-79"/>
              </a:rPr>
              <a:t>1 - MÉTODO OPA</a:t>
            </a:r>
          </a:p>
          <a:p>
            <a:endParaRPr lang="pt-PT" dirty="0" smtClean="0">
              <a:solidFill>
                <a:schemeClr val="bg1">
                  <a:lumMod val="50000"/>
                </a:schemeClr>
              </a:solidFill>
              <a:cs typeface="Narkisim" pitchFamily="34" charset="-79"/>
            </a:endParaRPr>
          </a:p>
          <a:p>
            <a:r>
              <a:rPr lang="pt-PT" i="1" dirty="0" smtClean="0">
                <a:solidFill>
                  <a:schemeClr val="accent2">
                    <a:lumMod val="60000"/>
                    <a:lumOff val="40000"/>
                  </a:schemeClr>
                </a:solidFill>
                <a:cs typeface="Narkisim" pitchFamily="34" charset="-79"/>
              </a:rPr>
              <a:t>Método:  </a:t>
            </a:r>
            <a:r>
              <a:rPr lang="en-US" i="1" dirty="0" smtClean="0"/>
              <a:t>Determination of the Degree of Hydrolysis (DH) Based on OPA Reaction</a:t>
            </a:r>
            <a:r>
              <a:rPr lang="en-US" dirty="0" smtClean="0"/>
              <a:t> (Dennis Petersen, 1995),</a:t>
            </a:r>
            <a:endParaRPr lang="pt-PT" i="1" dirty="0" smtClean="0">
              <a:solidFill>
                <a:schemeClr val="accent2">
                  <a:lumMod val="60000"/>
                  <a:lumOff val="40000"/>
                </a:schemeClr>
              </a:solidFill>
              <a:cs typeface="Narkisim" pitchFamily="34" charset="-79"/>
            </a:endParaRPr>
          </a:p>
          <a:p>
            <a:endParaRPr lang="pt-PT" i="1" dirty="0" smtClean="0">
              <a:solidFill>
                <a:schemeClr val="accent2">
                  <a:lumMod val="60000"/>
                  <a:lumOff val="40000"/>
                </a:schemeClr>
              </a:solidFill>
              <a:cs typeface="Narkisim" pitchFamily="34" charset="-79"/>
            </a:endParaRPr>
          </a:p>
          <a:p>
            <a:endParaRPr lang="pt-PT" i="1" dirty="0" smtClean="0">
              <a:solidFill>
                <a:schemeClr val="accent2">
                  <a:lumMod val="60000"/>
                  <a:lumOff val="40000"/>
                </a:schemeClr>
              </a:solidFill>
              <a:cs typeface="Narkisim" pitchFamily="34" charset="-79"/>
            </a:endParaRPr>
          </a:p>
          <a:p>
            <a:endParaRPr lang="pt-PT" i="1" dirty="0" smtClean="0">
              <a:solidFill>
                <a:schemeClr val="accent2">
                  <a:lumMod val="60000"/>
                  <a:lumOff val="40000"/>
                </a:schemeClr>
              </a:solidFill>
              <a:cs typeface="Narkisim" pitchFamily="34" charset="-79"/>
            </a:endParaRPr>
          </a:p>
          <a:p>
            <a:endParaRPr lang="pt-PT" dirty="0" smtClean="0">
              <a:solidFill>
                <a:schemeClr val="bg1">
                  <a:lumMod val="50000"/>
                </a:schemeClr>
              </a:solidFill>
              <a:cs typeface="Narkisim" pitchFamily="34" charset="-79"/>
            </a:endParaRPr>
          </a:p>
          <a:p>
            <a:endParaRPr lang="pt-PT" dirty="0" smtClean="0">
              <a:solidFill>
                <a:schemeClr val="bg1">
                  <a:lumMod val="50000"/>
                </a:schemeClr>
              </a:solidFill>
              <a:cs typeface="Narkisim" pitchFamily="34" charset="-79"/>
            </a:endParaRPr>
          </a:p>
          <a:p>
            <a:pPr marL="2628900" lvl="5" indent="-342900" algn="just">
              <a:buClr>
                <a:schemeClr val="accent2">
                  <a:lumMod val="60000"/>
                  <a:lumOff val="40000"/>
                </a:schemeClr>
              </a:buClr>
              <a:buFont typeface="+mj-lt"/>
              <a:buAutoNum type="arabicPeriod"/>
            </a:pPr>
            <a:endParaRPr lang="pt-PT" sz="1400" dirty="0"/>
          </a:p>
        </p:txBody>
      </p:sp>
      <p:graphicFrame>
        <p:nvGraphicFramePr>
          <p:cNvPr id="8" name="Gráfico 7"/>
          <p:cNvGraphicFramePr/>
          <p:nvPr/>
        </p:nvGraphicFramePr>
        <p:xfrm>
          <a:off x="1979712" y="3212976"/>
          <a:ext cx="4671703" cy="266007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95232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323528" y="764704"/>
            <a:ext cx="3600400" cy="400110"/>
          </a:xfrm>
          <a:prstGeom prst="rect">
            <a:avLst/>
          </a:prstGeom>
          <a:noFill/>
        </p:spPr>
        <p:txBody>
          <a:bodyPr wrap="square" rtlCol="0">
            <a:spAutoFit/>
          </a:bodyPr>
          <a:lstStyle/>
          <a:p>
            <a:r>
              <a:rPr lang="pt-PT" sz="2000" dirty="0" smtClean="0">
                <a:solidFill>
                  <a:schemeClr val="bg1">
                    <a:lumMod val="50000"/>
                  </a:schemeClr>
                </a:solidFill>
              </a:rPr>
              <a:t>Pré-tratamento</a:t>
            </a:r>
            <a:endParaRPr lang="en-GB" sz="2000" dirty="0">
              <a:solidFill>
                <a:schemeClr val="bg1">
                  <a:lumMod val="50000"/>
                </a:schemeClr>
              </a:solidFill>
            </a:endParaRPr>
          </a:p>
        </p:txBody>
      </p:sp>
      <p:sp>
        <p:nvSpPr>
          <p:cNvPr id="6" name="CaixaDeTexto 5"/>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7" name="CaixaDeTexto 6"/>
          <p:cNvSpPr txBox="1"/>
          <p:nvPr/>
        </p:nvSpPr>
        <p:spPr>
          <a:xfrm>
            <a:off x="1115616" y="1484784"/>
            <a:ext cx="6552728" cy="3354765"/>
          </a:xfrm>
          <a:prstGeom prst="rect">
            <a:avLst/>
          </a:prstGeom>
          <a:noFill/>
        </p:spPr>
        <p:txBody>
          <a:bodyPr wrap="square" rtlCol="0">
            <a:spAutoFit/>
          </a:bodyPr>
          <a:lstStyle/>
          <a:p>
            <a:r>
              <a:rPr lang="pt-PT" dirty="0" smtClean="0">
                <a:solidFill>
                  <a:schemeClr val="bg1">
                    <a:lumMod val="50000"/>
                  </a:schemeClr>
                </a:solidFill>
                <a:cs typeface="Narkisim" pitchFamily="34" charset="-79"/>
              </a:rPr>
              <a:t>1 - MÉTODO OPA</a:t>
            </a:r>
          </a:p>
          <a:p>
            <a:endParaRPr lang="pt-PT" dirty="0" smtClean="0">
              <a:solidFill>
                <a:schemeClr val="bg1">
                  <a:lumMod val="50000"/>
                </a:schemeClr>
              </a:solidFill>
              <a:cs typeface="Narkisim" pitchFamily="34" charset="-79"/>
            </a:endParaRPr>
          </a:p>
          <a:p>
            <a:r>
              <a:rPr lang="pt-PT" i="1" dirty="0" smtClean="0">
                <a:solidFill>
                  <a:schemeClr val="accent2">
                    <a:lumMod val="60000"/>
                    <a:lumOff val="40000"/>
                  </a:schemeClr>
                </a:solidFill>
                <a:cs typeface="Narkisim" pitchFamily="34" charset="-79"/>
              </a:rPr>
              <a:t>Resultados: </a:t>
            </a:r>
          </a:p>
          <a:p>
            <a:endParaRPr lang="pt-PT" i="1" dirty="0" smtClean="0">
              <a:solidFill>
                <a:schemeClr val="accent2">
                  <a:lumMod val="60000"/>
                  <a:lumOff val="40000"/>
                </a:schemeClr>
              </a:solidFill>
              <a:cs typeface="Narkisim" pitchFamily="34" charset="-79"/>
            </a:endParaRPr>
          </a:p>
          <a:p>
            <a:r>
              <a:rPr lang="pt-PT" dirty="0" smtClean="0">
                <a:solidFill>
                  <a:schemeClr val="accent6"/>
                </a:solidFill>
                <a:cs typeface="Narkisim" pitchFamily="34" charset="-79"/>
              </a:rPr>
              <a:t>       Pepsina                                                                   Pancreatina</a:t>
            </a:r>
          </a:p>
          <a:p>
            <a:endParaRPr lang="pt-PT" i="1" dirty="0" smtClean="0">
              <a:solidFill>
                <a:schemeClr val="accent2">
                  <a:lumMod val="60000"/>
                  <a:lumOff val="40000"/>
                </a:schemeClr>
              </a:solidFill>
              <a:cs typeface="Narkisim" pitchFamily="34" charset="-79"/>
            </a:endParaRPr>
          </a:p>
          <a:p>
            <a:endParaRPr lang="pt-PT" i="1" dirty="0" smtClean="0">
              <a:solidFill>
                <a:schemeClr val="accent2">
                  <a:lumMod val="60000"/>
                  <a:lumOff val="40000"/>
                </a:schemeClr>
              </a:solidFill>
              <a:cs typeface="Narkisim" pitchFamily="34" charset="-79"/>
            </a:endParaRPr>
          </a:p>
          <a:p>
            <a:endParaRPr lang="pt-PT" i="1" dirty="0" smtClean="0">
              <a:solidFill>
                <a:schemeClr val="accent2">
                  <a:lumMod val="60000"/>
                  <a:lumOff val="40000"/>
                </a:schemeClr>
              </a:solidFill>
              <a:cs typeface="Narkisim" pitchFamily="34" charset="-79"/>
            </a:endParaRPr>
          </a:p>
          <a:p>
            <a:endParaRPr lang="pt-PT" i="1" dirty="0" smtClean="0">
              <a:solidFill>
                <a:schemeClr val="accent2">
                  <a:lumMod val="60000"/>
                  <a:lumOff val="40000"/>
                </a:schemeClr>
              </a:solidFill>
              <a:cs typeface="Narkisim" pitchFamily="34" charset="-79"/>
            </a:endParaRPr>
          </a:p>
          <a:p>
            <a:endParaRPr lang="pt-PT" dirty="0" smtClean="0">
              <a:solidFill>
                <a:schemeClr val="bg1">
                  <a:lumMod val="50000"/>
                </a:schemeClr>
              </a:solidFill>
              <a:cs typeface="Narkisim" pitchFamily="34" charset="-79"/>
            </a:endParaRPr>
          </a:p>
          <a:p>
            <a:endParaRPr lang="pt-PT" dirty="0" smtClean="0">
              <a:solidFill>
                <a:schemeClr val="bg1">
                  <a:lumMod val="50000"/>
                </a:schemeClr>
              </a:solidFill>
              <a:cs typeface="Narkisim" pitchFamily="34" charset="-79"/>
            </a:endParaRPr>
          </a:p>
          <a:p>
            <a:pPr marL="2628900" lvl="5" indent="-342900" algn="just">
              <a:buClr>
                <a:schemeClr val="accent2">
                  <a:lumMod val="60000"/>
                  <a:lumOff val="40000"/>
                </a:schemeClr>
              </a:buClr>
              <a:buFont typeface="+mj-lt"/>
              <a:buAutoNum type="arabicPeriod"/>
            </a:pPr>
            <a:endParaRPr lang="pt-PT" sz="1400" dirty="0"/>
          </a:p>
        </p:txBody>
      </p:sp>
      <p:graphicFrame>
        <p:nvGraphicFramePr>
          <p:cNvPr id="9" name="Gráfico 8"/>
          <p:cNvGraphicFramePr/>
          <p:nvPr/>
        </p:nvGraphicFramePr>
        <p:xfrm>
          <a:off x="395536" y="3356992"/>
          <a:ext cx="4145425" cy="25202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Gráfico 9"/>
          <p:cNvGraphicFramePr/>
          <p:nvPr/>
        </p:nvGraphicFramePr>
        <p:xfrm>
          <a:off x="4788024" y="3356992"/>
          <a:ext cx="4176464" cy="2520280"/>
        </p:xfrm>
        <a:graphic>
          <a:graphicData uri="http://schemas.openxmlformats.org/drawingml/2006/chart">
            <c:chart xmlns:c="http://schemas.openxmlformats.org/drawingml/2006/chart" xmlns:r="http://schemas.openxmlformats.org/officeDocument/2006/relationships" r:id="rId3"/>
          </a:graphicData>
        </a:graphic>
      </p:graphicFrame>
      <p:sp>
        <p:nvSpPr>
          <p:cNvPr id="11" name="CaixaDeTexto 10"/>
          <p:cNvSpPr txBox="1"/>
          <p:nvPr/>
        </p:nvSpPr>
        <p:spPr>
          <a:xfrm>
            <a:off x="539552" y="2924944"/>
            <a:ext cx="3384376" cy="246221"/>
          </a:xfrm>
          <a:prstGeom prst="rect">
            <a:avLst/>
          </a:prstGeom>
          <a:noFill/>
        </p:spPr>
        <p:txBody>
          <a:bodyPr wrap="square" rtlCol="0">
            <a:spAutoFit/>
          </a:bodyPr>
          <a:lstStyle/>
          <a:p>
            <a:r>
              <a:rPr lang="en-US" sz="1000" dirty="0" smtClean="0"/>
              <a:t>75U (1 mg/mL) ≥ 250 U/mg (Sigma-Aldrich, Missouri, USA)</a:t>
            </a:r>
            <a:endParaRPr lang="pt-PT" sz="1000" dirty="0" smtClean="0">
              <a:solidFill>
                <a:schemeClr val="accent6"/>
              </a:solidFill>
              <a:cs typeface="Narkisim" pitchFamily="34" charset="-79"/>
            </a:endParaRPr>
          </a:p>
        </p:txBody>
      </p:sp>
      <p:sp>
        <p:nvSpPr>
          <p:cNvPr id="12" name="CaixaDeTexto 11"/>
          <p:cNvSpPr txBox="1"/>
          <p:nvPr/>
        </p:nvSpPr>
        <p:spPr>
          <a:xfrm>
            <a:off x="5220072" y="2996952"/>
            <a:ext cx="3096344" cy="246221"/>
          </a:xfrm>
          <a:prstGeom prst="rect">
            <a:avLst/>
          </a:prstGeom>
          <a:noFill/>
        </p:spPr>
        <p:txBody>
          <a:bodyPr wrap="square" rtlCol="0">
            <a:spAutoFit/>
          </a:bodyPr>
          <a:lstStyle/>
          <a:p>
            <a:r>
              <a:rPr lang="en-US" sz="1000" dirty="0" smtClean="0"/>
              <a:t>(32.8mg) (Sigma-Aldrich, Missouri, USA)</a:t>
            </a:r>
            <a:endParaRPr lang="pt-PT" sz="1000" dirty="0" smtClean="0">
              <a:solidFill>
                <a:schemeClr val="accent6"/>
              </a:solidFill>
              <a:cs typeface="Narkisim" pitchFamily="34" charset="-79"/>
            </a:endParaRPr>
          </a:p>
        </p:txBody>
      </p:sp>
      <p:sp>
        <p:nvSpPr>
          <p:cNvPr id="14" name="CaixaDeTexto 13"/>
          <p:cNvSpPr txBox="1"/>
          <p:nvPr/>
        </p:nvSpPr>
        <p:spPr>
          <a:xfrm>
            <a:off x="683568" y="5877272"/>
            <a:ext cx="1296144" cy="338554"/>
          </a:xfrm>
          <a:prstGeom prst="rect">
            <a:avLst/>
          </a:prstGeom>
          <a:noFill/>
        </p:spPr>
        <p:txBody>
          <a:bodyPr wrap="square" rtlCol="0">
            <a:spAutoFit/>
          </a:bodyPr>
          <a:lstStyle/>
          <a:p>
            <a:r>
              <a:rPr lang="en-US" sz="1600" dirty="0" smtClean="0"/>
              <a:t>DH= 3.08%</a:t>
            </a:r>
            <a:endParaRPr lang="pt-PT" sz="1600" dirty="0" smtClean="0">
              <a:solidFill>
                <a:schemeClr val="accent6"/>
              </a:solidFill>
              <a:cs typeface="Narkisim" pitchFamily="34" charset="-79"/>
            </a:endParaRPr>
          </a:p>
        </p:txBody>
      </p:sp>
      <p:sp>
        <p:nvSpPr>
          <p:cNvPr id="15" name="CaixaDeTexto 14"/>
          <p:cNvSpPr txBox="1"/>
          <p:nvPr/>
        </p:nvSpPr>
        <p:spPr>
          <a:xfrm>
            <a:off x="5076056" y="5949280"/>
            <a:ext cx="1296144" cy="338554"/>
          </a:xfrm>
          <a:prstGeom prst="rect">
            <a:avLst/>
          </a:prstGeom>
          <a:noFill/>
        </p:spPr>
        <p:txBody>
          <a:bodyPr wrap="square" rtlCol="0">
            <a:spAutoFit/>
          </a:bodyPr>
          <a:lstStyle/>
          <a:p>
            <a:r>
              <a:rPr lang="en-US" sz="1600" dirty="0" smtClean="0"/>
              <a:t>DH= 5.34%</a:t>
            </a:r>
            <a:endParaRPr lang="pt-PT" sz="1600" dirty="0" smtClean="0">
              <a:solidFill>
                <a:schemeClr val="accent6"/>
              </a:solidFill>
              <a:cs typeface="Narkisim" pitchFamily="34" charset="-79"/>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m 7" descr="2.png"/>
          <p:cNvPicPr>
            <a:picLocks noChangeAspect="1"/>
          </p:cNvPicPr>
          <p:nvPr/>
        </p:nvPicPr>
        <p:blipFill>
          <a:blip r:embed="rId2" cstate="print"/>
          <a:stretch>
            <a:fillRect/>
          </a:stretch>
        </p:blipFill>
        <p:spPr>
          <a:xfrm>
            <a:off x="2411760" y="1772816"/>
            <a:ext cx="6408712" cy="6511456"/>
          </a:xfrm>
          <a:prstGeom prst="rect">
            <a:avLst/>
          </a:prstGeom>
        </p:spPr>
      </p:pic>
      <p:sp>
        <p:nvSpPr>
          <p:cNvPr id="9" name="Rectângulo 8"/>
          <p:cNvSpPr/>
          <p:nvPr/>
        </p:nvSpPr>
        <p:spPr>
          <a:xfrm>
            <a:off x="0" y="0"/>
            <a:ext cx="9144000" cy="184482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95232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323528" y="764704"/>
            <a:ext cx="3600400" cy="400110"/>
          </a:xfrm>
          <a:prstGeom prst="rect">
            <a:avLst/>
          </a:prstGeom>
          <a:noFill/>
        </p:spPr>
        <p:txBody>
          <a:bodyPr wrap="square" rtlCol="0">
            <a:spAutoFit/>
          </a:bodyPr>
          <a:lstStyle/>
          <a:p>
            <a:r>
              <a:rPr lang="pt-PT" sz="2000" dirty="0" smtClean="0">
                <a:solidFill>
                  <a:schemeClr val="bg1">
                    <a:lumMod val="50000"/>
                  </a:schemeClr>
                </a:solidFill>
              </a:rPr>
              <a:t>Pré-Tratamento</a:t>
            </a:r>
            <a:endParaRPr lang="en-GB" sz="2000" dirty="0">
              <a:solidFill>
                <a:schemeClr val="bg1">
                  <a:lumMod val="50000"/>
                </a:schemeClr>
              </a:solidFill>
            </a:endParaRPr>
          </a:p>
        </p:txBody>
      </p:sp>
      <p:sp>
        <p:nvSpPr>
          <p:cNvPr id="6" name="CaixaDeTexto 5"/>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7" name="CaixaDeTexto 6"/>
          <p:cNvSpPr txBox="1"/>
          <p:nvPr/>
        </p:nvSpPr>
        <p:spPr>
          <a:xfrm>
            <a:off x="1115616" y="1484784"/>
            <a:ext cx="6552728" cy="584775"/>
          </a:xfrm>
          <a:prstGeom prst="rect">
            <a:avLst/>
          </a:prstGeom>
          <a:noFill/>
        </p:spPr>
        <p:txBody>
          <a:bodyPr wrap="square" rtlCol="0">
            <a:spAutoFit/>
          </a:bodyPr>
          <a:lstStyle/>
          <a:p>
            <a:r>
              <a:rPr lang="pt-PT" dirty="0" smtClean="0">
                <a:solidFill>
                  <a:schemeClr val="bg1">
                    <a:lumMod val="50000"/>
                  </a:schemeClr>
                </a:solidFill>
                <a:cs typeface="Narkisim" pitchFamily="34" charset="-79"/>
              </a:rPr>
              <a:t>2 - PRÉ-TRATAMENTO ENZIMÁTICO COM AMÍLASE E PANCREATINA</a:t>
            </a:r>
          </a:p>
          <a:p>
            <a:pPr marL="2628900" lvl="5" indent="-342900" algn="just">
              <a:buClr>
                <a:schemeClr val="accent2">
                  <a:lumMod val="60000"/>
                  <a:lumOff val="40000"/>
                </a:schemeClr>
              </a:buClr>
              <a:buFont typeface="+mj-lt"/>
              <a:buAutoNum type="arabicPeriod"/>
            </a:pPr>
            <a:endParaRPr lang="pt-PT" sz="1400" dirty="0"/>
          </a:p>
        </p:txBody>
      </p:sp>
      <p:pic>
        <p:nvPicPr>
          <p:cNvPr id="79874" name="Picture 2"/>
          <p:cNvPicPr>
            <a:picLocks noChangeAspect="1" noChangeArrowheads="1"/>
          </p:cNvPicPr>
          <p:nvPr/>
        </p:nvPicPr>
        <p:blipFill>
          <a:blip r:embed="rId3" cstate="print"/>
          <a:srcRect/>
          <a:stretch>
            <a:fillRect/>
          </a:stretch>
        </p:blipFill>
        <p:spPr bwMode="auto">
          <a:xfrm>
            <a:off x="467544" y="2492896"/>
            <a:ext cx="2088232" cy="274080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0.004 0.06869 L 0.004 -0.22248 " pathEditMode="relative" rAng="0" ptsTypes="AA">
                                      <p:cBhvr>
                                        <p:cTn id="6" dur="3000" fill="hold"/>
                                        <p:tgtEl>
                                          <p:spTgt spid="8"/>
                                        </p:tgtEl>
                                        <p:attrNameLst>
                                          <p:attrName>ppt_x</p:attrName>
                                          <p:attrName>ppt_y</p:attrName>
                                        </p:attrNameLst>
                                      </p:cBhvr>
                                      <p:rCtr x="0" y="-146"/>
                                    </p:animMotion>
                                  </p:childTnLst>
                                </p:cTn>
                              </p:par>
                            </p:childTnLst>
                          </p:cTn>
                        </p:par>
                        <p:par>
                          <p:cTn id="7" fill="hold">
                            <p:stCondLst>
                              <p:cond delay="3000"/>
                            </p:stCondLst>
                            <p:childTnLst>
                              <p:par>
                                <p:cTn id="8" presetID="1" presetClass="entr" presetSubtype="0"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1"/>
          <p:cNvPicPr>
            <a:picLocks noChangeAspect="1" noChangeArrowheads="1"/>
          </p:cNvPicPr>
          <p:nvPr/>
        </p:nvPicPr>
        <p:blipFill>
          <a:blip r:embed="rId3" cstate="print"/>
          <a:srcRect/>
          <a:stretch>
            <a:fillRect/>
          </a:stretch>
        </p:blipFill>
        <p:spPr bwMode="auto">
          <a:xfrm>
            <a:off x="3923928" y="4077072"/>
            <a:ext cx="4979669" cy="1761660"/>
          </a:xfrm>
          <a:prstGeom prst="rect">
            <a:avLst/>
          </a:prstGeom>
          <a:noFill/>
          <a:ln w="9525">
            <a:noFill/>
            <a:miter lim="800000"/>
            <a:headEnd/>
            <a:tailEnd/>
          </a:ln>
        </p:spPr>
      </p:pic>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95232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323528" y="764704"/>
            <a:ext cx="3600400" cy="400110"/>
          </a:xfrm>
          <a:prstGeom prst="rect">
            <a:avLst/>
          </a:prstGeom>
          <a:noFill/>
        </p:spPr>
        <p:txBody>
          <a:bodyPr wrap="square" rtlCol="0">
            <a:spAutoFit/>
          </a:bodyPr>
          <a:lstStyle/>
          <a:p>
            <a:r>
              <a:rPr lang="pt-PT" sz="2000" dirty="0" smtClean="0">
                <a:solidFill>
                  <a:schemeClr val="bg1">
                    <a:lumMod val="50000"/>
                  </a:schemeClr>
                </a:solidFill>
              </a:rPr>
              <a:t>Pré-Tratamento</a:t>
            </a:r>
            <a:endParaRPr lang="en-GB" sz="2000" dirty="0">
              <a:solidFill>
                <a:schemeClr val="bg1">
                  <a:lumMod val="50000"/>
                </a:schemeClr>
              </a:solidFill>
            </a:endParaRPr>
          </a:p>
        </p:txBody>
      </p:sp>
      <p:sp>
        <p:nvSpPr>
          <p:cNvPr id="6" name="CaixaDeTexto 5"/>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7" name="CaixaDeTexto 6"/>
          <p:cNvSpPr txBox="1"/>
          <p:nvPr/>
        </p:nvSpPr>
        <p:spPr>
          <a:xfrm>
            <a:off x="1115616" y="1484784"/>
            <a:ext cx="6552728" cy="584775"/>
          </a:xfrm>
          <a:prstGeom prst="rect">
            <a:avLst/>
          </a:prstGeom>
          <a:noFill/>
        </p:spPr>
        <p:txBody>
          <a:bodyPr wrap="square" rtlCol="0">
            <a:spAutoFit/>
          </a:bodyPr>
          <a:lstStyle/>
          <a:p>
            <a:r>
              <a:rPr lang="pt-PT" dirty="0" smtClean="0">
                <a:solidFill>
                  <a:schemeClr val="bg1">
                    <a:lumMod val="50000"/>
                  </a:schemeClr>
                </a:solidFill>
                <a:cs typeface="Narkisim" pitchFamily="34" charset="-79"/>
              </a:rPr>
              <a:t>2 - PRÉ-TRATAMENTO ENZIMÁTICO COM AMÍLASE E PANCREATINA</a:t>
            </a:r>
          </a:p>
          <a:p>
            <a:pPr marL="2628900" lvl="5" indent="-342900" algn="just">
              <a:buClr>
                <a:schemeClr val="accent2">
                  <a:lumMod val="60000"/>
                  <a:lumOff val="40000"/>
                </a:schemeClr>
              </a:buClr>
              <a:buFont typeface="+mj-lt"/>
              <a:buAutoNum type="arabicPeriod"/>
            </a:pPr>
            <a:endParaRPr lang="pt-PT" sz="1400" dirty="0"/>
          </a:p>
        </p:txBody>
      </p:sp>
      <p:pic>
        <p:nvPicPr>
          <p:cNvPr id="80898" name="Picture 2"/>
          <p:cNvPicPr>
            <a:picLocks noChangeAspect="1" noChangeArrowheads="1"/>
          </p:cNvPicPr>
          <p:nvPr/>
        </p:nvPicPr>
        <p:blipFill>
          <a:blip r:embed="rId4" cstate="print"/>
          <a:srcRect/>
          <a:stretch>
            <a:fillRect/>
          </a:stretch>
        </p:blipFill>
        <p:spPr bwMode="auto">
          <a:xfrm>
            <a:off x="-1" y="1988840"/>
            <a:ext cx="9144001" cy="1761204"/>
          </a:xfrm>
          <a:prstGeom prst="rect">
            <a:avLst/>
          </a:prstGeom>
          <a:noFill/>
          <a:ln w="9525">
            <a:noFill/>
            <a:miter lim="800000"/>
            <a:headEnd/>
            <a:tailEnd/>
          </a:ln>
        </p:spPr>
      </p:pic>
      <p:graphicFrame>
        <p:nvGraphicFramePr>
          <p:cNvPr id="9" name="Gráfico 8"/>
          <p:cNvGraphicFramePr/>
          <p:nvPr/>
        </p:nvGraphicFramePr>
        <p:xfrm>
          <a:off x="0" y="4293096"/>
          <a:ext cx="4283968" cy="2014660"/>
        </p:xfrm>
        <a:graphic>
          <a:graphicData uri="http://schemas.openxmlformats.org/drawingml/2006/chart">
            <c:chart xmlns:c="http://schemas.openxmlformats.org/drawingml/2006/chart" xmlns:r="http://schemas.openxmlformats.org/officeDocument/2006/relationships" r:id="rId5"/>
          </a:graphicData>
        </a:graphic>
      </p:graphicFrame>
      <p:sp>
        <p:nvSpPr>
          <p:cNvPr id="10" name="Rectângulo arredondado 9"/>
          <p:cNvSpPr/>
          <p:nvPr/>
        </p:nvSpPr>
        <p:spPr>
          <a:xfrm>
            <a:off x="683568" y="2852936"/>
            <a:ext cx="8280920" cy="216024"/>
          </a:xfrm>
          <a:prstGeom prst="roundRect">
            <a:avLst/>
          </a:prstGeom>
          <a:noFill/>
          <a:ln w="6350">
            <a:solidFill>
              <a:schemeClr val="accent4">
                <a:lumMod val="75000"/>
              </a:schemeClr>
            </a:solidFill>
            <a:prstDash val="lgDash"/>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sp>
        <p:nvSpPr>
          <p:cNvPr id="11" name="Rectângulo arredondado 10"/>
          <p:cNvSpPr/>
          <p:nvPr/>
        </p:nvSpPr>
        <p:spPr>
          <a:xfrm>
            <a:off x="4139952" y="5085184"/>
            <a:ext cx="4752528" cy="360040"/>
          </a:xfrm>
          <a:prstGeom prst="roundRect">
            <a:avLst/>
          </a:prstGeom>
          <a:noFill/>
          <a:ln w="6350">
            <a:solidFill>
              <a:schemeClr val="accent4">
                <a:lumMod val="75000"/>
              </a:schemeClr>
            </a:solidFill>
            <a:prstDash val="lgDash"/>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xit" presetSubtype="0" fill="hold" grpId="1" nodeType="withEffect">
                                  <p:stCondLst>
                                    <p:cond delay="0"/>
                                  </p:stCondLst>
                                  <p:childTnLst>
                                    <p:set>
                                      <p:cBhvr>
                                        <p:cTn id="8" dur="1" fill="hold">
                                          <p:stCondLst>
                                            <p:cond delay="0"/>
                                          </p:stCondLst>
                                        </p:cTn>
                                        <p:tgtEl>
                                          <p:spTgt spid="10"/>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xit" presetSubtype="0" fill="hold" grpId="1" nodeType="withEffect">
                                  <p:stCondLst>
                                    <p:cond delay="0"/>
                                  </p:stCondLst>
                                  <p:childTnLst>
                                    <p:set>
                                      <p:cBhvr>
                                        <p:cTn id="14"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m 7" descr="3.png"/>
          <p:cNvPicPr>
            <a:picLocks noChangeAspect="1"/>
          </p:cNvPicPr>
          <p:nvPr/>
        </p:nvPicPr>
        <p:blipFill>
          <a:blip r:embed="rId2" cstate="print"/>
          <a:stretch>
            <a:fillRect/>
          </a:stretch>
        </p:blipFill>
        <p:spPr>
          <a:xfrm>
            <a:off x="971600" y="1340768"/>
            <a:ext cx="7488832" cy="9884196"/>
          </a:xfrm>
          <a:prstGeom prst="rect">
            <a:avLst/>
          </a:prstGeom>
        </p:spPr>
      </p:pic>
      <p:sp>
        <p:nvSpPr>
          <p:cNvPr id="18" name="Rectângulo 17"/>
          <p:cNvSpPr/>
          <p:nvPr/>
        </p:nvSpPr>
        <p:spPr>
          <a:xfrm>
            <a:off x="0" y="0"/>
            <a:ext cx="9144000" cy="11247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95232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323528" y="764704"/>
            <a:ext cx="3600400" cy="400110"/>
          </a:xfrm>
          <a:prstGeom prst="rect">
            <a:avLst/>
          </a:prstGeom>
          <a:noFill/>
        </p:spPr>
        <p:txBody>
          <a:bodyPr wrap="square" rtlCol="0">
            <a:spAutoFit/>
          </a:bodyPr>
          <a:lstStyle/>
          <a:p>
            <a:r>
              <a:rPr lang="pt-PT" sz="2000" dirty="0" err="1" smtClean="0">
                <a:solidFill>
                  <a:schemeClr val="bg1">
                    <a:lumMod val="50000"/>
                  </a:schemeClr>
                </a:solidFill>
              </a:rPr>
              <a:t>Scale-Up</a:t>
            </a:r>
            <a:endParaRPr lang="en-GB" sz="2000" dirty="0">
              <a:solidFill>
                <a:schemeClr val="bg1">
                  <a:lumMod val="50000"/>
                </a:schemeClr>
              </a:solidFill>
            </a:endParaRPr>
          </a:p>
        </p:txBody>
      </p:sp>
      <p:sp>
        <p:nvSpPr>
          <p:cNvPr id="6" name="CaixaDeTexto 5"/>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19" name="CaixaDeTexto 18"/>
          <p:cNvSpPr txBox="1"/>
          <p:nvPr/>
        </p:nvSpPr>
        <p:spPr>
          <a:xfrm>
            <a:off x="2411760" y="4365104"/>
            <a:ext cx="360040" cy="369332"/>
          </a:xfrm>
          <a:prstGeom prst="rect">
            <a:avLst/>
          </a:prstGeom>
          <a:noFill/>
        </p:spPr>
        <p:txBody>
          <a:bodyPr wrap="square" rtlCol="0">
            <a:spAutoFit/>
          </a:bodyPr>
          <a:lstStyle/>
          <a:p>
            <a:r>
              <a:rPr lang="pt-PT" dirty="0" smtClean="0">
                <a:solidFill>
                  <a:schemeClr val="accent2">
                    <a:lumMod val="60000"/>
                    <a:lumOff val="40000"/>
                  </a:schemeClr>
                </a:solidFill>
              </a:rPr>
              <a:t>1</a:t>
            </a:r>
          </a:p>
        </p:txBody>
      </p:sp>
      <p:sp>
        <p:nvSpPr>
          <p:cNvPr id="20" name="CaixaDeTexto 19"/>
          <p:cNvSpPr txBox="1"/>
          <p:nvPr/>
        </p:nvSpPr>
        <p:spPr>
          <a:xfrm>
            <a:off x="2411760" y="5805264"/>
            <a:ext cx="360040" cy="369332"/>
          </a:xfrm>
          <a:prstGeom prst="rect">
            <a:avLst/>
          </a:prstGeom>
          <a:noFill/>
        </p:spPr>
        <p:txBody>
          <a:bodyPr wrap="square" rtlCol="0">
            <a:spAutoFit/>
          </a:bodyPr>
          <a:lstStyle/>
          <a:p>
            <a:r>
              <a:rPr lang="pt-PT" dirty="0" smtClean="0">
                <a:solidFill>
                  <a:schemeClr val="accent2">
                    <a:lumMod val="60000"/>
                    <a:lumOff val="40000"/>
                  </a:schemeClr>
                </a:solidFill>
              </a:rPr>
              <a:t>2</a:t>
            </a:r>
          </a:p>
        </p:txBody>
      </p:sp>
      <p:sp>
        <p:nvSpPr>
          <p:cNvPr id="21" name="CaixaDeTexto 20"/>
          <p:cNvSpPr txBox="1"/>
          <p:nvPr/>
        </p:nvSpPr>
        <p:spPr>
          <a:xfrm>
            <a:off x="2483768" y="2060848"/>
            <a:ext cx="360040" cy="369332"/>
          </a:xfrm>
          <a:prstGeom prst="rect">
            <a:avLst/>
          </a:prstGeom>
          <a:noFill/>
        </p:spPr>
        <p:txBody>
          <a:bodyPr wrap="square" rtlCol="0">
            <a:spAutoFit/>
          </a:bodyPr>
          <a:lstStyle/>
          <a:p>
            <a:r>
              <a:rPr lang="pt-PT" dirty="0" smtClean="0">
                <a:solidFill>
                  <a:schemeClr val="accent2">
                    <a:lumMod val="60000"/>
                    <a:lumOff val="40000"/>
                  </a:schemeClr>
                </a:solidFill>
              </a:rPr>
              <a:t>3</a:t>
            </a:r>
          </a:p>
        </p:txBody>
      </p:sp>
      <p:sp>
        <p:nvSpPr>
          <p:cNvPr id="22" name="CaixaDeTexto 21"/>
          <p:cNvSpPr txBox="1"/>
          <p:nvPr/>
        </p:nvSpPr>
        <p:spPr>
          <a:xfrm>
            <a:off x="4788024" y="5661248"/>
            <a:ext cx="360040" cy="369332"/>
          </a:xfrm>
          <a:prstGeom prst="rect">
            <a:avLst/>
          </a:prstGeom>
          <a:noFill/>
        </p:spPr>
        <p:txBody>
          <a:bodyPr wrap="square" rtlCol="0">
            <a:spAutoFit/>
          </a:bodyPr>
          <a:lstStyle/>
          <a:p>
            <a:r>
              <a:rPr lang="pt-PT" dirty="0" smtClean="0">
                <a:solidFill>
                  <a:schemeClr val="accent2">
                    <a:lumMod val="60000"/>
                    <a:lumOff val="40000"/>
                  </a:schemeClr>
                </a:solidFill>
              </a:rPr>
              <a:t>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0.00799 0.0838 L 0.00799 -0.6368 " pathEditMode="relative" rAng="0" ptsTypes="AA">
                                      <p:cBhvr>
                                        <p:cTn id="6" dur="5000" fill="hold"/>
                                        <p:tgtEl>
                                          <p:spTgt spid="8"/>
                                        </p:tgtEl>
                                        <p:attrNameLst>
                                          <p:attrName>ppt_x</p:attrName>
                                          <p:attrName>ppt_y</p:attrName>
                                        </p:attrNameLst>
                                      </p:cBhvr>
                                      <p:rCtr x="0" y="-360"/>
                                    </p:animMotion>
                                  </p:childTnLst>
                                </p:cTn>
                              </p:par>
                              <p:par>
                                <p:cTn id="7" presetID="1" presetClass="exit"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hidden"/>
                                      </p:to>
                                    </p:set>
                                  </p:childTnLst>
                                </p:cTn>
                              </p:par>
                            </p:childTnLst>
                          </p:cTn>
                        </p:par>
                        <p:par>
                          <p:cTn id="11" fill="hold">
                            <p:stCondLst>
                              <p:cond delay="5000"/>
                            </p:stCondLst>
                            <p:childTnLst>
                              <p:par>
                                <p:cTn id="12" presetID="1"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9" grpId="0"/>
      <p:bldP spid="20" grpId="0"/>
      <p:bldP spid="21"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95232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323528" y="764704"/>
            <a:ext cx="3600400" cy="400110"/>
          </a:xfrm>
          <a:prstGeom prst="rect">
            <a:avLst/>
          </a:prstGeom>
          <a:noFill/>
        </p:spPr>
        <p:txBody>
          <a:bodyPr wrap="square" rtlCol="0">
            <a:spAutoFit/>
          </a:bodyPr>
          <a:lstStyle/>
          <a:p>
            <a:r>
              <a:rPr lang="pt-PT" sz="2000" dirty="0" err="1" smtClean="0">
                <a:solidFill>
                  <a:schemeClr val="bg1">
                    <a:lumMod val="50000"/>
                  </a:schemeClr>
                </a:solidFill>
              </a:rPr>
              <a:t>Scale-Up</a:t>
            </a:r>
            <a:endParaRPr lang="en-GB" sz="2000" dirty="0">
              <a:solidFill>
                <a:schemeClr val="bg1">
                  <a:lumMod val="50000"/>
                </a:schemeClr>
              </a:solidFill>
            </a:endParaRPr>
          </a:p>
        </p:txBody>
      </p:sp>
      <p:sp>
        <p:nvSpPr>
          <p:cNvPr id="6" name="CaixaDeTexto 5"/>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9" name="Rectângulo 8"/>
          <p:cNvSpPr/>
          <p:nvPr/>
        </p:nvSpPr>
        <p:spPr>
          <a:xfrm>
            <a:off x="1115616" y="1268760"/>
            <a:ext cx="1312411" cy="369332"/>
          </a:xfrm>
          <a:prstGeom prst="rect">
            <a:avLst/>
          </a:prstGeom>
        </p:spPr>
        <p:txBody>
          <a:bodyPr wrap="none">
            <a:spAutoFit/>
          </a:bodyPr>
          <a:lstStyle/>
          <a:p>
            <a:r>
              <a:rPr lang="pt-PT" i="1" dirty="0" smtClean="0">
                <a:solidFill>
                  <a:schemeClr val="accent2">
                    <a:lumMod val="60000"/>
                    <a:lumOff val="40000"/>
                  </a:schemeClr>
                </a:solidFill>
                <a:cs typeface="Narkisim" pitchFamily="34" charset="-79"/>
              </a:rPr>
              <a:t>Resultados: </a:t>
            </a:r>
            <a:endParaRPr lang="en-GB" dirty="0"/>
          </a:p>
        </p:txBody>
      </p:sp>
      <p:pic>
        <p:nvPicPr>
          <p:cNvPr id="61442" name="Picture 2"/>
          <p:cNvPicPr>
            <a:picLocks noChangeAspect="1" noChangeArrowheads="1"/>
          </p:cNvPicPr>
          <p:nvPr/>
        </p:nvPicPr>
        <p:blipFill>
          <a:blip r:embed="rId2" cstate="print"/>
          <a:srcRect/>
          <a:stretch>
            <a:fillRect/>
          </a:stretch>
        </p:blipFill>
        <p:spPr bwMode="auto">
          <a:xfrm>
            <a:off x="1115616" y="1700808"/>
            <a:ext cx="6840760" cy="2298350"/>
          </a:xfrm>
          <a:prstGeom prst="rect">
            <a:avLst/>
          </a:prstGeom>
          <a:noFill/>
          <a:ln w="9525">
            <a:noFill/>
            <a:miter lim="800000"/>
            <a:headEnd/>
            <a:tailEnd/>
          </a:ln>
        </p:spPr>
      </p:pic>
      <p:pic>
        <p:nvPicPr>
          <p:cNvPr id="61443" name="Picture 3"/>
          <p:cNvPicPr>
            <a:picLocks noChangeAspect="1" noChangeArrowheads="1"/>
          </p:cNvPicPr>
          <p:nvPr/>
        </p:nvPicPr>
        <p:blipFill>
          <a:blip r:embed="rId3" cstate="print"/>
          <a:srcRect/>
          <a:stretch>
            <a:fillRect/>
          </a:stretch>
        </p:blipFill>
        <p:spPr bwMode="auto">
          <a:xfrm>
            <a:off x="1619672" y="4293096"/>
            <a:ext cx="5958373" cy="2169845"/>
          </a:xfrm>
          <a:prstGeom prst="rect">
            <a:avLst/>
          </a:prstGeom>
          <a:noFill/>
          <a:ln w="9525">
            <a:noFill/>
            <a:miter lim="800000"/>
            <a:headEnd/>
            <a:tailEnd/>
          </a:ln>
        </p:spPr>
      </p:pic>
      <p:sp>
        <p:nvSpPr>
          <p:cNvPr id="10" name="CaixaDeTexto 9"/>
          <p:cNvSpPr txBox="1"/>
          <p:nvPr/>
        </p:nvSpPr>
        <p:spPr>
          <a:xfrm>
            <a:off x="971600" y="2420888"/>
            <a:ext cx="360040" cy="369332"/>
          </a:xfrm>
          <a:prstGeom prst="rect">
            <a:avLst/>
          </a:prstGeom>
          <a:noFill/>
        </p:spPr>
        <p:txBody>
          <a:bodyPr wrap="square" rtlCol="0">
            <a:spAutoFit/>
          </a:bodyPr>
          <a:lstStyle/>
          <a:p>
            <a:r>
              <a:rPr lang="pt-PT" dirty="0" smtClean="0">
                <a:solidFill>
                  <a:schemeClr val="accent2">
                    <a:lumMod val="60000"/>
                    <a:lumOff val="40000"/>
                  </a:schemeClr>
                </a:solidFill>
              </a:rPr>
              <a:t>1</a:t>
            </a:r>
          </a:p>
        </p:txBody>
      </p:sp>
      <p:sp>
        <p:nvSpPr>
          <p:cNvPr id="11" name="CaixaDeTexto 10"/>
          <p:cNvSpPr txBox="1"/>
          <p:nvPr/>
        </p:nvSpPr>
        <p:spPr>
          <a:xfrm>
            <a:off x="971600" y="2780928"/>
            <a:ext cx="360040" cy="369332"/>
          </a:xfrm>
          <a:prstGeom prst="rect">
            <a:avLst/>
          </a:prstGeom>
          <a:noFill/>
        </p:spPr>
        <p:txBody>
          <a:bodyPr wrap="square" rtlCol="0">
            <a:spAutoFit/>
          </a:bodyPr>
          <a:lstStyle/>
          <a:p>
            <a:r>
              <a:rPr lang="pt-PT" dirty="0" smtClean="0">
                <a:solidFill>
                  <a:schemeClr val="accent2">
                    <a:lumMod val="60000"/>
                    <a:lumOff val="40000"/>
                  </a:schemeClr>
                </a:solidFill>
              </a:rPr>
              <a:t>2</a:t>
            </a:r>
          </a:p>
        </p:txBody>
      </p:sp>
      <p:sp>
        <p:nvSpPr>
          <p:cNvPr id="12" name="CaixaDeTexto 11"/>
          <p:cNvSpPr txBox="1"/>
          <p:nvPr/>
        </p:nvSpPr>
        <p:spPr>
          <a:xfrm>
            <a:off x="971600" y="3140968"/>
            <a:ext cx="360040" cy="369332"/>
          </a:xfrm>
          <a:prstGeom prst="rect">
            <a:avLst/>
          </a:prstGeom>
          <a:noFill/>
        </p:spPr>
        <p:txBody>
          <a:bodyPr wrap="square" rtlCol="0">
            <a:spAutoFit/>
          </a:bodyPr>
          <a:lstStyle/>
          <a:p>
            <a:r>
              <a:rPr lang="pt-PT" dirty="0" smtClean="0">
                <a:solidFill>
                  <a:schemeClr val="accent2">
                    <a:lumMod val="60000"/>
                    <a:lumOff val="40000"/>
                  </a:schemeClr>
                </a:solidFill>
              </a:rPr>
              <a:t>3</a:t>
            </a:r>
          </a:p>
        </p:txBody>
      </p:sp>
      <p:sp>
        <p:nvSpPr>
          <p:cNvPr id="13" name="CaixaDeTexto 12"/>
          <p:cNvSpPr txBox="1"/>
          <p:nvPr/>
        </p:nvSpPr>
        <p:spPr>
          <a:xfrm>
            <a:off x="971600" y="3501008"/>
            <a:ext cx="360040" cy="369332"/>
          </a:xfrm>
          <a:prstGeom prst="rect">
            <a:avLst/>
          </a:prstGeom>
          <a:noFill/>
        </p:spPr>
        <p:txBody>
          <a:bodyPr wrap="square" rtlCol="0">
            <a:spAutoFit/>
          </a:bodyPr>
          <a:lstStyle/>
          <a:p>
            <a:r>
              <a:rPr lang="pt-PT" dirty="0" smtClean="0">
                <a:solidFill>
                  <a:schemeClr val="accent2">
                    <a:lumMod val="60000"/>
                    <a:lumOff val="40000"/>
                  </a:schemeClr>
                </a:solidFill>
              </a:rPr>
              <a:t>4</a:t>
            </a:r>
          </a:p>
        </p:txBody>
      </p:sp>
      <p:sp>
        <p:nvSpPr>
          <p:cNvPr id="14" name="CaixaDeTexto 13"/>
          <p:cNvSpPr txBox="1"/>
          <p:nvPr/>
        </p:nvSpPr>
        <p:spPr>
          <a:xfrm>
            <a:off x="1331640" y="4581128"/>
            <a:ext cx="360040" cy="369332"/>
          </a:xfrm>
          <a:prstGeom prst="rect">
            <a:avLst/>
          </a:prstGeom>
          <a:noFill/>
        </p:spPr>
        <p:txBody>
          <a:bodyPr wrap="square" rtlCol="0">
            <a:spAutoFit/>
          </a:bodyPr>
          <a:lstStyle/>
          <a:p>
            <a:r>
              <a:rPr lang="pt-PT" dirty="0" smtClean="0">
                <a:solidFill>
                  <a:schemeClr val="accent2">
                    <a:lumMod val="60000"/>
                    <a:lumOff val="40000"/>
                  </a:schemeClr>
                </a:solidFill>
              </a:rPr>
              <a:t>1</a:t>
            </a:r>
          </a:p>
        </p:txBody>
      </p:sp>
      <p:sp>
        <p:nvSpPr>
          <p:cNvPr id="15" name="CaixaDeTexto 14"/>
          <p:cNvSpPr txBox="1"/>
          <p:nvPr/>
        </p:nvSpPr>
        <p:spPr>
          <a:xfrm>
            <a:off x="1331640" y="5013176"/>
            <a:ext cx="360040" cy="369332"/>
          </a:xfrm>
          <a:prstGeom prst="rect">
            <a:avLst/>
          </a:prstGeom>
          <a:noFill/>
        </p:spPr>
        <p:txBody>
          <a:bodyPr wrap="square" rtlCol="0">
            <a:spAutoFit/>
          </a:bodyPr>
          <a:lstStyle/>
          <a:p>
            <a:r>
              <a:rPr lang="pt-PT" dirty="0" smtClean="0">
                <a:solidFill>
                  <a:schemeClr val="accent2">
                    <a:lumMod val="60000"/>
                    <a:lumOff val="40000"/>
                  </a:schemeClr>
                </a:solidFill>
              </a:rPr>
              <a:t>2</a:t>
            </a:r>
          </a:p>
        </p:txBody>
      </p:sp>
      <p:sp>
        <p:nvSpPr>
          <p:cNvPr id="16" name="CaixaDeTexto 15"/>
          <p:cNvSpPr txBox="1"/>
          <p:nvPr/>
        </p:nvSpPr>
        <p:spPr>
          <a:xfrm>
            <a:off x="1331640" y="5517232"/>
            <a:ext cx="360040" cy="369332"/>
          </a:xfrm>
          <a:prstGeom prst="rect">
            <a:avLst/>
          </a:prstGeom>
          <a:noFill/>
        </p:spPr>
        <p:txBody>
          <a:bodyPr wrap="square" rtlCol="0">
            <a:spAutoFit/>
          </a:bodyPr>
          <a:lstStyle/>
          <a:p>
            <a:r>
              <a:rPr lang="pt-PT" dirty="0" smtClean="0">
                <a:solidFill>
                  <a:schemeClr val="accent2">
                    <a:lumMod val="60000"/>
                    <a:lumOff val="40000"/>
                  </a:schemeClr>
                </a:solidFill>
              </a:rPr>
              <a:t>3</a:t>
            </a:r>
          </a:p>
        </p:txBody>
      </p:sp>
      <p:sp>
        <p:nvSpPr>
          <p:cNvPr id="17" name="CaixaDeTexto 16"/>
          <p:cNvSpPr txBox="1"/>
          <p:nvPr/>
        </p:nvSpPr>
        <p:spPr>
          <a:xfrm>
            <a:off x="1331640" y="6021288"/>
            <a:ext cx="360040" cy="369332"/>
          </a:xfrm>
          <a:prstGeom prst="rect">
            <a:avLst/>
          </a:prstGeom>
          <a:noFill/>
        </p:spPr>
        <p:txBody>
          <a:bodyPr wrap="square" rtlCol="0">
            <a:spAutoFit/>
          </a:bodyPr>
          <a:lstStyle/>
          <a:p>
            <a:r>
              <a:rPr lang="pt-PT" dirty="0" smtClean="0">
                <a:solidFill>
                  <a:schemeClr val="accent2">
                    <a:lumMod val="60000"/>
                    <a:lumOff val="40000"/>
                  </a:schemeClr>
                </a:solidFill>
              </a:rPr>
              <a:t>4</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pic>
        <p:nvPicPr>
          <p:cNvPr id="62466" name="Picture 2"/>
          <p:cNvPicPr>
            <a:picLocks noChangeAspect="1" noChangeArrowheads="1"/>
          </p:cNvPicPr>
          <p:nvPr/>
        </p:nvPicPr>
        <p:blipFill>
          <a:blip r:embed="rId2" cstate="print"/>
          <a:srcRect/>
          <a:stretch>
            <a:fillRect/>
          </a:stretch>
        </p:blipFill>
        <p:spPr bwMode="auto">
          <a:xfrm>
            <a:off x="395536" y="2060848"/>
            <a:ext cx="8244408" cy="3452115"/>
          </a:xfrm>
          <a:prstGeom prst="rect">
            <a:avLst/>
          </a:prstGeom>
          <a:noFill/>
          <a:ln w="9525">
            <a:noFill/>
            <a:miter lim="800000"/>
            <a:headEnd/>
            <a:tailEnd/>
          </a:ln>
        </p:spPr>
      </p:pic>
      <p:sp>
        <p:nvSpPr>
          <p:cNvPr id="8" name="CaixaDeTexto 7"/>
          <p:cNvSpPr txBox="1"/>
          <p:nvPr/>
        </p:nvSpPr>
        <p:spPr>
          <a:xfrm>
            <a:off x="395536" y="260648"/>
            <a:ext cx="5328592"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6" name="Rectângulo 5"/>
          <p:cNvSpPr/>
          <p:nvPr/>
        </p:nvSpPr>
        <p:spPr>
          <a:xfrm>
            <a:off x="899592" y="1196752"/>
            <a:ext cx="1530547" cy="369332"/>
          </a:xfrm>
          <a:prstGeom prst="rect">
            <a:avLst/>
          </a:prstGeom>
        </p:spPr>
        <p:txBody>
          <a:bodyPr wrap="none">
            <a:spAutoFit/>
          </a:bodyPr>
          <a:lstStyle/>
          <a:p>
            <a:r>
              <a:rPr lang="pt-PT" dirty="0" smtClean="0">
                <a:solidFill>
                  <a:schemeClr val="bg1">
                    <a:lumMod val="50000"/>
                  </a:schemeClr>
                </a:solidFill>
                <a:cs typeface="Narkisim" pitchFamily="34" charset="-79"/>
              </a:rPr>
              <a:t>RESUMINDO…</a:t>
            </a:r>
          </a:p>
        </p:txBody>
      </p:sp>
      <p:sp>
        <p:nvSpPr>
          <p:cNvPr id="7" name="Seta para cima 6"/>
          <p:cNvSpPr/>
          <p:nvPr/>
        </p:nvSpPr>
        <p:spPr>
          <a:xfrm>
            <a:off x="2123728" y="2780928"/>
            <a:ext cx="1296144" cy="1837967"/>
          </a:xfrm>
          <a:prstGeom prst="upArrow">
            <a:avLst>
              <a:gd name="adj1" fmla="val 50000"/>
              <a:gd name="adj2" fmla="val 50917"/>
            </a:avLst>
          </a:prstGeom>
          <a:noFill/>
          <a:ln w="19050">
            <a:solidFill>
              <a:srgbClr val="99FF33"/>
            </a:solidFill>
            <a:prstDash val="lgDash"/>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sp>
        <p:nvSpPr>
          <p:cNvPr id="10" name="Seta para cima 9"/>
          <p:cNvSpPr/>
          <p:nvPr/>
        </p:nvSpPr>
        <p:spPr>
          <a:xfrm rot="10800000">
            <a:off x="4067944" y="2780928"/>
            <a:ext cx="1440160" cy="2448272"/>
          </a:xfrm>
          <a:prstGeom prst="upArrow">
            <a:avLst>
              <a:gd name="adj1" fmla="val 50000"/>
              <a:gd name="adj2" fmla="val 50917"/>
            </a:avLst>
          </a:prstGeom>
          <a:noFill/>
          <a:ln w="19050">
            <a:solidFill>
              <a:srgbClr val="99FF33"/>
            </a:solidFill>
            <a:prstDash val="lgDash"/>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sp>
        <p:nvSpPr>
          <p:cNvPr id="9" name="Rectângulo arredondado 8"/>
          <p:cNvSpPr/>
          <p:nvPr/>
        </p:nvSpPr>
        <p:spPr>
          <a:xfrm>
            <a:off x="323528" y="4797152"/>
            <a:ext cx="8280920" cy="432048"/>
          </a:xfrm>
          <a:prstGeom prst="roundRect">
            <a:avLst/>
          </a:prstGeom>
          <a:noFill/>
          <a:ln w="6350">
            <a:solidFill>
              <a:schemeClr val="accent4">
                <a:lumMod val="75000"/>
              </a:schemeClr>
            </a:solidFill>
            <a:prstDash val="lgDash"/>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sp>
        <p:nvSpPr>
          <p:cNvPr id="11" name="Seta em curva 10"/>
          <p:cNvSpPr/>
          <p:nvPr/>
        </p:nvSpPr>
        <p:spPr>
          <a:xfrm flipV="1">
            <a:off x="755576" y="5301208"/>
            <a:ext cx="360040" cy="864096"/>
          </a:xfrm>
          <a:prstGeom prst="bentArrow">
            <a:avLst>
              <a:gd name="adj1" fmla="val 0"/>
              <a:gd name="adj2" fmla="val 18905"/>
              <a:gd name="adj3" fmla="val 16873"/>
              <a:gd name="adj4" fmla="val 43750"/>
            </a:avLst>
          </a:prstGeom>
          <a:solidFill>
            <a:schemeClr val="accent2">
              <a:lumMod val="40000"/>
              <a:lumOff val="60000"/>
            </a:schemeClr>
          </a:solidFill>
          <a:ln w="3175">
            <a:solidFill>
              <a:schemeClr val="accent2">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CaixaDeTexto 11"/>
          <p:cNvSpPr txBox="1"/>
          <p:nvPr/>
        </p:nvSpPr>
        <p:spPr>
          <a:xfrm>
            <a:off x="1043608" y="5949280"/>
            <a:ext cx="2088232" cy="276999"/>
          </a:xfrm>
          <a:prstGeom prst="rect">
            <a:avLst/>
          </a:prstGeom>
          <a:noFill/>
        </p:spPr>
        <p:txBody>
          <a:bodyPr wrap="square" rtlCol="0">
            <a:spAutoFit/>
          </a:bodyPr>
          <a:lstStyle/>
          <a:p>
            <a:r>
              <a:rPr lang="pt-PT" sz="1200" dirty="0" smtClean="0">
                <a:solidFill>
                  <a:schemeClr val="accent2">
                    <a:lumMod val="60000"/>
                    <a:lumOff val="40000"/>
                  </a:schemeClr>
                </a:solidFill>
              </a:rPr>
              <a:t>Hidrólise enzimática</a:t>
            </a:r>
            <a:endParaRPr lang="en-GB" sz="1200" dirty="0">
              <a:solidFill>
                <a:schemeClr val="accent2">
                  <a:lumMod val="60000"/>
                  <a:lumOff val="4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9" grpId="0" animBg="1"/>
      <p:bldP spid="11" grpId="0" animBg="1"/>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8" name="CaixaDeTexto 7"/>
          <p:cNvSpPr txBox="1"/>
          <p:nvPr/>
        </p:nvSpPr>
        <p:spPr>
          <a:xfrm>
            <a:off x="395536" y="260648"/>
            <a:ext cx="5328592"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9" name="CaixaDeTexto 8"/>
          <p:cNvSpPr txBox="1"/>
          <p:nvPr/>
        </p:nvSpPr>
        <p:spPr>
          <a:xfrm>
            <a:off x="323528" y="764704"/>
            <a:ext cx="6120680" cy="400110"/>
          </a:xfrm>
          <a:prstGeom prst="rect">
            <a:avLst/>
          </a:prstGeom>
          <a:noFill/>
        </p:spPr>
        <p:txBody>
          <a:bodyPr wrap="square" rtlCol="0">
            <a:spAutoFit/>
          </a:bodyPr>
          <a:lstStyle/>
          <a:p>
            <a:r>
              <a:rPr lang="pt-PT" sz="2000" dirty="0" smtClean="0">
                <a:solidFill>
                  <a:schemeClr val="bg1">
                    <a:lumMod val="50000"/>
                  </a:schemeClr>
                </a:solidFill>
              </a:rPr>
              <a:t>Hidrolise de Arabinoxilanos em </a:t>
            </a:r>
            <a:r>
              <a:rPr lang="pt-PT" sz="2000" dirty="0" err="1" smtClean="0">
                <a:solidFill>
                  <a:schemeClr val="bg1">
                    <a:lumMod val="50000"/>
                  </a:schemeClr>
                </a:solidFill>
              </a:rPr>
              <a:t>Oligosacarídeos</a:t>
            </a:r>
            <a:r>
              <a:rPr lang="pt-PT" sz="2000" dirty="0" smtClean="0">
                <a:solidFill>
                  <a:schemeClr val="bg1">
                    <a:lumMod val="50000"/>
                  </a:schemeClr>
                </a:solidFill>
              </a:rPr>
              <a:t>  </a:t>
            </a:r>
            <a:endParaRPr lang="en-GB" sz="2000" dirty="0">
              <a:solidFill>
                <a:schemeClr val="bg1">
                  <a:lumMod val="50000"/>
                </a:schemeClr>
              </a:solidFill>
            </a:endParaRPr>
          </a:p>
        </p:txBody>
      </p:sp>
      <p:sp>
        <p:nvSpPr>
          <p:cNvPr id="7" name="CaixaDeTexto 6"/>
          <p:cNvSpPr txBox="1"/>
          <p:nvPr/>
        </p:nvSpPr>
        <p:spPr>
          <a:xfrm>
            <a:off x="1115616" y="1484784"/>
            <a:ext cx="7272808" cy="646331"/>
          </a:xfrm>
          <a:prstGeom prst="rect">
            <a:avLst/>
          </a:prstGeom>
          <a:noFill/>
        </p:spPr>
        <p:txBody>
          <a:bodyPr wrap="square" rtlCol="0">
            <a:spAutoFit/>
          </a:bodyPr>
          <a:lstStyle/>
          <a:p>
            <a:r>
              <a:rPr lang="pt-PT" i="1" dirty="0" smtClean="0">
                <a:solidFill>
                  <a:schemeClr val="accent2">
                    <a:lumMod val="60000"/>
                    <a:lumOff val="40000"/>
                  </a:schemeClr>
                </a:solidFill>
                <a:cs typeface="Narkisim" pitchFamily="34" charset="-79"/>
              </a:rPr>
              <a:t>Método: </a:t>
            </a:r>
            <a:r>
              <a:rPr lang="pt-PT" sz="1400" dirty="0" smtClean="0">
                <a:solidFill>
                  <a:schemeClr val="accent6"/>
                </a:solidFill>
                <a:cs typeface="Narkisim" pitchFamily="34" charset="-79"/>
              </a:rPr>
              <a:t>hidrólise enzimática de AX por xilanase Xyn10A (</a:t>
            </a:r>
            <a:r>
              <a:rPr lang="pt-PT" sz="1400" dirty="0" err="1" smtClean="0">
                <a:solidFill>
                  <a:schemeClr val="accent6"/>
                </a:solidFill>
                <a:cs typeface="Narkisim" pitchFamily="34" charset="-79"/>
              </a:rPr>
              <a:t>catalytic</a:t>
            </a:r>
            <a:r>
              <a:rPr lang="pt-PT" sz="1400" dirty="0" smtClean="0">
                <a:solidFill>
                  <a:schemeClr val="accent6"/>
                </a:solidFill>
                <a:cs typeface="Narkisim" pitchFamily="34" charset="-79"/>
              </a:rPr>
              <a:t> module e </a:t>
            </a:r>
            <a:r>
              <a:rPr lang="pt-PT" sz="1400" dirty="0" err="1" smtClean="0">
                <a:solidFill>
                  <a:schemeClr val="accent6"/>
                </a:solidFill>
                <a:cs typeface="Narkisim" pitchFamily="34" charset="-79"/>
              </a:rPr>
              <a:t>full</a:t>
            </a:r>
            <a:r>
              <a:rPr lang="pt-PT" sz="1400" dirty="0" smtClean="0">
                <a:solidFill>
                  <a:schemeClr val="accent6"/>
                </a:solidFill>
                <a:cs typeface="Narkisim" pitchFamily="34" charset="-79"/>
              </a:rPr>
              <a:t> </a:t>
            </a:r>
            <a:r>
              <a:rPr lang="pt-PT" sz="1400" dirty="0" err="1" smtClean="0">
                <a:solidFill>
                  <a:schemeClr val="accent6"/>
                </a:solidFill>
                <a:cs typeface="Narkisim" pitchFamily="34" charset="-79"/>
              </a:rPr>
              <a:t>length</a:t>
            </a:r>
            <a:endParaRPr lang="pt-PT" sz="1400" dirty="0" smtClean="0">
              <a:solidFill>
                <a:schemeClr val="accent6"/>
              </a:solidFill>
              <a:cs typeface="Narkisim" pitchFamily="34" charset="-79"/>
            </a:endParaRPr>
          </a:p>
          <a:p>
            <a:endParaRPr lang="pt-PT" i="1" dirty="0" smtClean="0">
              <a:solidFill>
                <a:schemeClr val="accent2">
                  <a:lumMod val="60000"/>
                  <a:lumOff val="40000"/>
                </a:schemeClr>
              </a:solidFill>
              <a:cs typeface="Narkisim" pitchFamily="34" charset="-79"/>
            </a:endParaRPr>
          </a:p>
        </p:txBody>
      </p:sp>
      <p:sp>
        <p:nvSpPr>
          <p:cNvPr id="10" name="CaixaDeTexto 9"/>
          <p:cNvSpPr txBox="1"/>
          <p:nvPr/>
        </p:nvSpPr>
        <p:spPr>
          <a:xfrm>
            <a:off x="467544" y="2204864"/>
            <a:ext cx="6552728" cy="338554"/>
          </a:xfrm>
          <a:prstGeom prst="rect">
            <a:avLst/>
          </a:prstGeom>
          <a:noFill/>
        </p:spPr>
        <p:txBody>
          <a:bodyPr wrap="square" rtlCol="0">
            <a:spAutoFit/>
          </a:bodyPr>
          <a:lstStyle/>
          <a:p>
            <a:pPr marL="800100" lvl="1" indent="-342900"/>
            <a:r>
              <a:rPr lang="pt-PT" sz="1600" dirty="0" smtClean="0">
                <a:solidFill>
                  <a:schemeClr val="bg1">
                    <a:lumMod val="50000"/>
                  </a:schemeClr>
                </a:solidFill>
                <a:cs typeface="Narkisim" pitchFamily="34" charset="-79"/>
              </a:rPr>
              <a:t>CROMATOGRAFIA DE TROCA ANIÓNICA</a:t>
            </a:r>
          </a:p>
        </p:txBody>
      </p:sp>
      <p:sp>
        <p:nvSpPr>
          <p:cNvPr id="12" name="Rectângulo 11"/>
          <p:cNvSpPr/>
          <p:nvPr/>
        </p:nvSpPr>
        <p:spPr>
          <a:xfrm>
            <a:off x="1115616" y="1916832"/>
            <a:ext cx="1312411" cy="369332"/>
          </a:xfrm>
          <a:prstGeom prst="rect">
            <a:avLst/>
          </a:prstGeom>
        </p:spPr>
        <p:txBody>
          <a:bodyPr wrap="none">
            <a:spAutoFit/>
          </a:bodyPr>
          <a:lstStyle/>
          <a:p>
            <a:r>
              <a:rPr lang="pt-PT" i="1" dirty="0" smtClean="0">
                <a:solidFill>
                  <a:schemeClr val="accent2">
                    <a:lumMod val="60000"/>
                    <a:lumOff val="40000"/>
                  </a:schemeClr>
                </a:solidFill>
                <a:cs typeface="Narkisim" pitchFamily="34" charset="-79"/>
              </a:rPr>
              <a:t>Resultados: </a:t>
            </a:r>
            <a:endParaRPr lang="en-GB" dirty="0"/>
          </a:p>
        </p:txBody>
      </p:sp>
      <p:pic>
        <p:nvPicPr>
          <p:cNvPr id="15" name="Imagem 14" descr="c vs f in zero.tif"/>
          <p:cNvPicPr/>
          <p:nvPr/>
        </p:nvPicPr>
        <p:blipFill>
          <a:blip r:embed="rId2" cstate="print">
            <a:lum bright="5000"/>
          </a:blip>
          <a:stretch>
            <a:fillRect/>
          </a:stretch>
        </p:blipFill>
        <p:spPr>
          <a:xfrm>
            <a:off x="1691680" y="3212976"/>
            <a:ext cx="5544616" cy="2681955"/>
          </a:xfrm>
          <a:prstGeom prst="rect">
            <a:avLst/>
          </a:prstGeom>
        </p:spPr>
      </p:pic>
      <p:pic>
        <p:nvPicPr>
          <p:cNvPr id="14" name="Imagem 13" descr="c vs f.jpg"/>
          <p:cNvPicPr/>
          <p:nvPr/>
        </p:nvPicPr>
        <p:blipFill>
          <a:blip r:embed="rId3" cstate="print">
            <a:lum bright="6000"/>
          </a:blip>
          <a:stretch>
            <a:fillRect/>
          </a:stretch>
        </p:blipFill>
        <p:spPr>
          <a:xfrm>
            <a:off x="1691680" y="3212976"/>
            <a:ext cx="5472608" cy="2620980"/>
          </a:xfrm>
          <a:prstGeom prst="rect">
            <a:avLst/>
          </a:prstGeom>
        </p:spPr>
      </p:pic>
      <p:pic>
        <p:nvPicPr>
          <p:cNvPr id="61442" name="Picture 2"/>
          <p:cNvPicPr>
            <a:picLocks noChangeAspect="1" noChangeArrowheads="1"/>
          </p:cNvPicPr>
          <p:nvPr/>
        </p:nvPicPr>
        <p:blipFill>
          <a:blip r:embed="rId4" cstate="print"/>
          <a:srcRect/>
          <a:stretch>
            <a:fillRect/>
          </a:stretch>
        </p:blipFill>
        <p:spPr bwMode="auto">
          <a:xfrm>
            <a:off x="7668344" y="3861048"/>
            <a:ext cx="1475656" cy="1502682"/>
          </a:xfrm>
          <a:prstGeom prst="rect">
            <a:avLst/>
          </a:prstGeom>
          <a:noFill/>
          <a:ln w="9525">
            <a:noFill/>
            <a:miter lim="800000"/>
            <a:headEnd/>
            <a:tailEnd/>
          </a:ln>
        </p:spPr>
      </p:pic>
      <p:sp>
        <p:nvSpPr>
          <p:cNvPr id="16" name="CaixaDeTexto 15"/>
          <p:cNvSpPr txBox="1"/>
          <p:nvPr/>
        </p:nvSpPr>
        <p:spPr>
          <a:xfrm>
            <a:off x="5148064" y="3284984"/>
            <a:ext cx="2088232" cy="461665"/>
          </a:xfrm>
          <a:prstGeom prst="rect">
            <a:avLst/>
          </a:prstGeom>
          <a:noFill/>
        </p:spPr>
        <p:txBody>
          <a:bodyPr wrap="square" rtlCol="0">
            <a:spAutoFit/>
          </a:bodyPr>
          <a:lstStyle/>
          <a:p>
            <a:r>
              <a:rPr lang="pt-PT" sz="1200" dirty="0" err="1" smtClean="0"/>
              <a:t>Catalytic</a:t>
            </a:r>
            <a:r>
              <a:rPr lang="pt-PT" sz="1200" dirty="0" smtClean="0"/>
              <a:t> Module</a:t>
            </a:r>
          </a:p>
          <a:p>
            <a:r>
              <a:rPr lang="pt-PT" sz="1200" dirty="0" err="1" smtClean="0"/>
              <a:t>Full</a:t>
            </a:r>
            <a:r>
              <a:rPr lang="pt-PT" sz="1200" dirty="0" smtClean="0"/>
              <a:t> </a:t>
            </a:r>
            <a:r>
              <a:rPr lang="pt-PT" sz="1200" dirty="0" err="1" smtClean="0"/>
              <a:t>Length</a:t>
            </a:r>
            <a:endParaRPr lang="en-GB" sz="1200" dirty="0"/>
          </a:p>
        </p:txBody>
      </p:sp>
      <p:cxnSp>
        <p:nvCxnSpPr>
          <p:cNvPr id="18" name="Conexão recta 17"/>
          <p:cNvCxnSpPr/>
          <p:nvPr/>
        </p:nvCxnSpPr>
        <p:spPr>
          <a:xfrm>
            <a:off x="4860032" y="3429000"/>
            <a:ext cx="288032"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20" name="Conexão recta 19"/>
          <p:cNvCxnSpPr/>
          <p:nvPr/>
        </p:nvCxnSpPr>
        <p:spPr>
          <a:xfrm>
            <a:off x="4860032" y="3645024"/>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61443" name="Picture 3"/>
          <p:cNvPicPr>
            <a:picLocks noChangeAspect="1" noChangeArrowheads="1"/>
          </p:cNvPicPr>
          <p:nvPr/>
        </p:nvPicPr>
        <p:blipFill>
          <a:blip r:embed="rId5" cstate="print"/>
          <a:stretch>
            <a:fillRect/>
          </a:stretch>
        </p:blipFill>
        <p:spPr bwMode="auto">
          <a:xfrm>
            <a:off x="0" y="3212976"/>
            <a:ext cx="9074518" cy="2896122"/>
          </a:xfrm>
          <a:prstGeom prst="rect">
            <a:avLst/>
          </a:prstGeom>
          <a:noFill/>
          <a:ln w="9525">
            <a:noFill/>
            <a:miter lim="800000"/>
            <a:headEnd/>
            <a:tailEnd/>
          </a:ln>
        </p:spPr>
      </p:pic>
      <p:sp>
        <p:nvSpPr>
          <p:cNvPr id="21" name="CaixaDeTexto 20"/>
          <p:cNvSpPr txBox="1"/>
          <p:nvPr/>
        </p:nvSpPr>
        <p:spPr>
          <a:xfrm>
            <a:off x="5148064" y="3356992"/>
            <a:ext cx="2088232" cy="461665"/>
          </a:xfrm>
          <a:prstGeom prst="rect">
            <a:avLst/>
          </a:prstGeom>
          <a:noFill/>
        </p:spPr>
        <p:txBody>
          <a:bodyPr wrap="square" rtlCol="0">
            <a:spAutoFit/>
          </a:bodyPr>
          <a:lstStyle/>
          <a:p>
            <a:r>
              <a:rPr lang="pt-PT" sz="1200" dirty="0" err="1" smtClean="0"/>
              <a:t>Catalytic</a:t>
            </a:r>
            <a:r>
              <a:rPr lang="pt-PT" sz="1200" dirty="0" smtClean="0"/>
              <a:t> Module</a:t>
            </a:r>
          </a:p>
          <a:p>
            <a:r>
              <a:rPr lang="pt-PT" sz="1200" dirty="0" smtClean="0"/>
              <a:t>Padrão</a:t>
            </a:r>
            <a:endParaRPr lang="en-GB" sz="1200" dirty="0"/>
          </a:p>
        </p:txBody>
      </p:sp>
      <p:cxnSp>
        <p:nvCxnSpPr>
          <p:cNvPr id="22" name="Conexão recta 21"/>
          <p:cNvCxnSpPr/>
          <p:nvPr/>
        </p:nvCxnSpPr>
        <p:spPr>
          <a:xfrm>
            <a:off x="4860032" y="3501008"/>
            <a:ext cx="288032"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23" name="Conexão recta 22"/>
          <p:cNvCxnSpPr/>
          <p:nvPr/>
        </p:nvCxnSpPr>
        <p:spPr>
          <a:xfrm>
            <a:off x="4860032" y="3717032"/>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4" name="Parêntese direito 23"/>
          <p:cNvSpPr/>
          <p:nvPr/>
        </p:nvSpPr>
        <p:spPr>
          <a:xfrm rot="5400000">
            <a:off x="7236296" y="5157192"/>
            <a:ext cx="576064" cy="1440160"/>
          </a:xfrm>
          <a:prstGeom prst="rightBracket">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25" name="CaixaDeTexto 24"/>
          <p:cNvSpPr txBox="1"/>
          <p:nvPr/>
        </p:nvSpPr>
        <p:spPr>
          <a:xfrm>
            <a:off x="7308304" y="6237312"/>
            <a:ext cx="792088" cy="307777"/>
          </a:xfrm>
          <a:prstGeom prst="rect">
            <a:avLst/>
          </a:prstGeom>
          <a:noFill/>
        </p:spPr>
        <p:txBody>
          <a:bodyPr wrap="square" rtlCol="0">
            <a:spAutoFit/>
          </a:bodyPr>
          <a:lstStyle/>
          <a:p>
            <a:r>
              <a:rPr lang="pt-PT" sz="1400" dirty="0" smtClean="0"/>
              <a:t>AXOS</a:t>
            </a:r>
            <a:endParaRPr lang="en-GB"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144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18"/>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20"/>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144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p:bldP spid="24" grpId="0" animBg="1"/>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8" name="CaixaDeTexto 7"/>
          <p:cNvSpPr txBox="1"/>
          <p:nvPr/>
        </p:nvSpPr>
        <p:spPr>
          <a:xfrm>
            <a:off x="395536" y="260648"/>
            <a:ext cx="5328592"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6" name="CaixaDeTexto 5"/>
          <p:cNvSpPr txBox="1"/>
          <p:nvPr/>
        </p:nvSpPr>
        <p:spPr>
          <a:xfrm>
            <a:off x="323528" y="764704"/>
            <a:ext cx="6120680" cy="400110"/>
          </a:xfrm>
          <a:prstGeom prst="rect">
            <a:avLst/>
          </a:prstGeom>
          <a:noFill/>
        </p:spPr>
        <p:txBody>
          <a:bodyPr wrap="square" rtlCol="0">
            <a:spAutoFit/>
          </a:bodyPr>
          <a:lstStyle/>
          <a:p>
            <a:r>
              <a:rPr lang="pt-PT" sz="2000" dirty="0" smtClean="0">
                <a:solidFill>
                  <a:schemeClr val="bg1">
                    <a:lumMod val="50000"/>
                  </a:schemeClr>
                </a:solidFill>
              </a:rPr>
              <a:t>Hidrolise de Arabinoxilanos em </a:t>
            </a:r>
            <a:r>
              <a:rPr lang="pt-PT" sz="2000" dirty="0" err="1" smtClean="0">
                <a:solidFill>
                  <a:schemeClr val="bg1">
                    <a:lumMod val="50000"/>
                  </a:schemeClr>
                </a:solidFill>
              </a:rPr>
              <a:t>Oligosacarídeos</a:t>
            </a:r>
            <a:r>
              <a:rPr lang="pt-PT" sz="2000" dirty="0" smtClean="0">
                <a:solidFill>
                  <a:schemeClr val="bg1">
                    <a:lumMod val="50000"/>
                  </a:schemeClr>
                </a:solidFill>
              </a:rPr>
              <a:t>  </a:t>
            </a:r>
            <a:endParaRPr lang="en-GB" sz="2000" dirty="0">
              <a:solidFill>
                <a:schemeClr val="bg1">
                  <a:lumMod val="50000"/>
                </a:schemeClr>
              </a:solidFill>
            </a:endParaRPr>
          </a:p>
        </p:txBody>
      </p:sp>
      <p:sp>
        <p:nvSpPr>
          <p:cNvPr id="10" name="CaixaDeTexto 9"/>
          <p:cNvSpPr txBox="1"/>
          <p:nvPr/>
        </p:nvSpPr>
        <p:spPr>
          <a:xfrm>
            <a:off x="611560" y="1196752"/>
            <a:ext cx="6552728" cy="615553"/>
          </a:xfrm>
          <a:prstGeom prst="rect">
            <a:avLst/>
          </a:prstGeom>
          <a:noFill/>
        </p:spPr>
        <p:txBody>
          <a:bodyPr wrap="square" rtlCol="0">
            <a:spAutoFit/>
          </a:bodyPr>
          <a:lstStyle/>
          <a:p>
            <a:r>
              <a:rPr lang="pt-PT" i="1" dirty="0" smtClean="0">
                <a:solidFill>
                  <a:schemeClr val="accent2">
                    <a:lumMod val="60000"/>
                    <a:lumOff val="40000"/>
                  </a:schemeClr>
                </a:solidFill>
                <a:cs typeface="Narkisim" pitchFamily="34" charset="-79"/>
              </a:rPr>
              <a:t>Resultados:</a:t>
            </a:r>
          </a:p>
          <a:p>
            <a:pPr marL="800100" lvl="1" indent="-342900"/>
            <a:r>
              <a:rPr lang="pt-PT" sz="1600" dirty="0" smtClean="0">
                <a:solidFill>
                  <a:schemeClr val="accent6"/>
                </a:solidFill>
                <a:cs typeface="Narkisim" pitchFamily="34" charset="-79"/>
              </a:rPr>
              <a:t>CROMATOGRAFIA DE FILTRAÇÃO-GEL</a:t>
            </a:r>
          </a:p>
        </p:txBody>
      </p:sp>
      <p:pic>
        <p:nvPicPr>
          <p:cNvPr id="60420" name="Picture 4"/>
          <p:cNvPicPr>
            <a:picLocks noChangeAspect="1" noChangeArrowheads="1"/>
          </p:cNvPicPr>
          <p:nvPr/>
        </p:nvPicPr>
        <p:blipFill>
          <a:blip r:embed="rId2" cstate="print"/>
          <a:srcRect/>
          <a:stretch>
            <a:fillRect/>
          </a:stretch>
        </p:blipFill>
        <p:spPr bwMode="auto">
          <a:xfrm rot="16200000">
            <a:off x="369394" y="2411534"/>
            <a:ext cx="3798485" cy="4537273"/>
          </a:xfrm>
          <a:prstGeom prst="rect">
            <a:avLst/>
          </a:prstGeom>
          <a:noFill/>
          <a:ln w="9525">
            <a:noFill/>
            <a:miter lim="800000"/>
            <a:headEnd/>
            <a:tailEnd/>
          </a:ln>
        </p:spPr>
      </p:pic>
      <p:sp>
        <p:nvSpPr>
          <p:cNvPr id="11" name="Rectângulo 10"/>
          <p:cNvSpPr/>
          <p:nvPr/>
        </p:nvSpPr>
        <p:spPr>
          <a:xfrm>
            <a:off x="2051720" y="2492896"/>
            <a:ext cx="1508362" cy="276999"/>
          </a:xfrm>
          <a:prstGeom prst="rect">
            <a:avLst/>
          </a:prstGeom>
        </p:spPr>
        <p:txBody>
          <a:bodyPr wrap="none">
            <a:spAutoFit/>
          </a:bodyPr>
          <a:lstStyle/>
          <a:p>
            <a:r>
              <a:rPr lang="pt-PT" sz="1200" u="sng" dirty="0" smtClean="0">
                <a:solidFill>
                  <a:schemeClr val="tx1">
                    <a:lumMod val="50000"/>
                    <a:lumOff val="50000"/>
                  </a:schemeClr>
                </a:solidFill>
                <a:cs typeface="Narkisim" pitchFamily="34" charset="-79"/>
              </a:rPr>
              <a:t>ANTES DA HIDRÓLISE</a:t>
            </a:r>
            <a:endParaRPr lang="en-GB" sz="1200" u="sng" dirty="0">
              <a:solidFill>
                <a:schemeClr val="tx1">
                  <a:lumMod val="50000"/>
                  <a:lumOff val="50000"/>
                </a:schemeClr>
              </a:solidFill>
            </a:endParaRPr>
          </a:p>
        </p:txBody>
      </p:sp>
      <p:pic>
        <p:nvPicPr>
          <p:cNvPr id="12" name="Picture 4"/>
          <p:cNvPicPr>
            <a:picLocks noChangeAspect="1" noChangeArrowheads="1"/>
          </p:cNvPicPr>
          <p:nvPr/>
        </p:nvPicPr>
        <p:blipFill>
          <a:blip r:embed="rId3" cstate="print"/>
          <a:stretch>
            <a:fillRect/>
          </a:stretch>
        </p:blipFill>
        <p:spPr bwMode="auto">
          <a:xfrm rot="16200000">
            <a:off x="4831152" y="2305751"/>
            <a:ext cx="3909681" cy="4716016"/>
          </a:xfrm>
          <a:prstGeom prst="rect">
            <a:avLst/>
          </a:prstGeom>
          <a:noFill/>
          <a:ln w="9525">
            <a:noFill/>
            <a:miter lim="800000"/>
            <a:headEnd/>
            <a:tailEnd/>
          </a:ln>
        </p:spPr>
      </p:pic>
      <p:sp>
        <p:nvSpPr>
          <p:cNvPr id="13" name="Rectângulo 12"/>
          <p:cNvSpPr/>
          <p:nvPr/>
        </p:nvSpPr>
        <p:spPr>
          <a:xfrm>
            <a:off x="6300192" y="2564904"/>
            <a:ext cx="1225144" cy="276999"/>
          </a:xfrm>
          <a:prstGeom prst="rect">
            <a:avLst/>
          </a:prstGeom>
        </p:spPr>
        <p:txBody>
          <a:bodyPr wrap="none">
            <a:spAutoFit/>
          </a:bodyPr>
          <a:lstStyle/>
          <a:p>
            <a:r>
              <a:rPr lang="pt-PT" sz="1200" u="sng" dirty="0" smtClean="0">
                <a:solidFill>
                  <a:schemeClr val="tx1">
                    <a:lumMod val="50000"/>
                    <a:lumOff val="50000"/>
                  </a:schemeClr>
                </a:solidFill>
                <a:cs typeface="Narkisim" pitchFamily="34" charset="-79"/>
              </a:rPr>
              <a:t>APÓS HIDRÓLISE</a:t>
            </a:r>
            <a:endParaRPr lang="en-GB" sz="1200" u="sng" dirty="0">
              <a:solidFill>
                <a:schemeClr val="tx1">
                  <a:lumMod val="50000"/>
                  <a:lumOff val="50000"/>
                </a:schemeClr>
              </a:solidFill>
            </a:endParaRPr>
          </a:p>
        </p:txBody>
      </p:sp>
      <p:pic>
        <p:nvPicPr>
          <p:cNvPr id="60421" name="Picture 5"/>
          <p:cNvPicPr>
            <a:picLocks noChangeAspect="1" noChangeArrowheads="1"/>
          </p:cNvPicPr>
          <p:nvPr/>
        </p:nvPicPr>
        <p:blipFill>
          <a:blip r:embed="rId4" cstate="print"/>
          <a:srcRect/>
          <a:stretch>
            <a:fillRect/>
          </a:stretch>
        </p:blipFill>
        <p:spPr bwMode="auto">
          <a:xfrm>
            <a:off x="194145" y="1988840"/>
            <a:ext cx="8949855" cy="3908847"/>
          </a:xfrm>
          <a:prstGeom prst="rect">
            <a:avLst/>
          </a:prstGeom>
          <a:noFill/>
          <a:ln w="9525">
            <a:noFill/>
            <a:miter lim="800000"/>
            <a:headEnd/>
            <a:tailEnd/>
          </a:ln>
        </p:spPr>
      </p:pic>
      <p:sp>
        <p:nvSpPr>
          <p:cNvPr id="14" name="CaixaDeTexto 13"/>
          <p:cNvSpPr txBox="1"/>
          <p:nvPr/>
        </p:nvSpPr>
        <p:spPr>
          <a:xfrm>
            <a:off x="4932040" y="2564904"/>
            <a:ext cx="2088232" cy="461665"/>
          </a:xfrm>
          <a:prstGeom prst="rect">
            <a:avLst/>
          </a:prstGeom>
          <a:noFill/>
        </p:spPr>
        <p:txBody>
          <a:bodyPr wrap="square" rtlCol="0">
            <a:spAutoFit/>
          </a:bodyPr>
          <a:lstStyle/>
          <a:p>
            <a:r>
              <a:rPr lang="pt-PT" sz="1200" dirty="0" smtClean="0"/>
              <a:t>Antes da hidrólise</a:t>
            </a:r>
          </a:p>
          <a:p>
            <a:r>
              <a:rPr lang="pt-PT" sz="1200" dirty="0" smtClean="0"/>
              <a:t>Após hidrólise</a:t>
            </a:r>
            <a:endParaRPr lang="en-GB" sz="1200" dirty="0"/>
          </a:p>
        </p:txBody>
      </p:sp>
      <p:cxnSp>
        <p:nvCxnSpPr>
          <p:cNvPr id="15" name="Conexão recta 14"/>
          <p:cNvCxnSpPr/>
          <p:nvPr/>
        </p:nvCxnSpPr>
        <p:spPr>
          <a:xfrm>
            <a:off x="4644008" y="2708920"/>
            <a:ext cx="288032" cy="0"/>
          </a:xfrm>
          <a:prstGeom prst="line">
            <a:avLst/>
          </a:prstGeom>
          <a:ln>
            <a:solidFill>
              <a:srgbClr val="0070C0"/>
            </a:solidFill>
          </a:ln>
        </p:spPr>
        <p:style>
          <a:lnRef idx="3">
            <a:schemeClr val="accent5"/>
          </a:lnRef>
          <a:fillRef idx="0">
            <a:schemeClr val="accent5"/>
          </a:fillRef>
          <a:effectRef idx="2">
            <a:schemeClr val="accent5"/>
          </a:effectRef>
          <a:fontRef idx="minor">
            <a:schemeClr val="tx1"/>
          </a:fontRef>
        </p:style>
      </p:cxnSp>
      <p:cxnSp>
        <p:nvCxnSpPr>
          <p:cNvPr id="16" name="Conexão recta 15"/>
          <p:cNvCxnSpPr/>
          <p:nvPr/>
        </p:nvCxnSpPr>
        <p:spPr>
          <a:xfrm>
            <a:off x="4644008" y="2924944"/>
            <a:ext cx="288032" cy="0"/>
          </a:xfrm>
          <a:prstGeom prst="line">
            <a:avLst/>
          </a:prstGeom>
          <a:ln>
            <a:solidFill>
              <a:srgbClr val="FF0000"/>
            </a:solidFill>
          </a:ln>
        </p:spPr>
        <p:style>
          <a:lnRef idx="3">
            <a:schemeClr val="accent4"/>
          </a:lnRef>
          <a:fillRef idx="0">
            <a:schemeClr val="accent4"/>
          </a:fillRef>
          <a:effectRef idx="2">
            <a:schemeClr val="accent4"/>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12"/>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60420"/>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604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8" name="CaixaDeTexto 7"/>
          <p:cNvSpPr txBox="1"/>
          <p:nvPr/>
        </p:nvSpPr>
        <p:spPr>
          <a:xfrm>
            <a:off x="395536" y="260648"/>
            <a:ext cx="6408712"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Conclusões</a:t>
            </a:r>
            <a:endParaRPr lang="en-GB" sz="3200" dirty="0">
              <a:solidFill>
                <a:schemeClr val="accent2">
                  <a:lumMod val="60000"/>
                  <a:lumOff val="40000"/>
                </a:schemeClr>
              </a:solidFill>
              <a:latin typeface="Narkisim" pitchFamily="34" charset="-79"/>
              <a:cs typeface="Narkisim" pitchFamily="34" charset="-79"/>
            </a:endParaRPr>
          </a:p>
        </p:txBody>
      </p:sp>
      <p:sp>
        <p:nvSpPr>
          <p:cNvPr id="62465" name="Rectangle 1"/>
          <p:cNvSpPr>
            <a:spLocks noChangeArrowheads="1"/>
          </p:cNvSpPr>
          <p:nvPr/>
        </p:nvSpPr>
        <p:spPr bwMode="auto">
          <a:xfrm>
            <a:off x="1043608" y="1176819"/>
            <a:ext cx="6984776"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
                <a:schemeClr val="bg1">
                  <a:lumMod val="50000"/>
                </a:schemeClr>
              </a:buClr>
              <a:buSzTx/>
              <a:buFont typeface="Arial" pitchFamily="34" charset="0"/>
              <a:buChar char="•"/>
              <a:tabLst/>
            </a:pPr>
            <a:r>
              <a:rPr lang="pt-PT" sz="1400" dirty="0" smtClean="0">
                <a:latin typeface="Calibri" pitchFamily="34" charset="0"/>
                <a:ea typeface="Cambria" pitchFamily="18" charset="0"/>
                <a:cs typeface="Times New Roman" pitchFamily="18" charset="0"/>
              </a:rPr>
              <a:t> </a:t>
            </a:r>
            <a:r>
              <a:rPr kumimoji="0" lang="pt-PT" sz="1400" b="1"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α-</a:t>
            </a:r>
            <a:r>
              <a:rPr kumimoji="0" lang="pt-PT" sz="1400" b="1" i="0" u="none" strike="noStrike" cap="none" normalizeH="0" baseline="0" dirty="0" err="1" smtClean="0">
                <a:ln>
                  <a:noFill/>
                </a:ln>
                <a:solidFill>
                  <a:schemeClr val="tx1"/>
                </a:solidFill>
                <a:effectLst/>
                <a:latin typeface="Calibri" pitchFamily="34" charset="0"/>
                <a:ea typeface="Cambria" pitchFamily="18" charset="0"/>
                <a:cs typeface="Times New Roman" pitchFamily="18" charset="0"/>
              </a:rPr>
              <a:t>amilase</a:t>
            </a:r>
            <a:r>
              <a:rPr kumimoji="0" lang="pt-PT" sz="1400" b="1"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 de</a:t>
            </a:r>
            <a:r>
              <a:rPr kumimoji="0" lang="pt-PT" sz="1400" b="1" i="0" u="none" strike="noStrike" cap="none" normalizeH="0" dirty="0" smtClean="0">
                <a:ln>
                  <a:noFill/>
                </a:ln>
                <a:solidFill>
                  <a:schemeClr val="tx1"/>
                </a:solidFill>
                <a:effectLst/>
                <a:latin typeface="Calibri" pitchFamily="34" charset="0"/>
                <a:ea typeface="Cambria" pitchFamily="18" charset="0"/>
                <a:cs typeface="Times New Roman" pitchFamily="18" charset="0"/>
              </a:rPr>
              <a:t> </a:t>
            </a:r>
            <a:r>
              <a:rPr kumimoji="0" lang="pt-PT" sz="1400" b="1" i="1" u="none" strike="noStrike" cap="none" normalizeH="0" baseline="0" dirty="0" err="1" smtClean="0">
                <a:ln>
                  <a:noFill/>
                </a:ln>
                <a:solidFill>
                  <a:schemeClr val="tx1"/>
                </a:solidFill>
                <a:effectLst/>
                <a:latin typeface="Calibri" pitchFamily="34" charset="0"/>
                <a:ea typeface="Cambria" pitchFamily="18" charset="0"/>
                <a:cs typeface="Calibri" pitchFamily="34" charset="0"/>
              </a:rPr>
              <a:t>Bacillus</a:t>
            </a:r>
            <a:r>
              <a:rPr kumimoji="0" lang="pt-PT" sz="1400" b="1" i="1" u="none" strike="noStrike" cap="none" normalizeH="0" baseline="0" dirty="0" smtClean="0">
                <a:ln>
                  <a:noFill/>
                </a:ln>
                <a:solidFill>
                  <a:schemeClr val="tx1"/>
                </a:solidFill>
                <a:effectLst/>
                <a:latin typeface="Calibri" pitchFamily="34" charset="0"/>
                <a:ea typeface="Cambria" pitchFamily="18" charset="0"/>
                <a:cs typeface="Calibri" pitchFamily="34" charset="0"/>
              </a:rPr>
              <a:t> amyloliquefaciens</a:t>
            </a:r>
            <a:r>
              <a:rPr kumimoji="0" lang="pt-PT" sz="1400" b="1" i="0" u="none" strike="noStrike" cap="none" normalizeH="0" baseline="0" dirty="0" smtClean="0">
                <a:ln>
                  <a:noFill/>
                </a:ln>
                <a:solidFill>
                  <a:schemeClr val="tx1"/>
                </a:solidFill>
                <a:effectLst/>
                <a:latin typeface="Calibri" pitchFamily="34" charset="0"/>
                <a:ea typeface="Cambria" pitchFamily="18" charset="0"/>
                <a:cs typeface="Calibri" pitchFamily="34" charset="0"/>
              </a:rPr>
              <a:t> (≥250U/ml) </a:t>
            </a:r>
            <a:r>
              <a:rPr kumimoji="0" lang="pt-PT" sz="1400" b="1"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(Sigma-</a:t>
            </a:r>
            <a:r>
              <a:rPr kumimoji="0" lang="pt-PT" sz="1400" b="1" i="0" u="none" strike="noStrike" cap="none" normalizeH="0" baseline="0" dirty="0" err="1" smtClean="0">
                <a:ln>
                  <a:noFill/>
                </a:ln>
                <a:solidFill>
                  <a:schemeClr val="tx1"/>
                </a:solidFill>
                <a:effectLst/>
                <a:latin typeface="Calibri" pitchFamily="34" charset="0"/>
                <a:ea typeface="Cambria" pitchFamily="18" charset="0"/>
                <a:cs typeface="Times New Roman" pitchFamily="18" charset="0"/>
              </a:rPr>
              <a:t>Aldrich</a:t>
            </a:r>
            <a:r>
              <a:rPr kumimoji="0" lang="pt-PT" sz="1400" b="1" i="1"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a:t>
            </a:r>
            <a:r>
              <a:rPr lang="pt-PT" sz="1400" b="1" dirty="0" smtClean="0">
                <a:latin typeface="Calibri" pitchFamily="34" charset="0"/>
                <a:ea typeface="Cambria" pitchFamily="18" charset="0"/>
                <a:cs typeface="Times New Roman" pitchFamily="18" charset="0"/>
              </a:rPr>
              <a:t> mostrou ser mais eficiente</a:t>
            </a:r>
            <a:r>
              <a:rPr lang="pt-PT" sz="1400" dirty="0" smtClean="0">
                <a:latin typeface="Calibri" pitchFamily="34" charset="0"/>
                <a:ea typeface="Cambria" pitchFamily="18" charset="0"/>
                <a:cs typeface="Times New Roman" pitchFamily="18" charset="0"/>
              </a:rPr>
              <a:t> que a proveniente de</a:t>
            </a:r>
            <a:r>
              <a:rPr kumimoji="0" lang="pt-PT" sz="1400" b="0"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 </a:t>
            </a:r>
            <a:r>
              <a:rPr kumimoji="0" lang="pt-PT" sz="1400" b="0" i="1" u="none" strike="noStrike" cap="none" normalizeH="0" baseline="0" dirty="0" err="1" smtClean="0">
                <a:ln>
                  <a:noFill/>
                </a:ln>
                <a:solidFill>
                  <a:schemeClr val="tx1"/>
                </a:solidFill>
                <a:effectLst/>
                <a:latin typeface="Calibri" pitchFamily="34" charset="0"/>
                <a:ea typeface="Cambria" pitchFamily="18" charset="0"/>
                <a:cs typeface="Times New Roman" pitchFamily="18" charset="0"/>
              </a:rPr>
              <a:t>Bacillus</a:t>
            </a:r>
            <a:r>
              <a:rPr kumimoji="0" lang="pt-PT" sz="1400" b="0" i="1"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 licheniformis </a:t>
            </a:r>
            <a:r>
              <a:rPr kumimoji="0" lang="pt-PT" sz="1400" b="0"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(3000U/ml) (Megazyme), na hidrólise de amido. </a:t>
            </a:r>
          </a:p>
          <a:p>
            <a:pPr marL="0" marR="0" lvl="0" indent="0" algn="just" defTabSz="914400" rtl="0" eaLnBrk="1" fontAlgn="base" latinLnBrk="0" hangingPunct="1">
              <a:lnSpc>
                <a:spcPct val="100000"/>
              </a:lnSpc>
              <a:spcBef>
                <a:spcPct val="0"/>
              </a:spcBef>
              <a:spcAft>
                <a:spcPct val="0"/>
              </a:spcAft>
              <a:buClr>
                <a:schemeClr val="bg1">
                  <a:lumMod val="50000"/>
                </a:schemeClr>
              </a:buClr>
              <a:buSzTx/>
              <a:buFontTx/>
              <a:buChar char="•"/>
              <a:tabLst/>
            </a:pPr>
            <a:endParaRPr kumimoji="0" lang="pt-PT"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
                <a:schemeClr val="bg1">
                  <a:lumMod val="50000"/>
                </a:schemeClr>
              </a:buClr>
              <a:buSzTx/>
              <a:buFontTx/>
              <a:buChar char="•"/>
              <a:tabLst/>
            </a:pPr>
            <a:r>
              <a:rPr kumimoji="0" lang="pt-PT" sz="1400" b="0"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 O uso de um </a:t>
            </a:r>
            <a:r>
              <a:rPr kumimoji="0" lang="pt-PT" sz="1400" b="1"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pré-tratamento</a:t>
            </a:r>
            <a:r>
              <a:rPr kumimoji="0" lang="pt-PT" sz="1400" b="0"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 de remoção de amido é</a:t>
            </a:r>
            <a:r>
              <a:rPr kumimoji="0" lang="pt-PT" sz="1400" b="0" i="0" u="none" strike="noStrike" cap="none" normalizeH="0" dirty="0" smtClean="0">
                <a:ln>
                  <a:noFill/>
                </a:ln>
                <a:solidFill>
                  <a:schemeClr val="tx1"/>
                </a:solidFill>
                <a:effectLst/>
                <a:latin typeface="Calibri" pitchFamily="34" charset="0"/>
                <a:ea typeface="Cambria" pitchFamily="18" charset="0"/>
                <a:cs typeface="Times New Roman" pitchFamily="18" charset="0"/>
              </a:rPr>
              <a:t> vantajoso relativamente à remoção de proteínas:</a:t>
            </a:r>
          </a:p>
          <a:p>
            <a:pPr lvl="1" algn="just" eaLnBrk="0" fontAlgn="base" hangingPunct="0">
              <a:spcBef>
                <a:spcPct val="0"/>
              </a:spcBef>
              <a:spcAft>
                <a:spcPct val="0"/>
              </a:spcAft>
              <a:buClr>
                <a:schemeClr val="bg1">
                  <a:lumMod val="50000"/>
                </a:schemeClr>
              </a:buClr>
              <a:buFont typeface="Courier New" pitchFamily="49" charset="0"/>
              <a:buChar char="o"/>
            </a:pPr>
            <a:r>
              <a:rPr kumimoji="0" lang="pt-PT" sz="1400"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 </a:t>
            </a:r>
            <a:r>
              <a:rPr kumimoji="0" lang="pt-PT" sz="1400" b="1"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Previne a</a:t>
            </a:r>
            <a:r>
              <a:rPr kumimoji="0" lang="pt-PT" sz="1400" b="1" i="0" u="none" strike="noStrike" cap="none" normalizeH="0" dirty="0" smtClean="0">
                <a:ln>
                  <a:noFill/>
                </a:ln>
                <a:solidFill>
                  <a:schemeClr val="tx1"/>
                </a:solidFill>
                <a:effectLst/>
                <a:latin typeface="Calibri" pitchFamily="34" charset="0"/>
                <a:ea typeface="Cambria" pitchFamily="18" charset="0"/>
                <a:cs typeface="Times New Roman" pitchFamily="18" charset="0"/>
              </a:rPr>
              <a:t> </a:t>
            </a:r>
            <a:r>
              <a:rPr kumimoji="0" lang="pt-PT" sz="1400" b="1"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ocorrência </a:t>
            </a:r>
            <a:r>
              <a:rPr kumimoji="0" lang="pt-PT" sz="1400"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de  grande</a:t>
            </a:r>
            <a:r>
              <a:rPr kumimoji="0" lang="pt-PT" sz="1400" i="0" u="none" strike="noStrike" cap="none" normalizeH="0" dirty="0" smtClean="0">
                <a:ln>
                  <a:noFill/>
                </a:ln>
                <a:solidFill>
                  <a:schemeClr val="tx1"/>
                </a:solidFill>
                <a:effectLst/>
                <a:latin typeface="Calibri" pitchFamily="34" charset="0"/>
                <a:ea typeface="Cambria" pitchFamily="18" charset="0"/>
                <a:cs typeface="Times New Roman" pitchFamily="18" charset="0"/>
              </a:rPr>
              <a:t> parte das </a:t>
            </a:r>
            <a:r>
              <a:rPr kumimoji="0" lang="pt-PT" sz="1400" b="1"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reações de Maillard</a:t>
            </a:r>
            <a:r>
              <a:rPr kumimoji="0" lang="pt-PT" sz="1400"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 durante a extração;</a:t>
            </a:r>
          </a:p>
          <a:p>
            <a:pPr lvl="1" algn="just" eaLnBrk="0" fontAlgn="base" hangingPunct="0">
              <a:spcBef>
                <a:spcPct val="0"/>
              </a:spcBef>
              <a:spcAft>
                <a:spcPct val="0"/>
              </a:spcAft>
              <a:buClr>
                <a:schemeClr val="bg1">
                  <a:lumMod val="50000"/>
                </a:schemeClr>
              </a:buClr>
              <a:buFont typeface="Courier New" pitchFamily="49" charset="0"/>
              <a:buChar char="o"/>
            </a:pPr>
            <a:r>
              <a:rPr lang="pt-PT" sz="1400" dirty="0" smtClean="0">
                <a:latin typeface="Calibri" pitchFamily="34" charset="0"/>
                <a:ea typeface="Cambria" pitchFamily="18" charset="0"/>
                <a:cs typeface="Times New Roman" pitchFamily="18" charset="0"/>
              </a:rPr>
              <a:t> Previne a formação de grandes quantidades de </a:t>
            </a:r>
            <a:r>
              <a:rPr lang="pt-PT" sz="1400" b="1" dirty="0" smtClean="0">
                <a:latin typeface="Calibri" pitchFamily="34" charset="0"/>
                <a:ea typeface="Cambria" pitchFamily="18" charset="0"/>
                <a:cs typeface="Times New Roman" pitchFamily="18" charset="0"/>
              </a:rPr>
              <a:t>amido resistente </a:t>
            </a:r>
            <a:r>
              <a:rPr lang="pt-PT" sz="1400" dirty="0" smtClean="0">
                <a:latin typeface="Calibri" pitchFamily="34" charset="0"/>
                <a:ea typeface="Cambria" pitchFamily="18" charset="0"/>
                <a:cs typeface="Times New Roman" pitchFamily="18" charset="0"/>
              </a:rPr>
              <a:t>durante a extração.</a:t>
            </a:r>
          </a:p>
          <a:p>
            <a:pPr lvl="1" algn="just" eaLnBrk="0" fontAlgn="base" hangingPunct="0">
              <a:spcBef>
                <a:spcPct val="0"/>
              </a:spcBef>
              <a:spcAft>
                <a:spcPct val="0"/>
              </a:spcAft>
              <a:buClr>
                <a:schemeClr val="bg1">
                  <a:lumMod val="50000"/>
                </a:schemeClr>
              </a:buClr>
              <a:buFont typeface="Courier New" pitchFamily="49" charset="0"/>
              <a:buChar char="o"/>
            </a:pPr>
            <a:r>
              <a:rPr kumimoji="0" lang="pt-PT" sz="1400" b="0"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 Permite</a:t>
            </a:r>
            <a:r>
              <a:rPr kumimoji="0" lang="pt-PT" sz="1400" b="0" i="0" u="none" strike="noStrike" cap="none" normalizeH="0" dirty="0" smtClean="0">
                <a:ln>
                  <a:noFill/>
                </a:ln>
                <a:solidFill>
                  <a:schemeClr val="tx1"/>
                </a:solidFill>
                <a:effectLst/>
                <a:latin typeface="Calibri" pitchFamily="34" charset="0"/>
                <a:ea typeface="Cambria" pitchFamily="18" charset="0"/>
                <a:cs typeface="Times New Roman" pitchFamily="18" charset="0"/>
              </a:rPr>
              <a:t> obter um </a:t>
            </a:r>
            <a:r>
              <a:rPr kumimoji="0" lang="pt-PT" sz="1400" b="1" i="0" u="none" strike="noStrike" cap="none" normalizeH="0" dirty="0" smtClean="0">
                <a:ln>
                  <a:noFill/>
                </a:ln>
                <a:solidFill>
                  <a:schemeClr val="tx1"/>
                </a:solidFill>
                <a:effectLst/>
                <a:latin typeface="Calibri" pitchFamily="34" charset="0"/>
                <a:ea typeface="Cambria" pitchFamily="18" charset="0"/>
                <a:cs typeface="Times New Roman" pitchFamily="18" charset="0"/>
              </a:rPr>
              <a:t>produto mais claro </a:t>
            </a:r>
            <a:r>
              <a:rPr kumimoji="0" lang="pt-PT" sz="1400" b="0" i="0" u="none" strike="noStrike" cap="none" normalizeH="0" dirty="0" smtClean="0">
                <a:ln>
                  <a:noFill/>
                </a:ln>
                <a:solidFill>
                  <a:schemeClr val="tx1"/>
                </a:solidFill>
                <a:effectLst/>
                <a:latin typeface="Calibri" pitchFamily="34" charset="0"/>
                <a:ea typeface="Cambria" pitchFamily="18" charset="0"/>
                <a:cs typeface="Times New Roman" pitchFamily="18" charset="0"/>
              </a:rPr>
              <a:t>e com um </a:t>
            </a:r>
            <a:r>
              <a:rPr lang="pt-PT" sz="1400" b="1" dirty="0" smtClean="0">
                <a:latin typeface="Calibri" pitchFamily="34" charset="0"/>
                <a:ea typeface="Cambria" pitchFamily="18" charset="0"/>
                <a:cs typeface="Times New Roman" pitchFamily="18" charset="0"/>
              </a:rPr>
              <a:t>odor mais suave</a:t>
            </a:r>
            <a:r>
              <a:rPr lang="pt-PT" sz="1400" dirty="0" smtClean="0">
                <a:latin typeface="Calibri" pitchFamily="34" charset="0"/>
                <a:ea typeface="Cambria" pitchFamily="18" charset="0"/>
                <a:cs typeface="Times New Roman" pitchFamily="18" charset="0"/>
              </a:rPr>
              <a:t>.</a:t>
            </a:r>
            <a:endParaRPr kumimoji="0" lang="pt-PT" sz="1400" b="0"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
                <a:schemeClr val="bg1">
                  <a:lumMod val="50000"/>
                </a:schemeClr>
              </a:buClr>
              <a:buSzTx/>
              <a:buFontTx/>
              <a:buChar char="•"/>
              <a:tabLst/>
            </a:pPr>
            <a:endParaRPr kumimoji="0" lang="pt-PT"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
                <a:schemeClr val="bg1">
                  <a:lumMod val="50000"/>
                </a:schemeClr>
              </a:buClr>
              <a:buSzTx/>
              <a:buFontTx/>
              <a:buChar char="•"/>
              <a:tabLst/>
            </a:pPr>
            <a:r>
              <a:rPr kumimoji="0" lang="pt-PT" sz="1400" b="0" i="0" u="none" strike="noStrike" cap="none" normalizeH="0" baseline="0" dirty="0" smtClean="0">
                <a:ln>
                  <a:noFill/>
                </a:ln>
                <a:solidFill>
                  <a:schemeClr val="tx1"/>
                </a:solidFill>
                <a:effectLst/>
                <a:latin typeface="Calibri" pitchFamily="34" charset="0"/>
                <a:ea typeface="Cambria" pitchFamily="18" charset="0"/>
                <a:cs typeface="Times New Roman" pitchFamily="18" charset="0"/>
              </a:rPr>
              <a:t> Em relação à precipitação</a:t>
            </a:r>
            <a:r>
              <a:rPr kumimoji="0" lang="pt-PT" sz="1400" b="0" i="0" u="none" strike="noStrike" cap="none" normalizeH="0" dirty="0" smtClean="0">
                <a:ln>
                  <a:noFill/>
                </a:ln>
                <a:solidFill>
                  <a:schemeClr val="tx1"/>
                </a:solidFill>
                <a:effectLst/>
                <a:latin typeface="Calibri" pitchFamily="34" charset="0"/>
                <a:ea typeface="Cambria" pitchFamily="18" charset="0"/>
                <a:cs typeface="Times New Roman" pitchFamily="18" charset="0"/>
              </a:rPr>
              <a:t> com etanol, </a:t>
            </a:r>
            <a:r>
              <a:rPr kumimoji="0" lang="pt-PT" sz="1400" b="1" i="0" u="none" strike="noStrike" cap="none" normalizeH="0" dirty="0" smtClean="0">
                <a:ln>
                  <a:noFill/>
                </a:ln>
                <a:solidFill>
                  <a:schemeClr val="tx1"/>
                </a:solidFill>
                <a:effectLst/>
                <a:latin typeface="Calibri" pitchFamily="34" charset="0"/>
                <a:ea typeface="Cambria" pitchFamily="18" charset="0"/>
                <a:cs typeface="Times New Roman" pitchFamily="18" charset="0"/>
              </a:rPr>
              <a:t>a diálise é um método mais eficaz na remoção de pequenas moléculas, </a:t>
            </a:r>
            <a:r>
              <a:rPr kumimoji="0" lang="pt-PT" sz="1400" i="0" u="none" strike="noStrike" cap="none" normalizeH="0" dirty="0" smtClean="0">
                <a:ln>
                  <a:noFill/>
                </a:ln>
                <a:solidFill>
                  <a:schemeClr val="tx1"/>
                </a:solidFill>
                <a:effectLst/>
                <a:latin typeface="Calibri" pitchFamily="34" charset="0"/>
                <a:ea typeface="Cambria" pitchFamily="18" charset="0"/>
                <a:cs typeface="Times New Roman" pitchFamily="18" charset="0"/>
              </a:rPr>
              <a:t>pelo que é preferencialmente usado</a:t>
            </a:r>
            <a:r>
              <a:rPr kumimoji="0" lang="pt-PT" sz="1400" b="0" i="0" u="none" strike="noStrike" cap="none" normalizeH="0" dirty="0" smtClean="0">
                <a:ln>
                  <a:noFill/>
                </a:ln>
                <a:solidFill>
                  <a:schemeClr val="tx1"/>
                </a:solidFill>
                <a:effectLst/>
                <a:latin typeface="Calibri" pitchFamily="34" charset="0"/>
                <a:ea typeface="Cambria" pitchFamily="18" charset="0"/>
                <a:cs typeface="Times New Roman" pitchFamily="18" charset="0"/>
              </a:rPr>
              <a:t>. A </a:t>
            </a:r>
            <a:r>
              <a:rPr kumimoji="0" lang="pt-PT" sz="1400" b="1" i="0" u="none" strike="noStrike" cap="none" normalizeH="0" dirty="0" smtClean="0">
                <a:ln>
                  <a:noFill/>
                </a:ln>
                <a:solidFill>
                  <a:schemeClr val="tx1"/>
                </a:solidFill>
                <a:effectLst/>
                <a:latin typeface="Calibri" pitchFamily="34" charset="0"/>
                <a:ea typeface="Cambria" pitchFamily="18" charset="0"/>
                <a:cs typeface="Times New Roman" pitchFamily="18" charset="0"/>
              </a:rPr>
              <a:t>combinação</a:t>
            </a:r>
            <a:r>
              <a:rPr kumimoji="0" lang="pt-PT" sz="1400" b="0" i="0" u="none" strike="noStrike" cap="none" normalizeH="0" dirty="0" smtClean="0">
                <a:ln>
                  <a:noFill/>
                </a:ln>
                <a:solidFill>
                  <a:schemeClr val="tx1"/>
                </a:solidFill>
                <a:effectLst/>
                <a:latin typeface="Calibri" pitchFamily="34" charset="0"/>
                <a:ea typeface="Cambria" pitchFamily="18" charset="0"/>
                <a:cs typeface="Times New Roman" pitchFamily="18" charset="0"/>
              </a:rPr>
              <a:t> das duas técnicas permite obter ainda um </a:t>
            </a:r>
            <a:r>
              <a:rPr kumimoji="0" lang="pt-PT" sz="1400" b="1" i="0" u="none" strike="noStrike" cap="none" normalizeH="0" dirty="0" smtClean="0">
                <a:ln>
                  <a:noFill/>
                </a:ln>
                <a:solidFill>
                  <a:schemeClr val="tx1"/>
                </a:solidFill>
                <a:effectLst/>
                <a:latin typeface="Calibri" pitchFamily="34" charset="0"/>
                <a:ea typeface="Cambria" pitchFamily="18" charset="0"/>
                <a:cs typeface="Times New Roman" pitchFamily="18" charset="0"/>
              </a:rPr>
              <a:t>características </a:t>
            </a:r>
            <a:r>
              <a:rPr lang="pt-PT" sz="1400" b="1" dirty="0" smtClean="0">
                <a:latin typeface="Calibri" pitchFamily="34" charset="0"/>
                <a:ea typeface="Cambria" pitchFamily="18" charset="0"/>
                <a:cs typeface="Times New Roman" pitchFamily="18" charset="0"/>
              </a:rPr>
              <a:t>físicas </a:t>
            </a:r>
            <a:r>
              <a:rPr kumimoji="0" lang="pt-PT" sz="1400" b="1" i="0" u="none" strike="noStrike" cap="none" normalizeH="0" dirty="0" smtClean="0">
                <a:ln>
                  <a:noFill/>
                </a:ln>
                <a:solidFill>
                  <a:schemeClr val="tx1"/>
                </a:solidFill>
                <a:effectLst/>
                <a:latin typeface="Calibri" pitchFamily="34" charset="0"/>
                <a:ea typeface="Cambria" pitchFamily="18" charset="0"/>
                <a:cs typeface="Times New Roman" pitchFamily="18" charset="0"/>
              </a:rPr>
              <a:t>mais desejáveis</a:t>
            </a:r>
            <a:r>
              <a:rPr kumimoji="0" lang="pt-PT" sz="1400" b="0" i="0" u="none" strike="noStrike" cap="none" normalizeH="0" dirty="0" smtClean="0">
                <a:ln>
                  <a:noFill/>
                </a:ln>
                <a:solidFill>
                  <a:schemeClr val="tx1"/>
                </a:solidFill>
                <a:effectLst/>
                <a:latin typeface="Calibri" pitchFamily="34" charset="0"/>
                <a:ea typeface="Cambria" pitchFamily="18" charset="0"/>
                <a:cs typeface="Times New Roman" pitchFamily="18" charset="0"/>
              </a:rPr>
              <a:t>.</a:t>
            </a:r>
          </a:p>
          <a:p>
            <a:pPr marL="0" marR="0" lvl="0" indent="0" algn="just" defTabSz="914400" rtl="0" eaLnBrk="0" fontAlgn="base" latinLnBrk="0" hangingPunct="0">
              <a:lnSpc>
                <a:spcPct val="100000"/>
              </a:lnSpc>
              <a:spcBef>
                <a:spcPct val="0"/>
              </a:spcBef>
              <a:spcAft>
                <a:spcPct val="0"/>
              </a:spcAft>
              <a:buClr>
                <a:schemeClr val="bg1">
                  <a:lumMod val="50000"/>
                </a:schemeClr>
              </a:buClr>
              <a:buSzTx/>
              <a:buFontTx/>
              <a:buChar char="•"/>
              <a:tabLst/>
            </a:pPr>
            <a:endParaRPr lang="pt-PT" sz="1400" dirty="0" smtClean="0">
              <a:latin typeface="Arial" pitchFamily="34" charset="0"/>
              <a:cs typeface="Arial" pitchFamily="34" charset="0"/>
            </a:endParaRPr>
          </a:p>
          <a:p>
            <a:pPr algn="ctr" fontAlgn="base">
              <a:spcBef>
                <a:spcPct val="0"/>
              </a:spcBef>
              <a:spcAft>
                <a:spcPct val="0"/>
              </a:spcAft>
              <a:buClr>
                <a:schemeClr val="accent2">
                  <a:lumMod val="60000"/>
                  <a:lumOff val="40000"/>
                </a:schemeClr>
              </a:buClr>
            </a:pPr>
            <a:r>
              <a:rPr lang="pt-PT" sz="1400" dirty="0" smtClean="0"/>
              <a:t>Produção de um produto com características e composição melhoradas:</a:t>
            </a:r>
          </a:p>
          <a:p>
            <a:pPr algn="just" fontAlgn="base">
              <a:spcBef>
                <a:spcPct val="0"/>
              </a:spcBef>
              <a:spcAft>
                <a:spcPct val="0"/>
              </a:spcAft>
              <a:buClr>
                <a:schemeClr val="accent2">
                  <a:lumMod val="60000"/>
                  <a:lumOff val="40000"/>
                </a:schemeClr>
              </a:buClr>
            </a:pPr>
            <a:r>
              <a:rPr lang="pt-PT" sz="1400" dirty="0" smtClean="0"/>
              <a:t> </a:t>
            </a:r>
          </a:p>
          <a:p>
            <a:pPr lvl="2" algn="just" fontAlgn="base">
              <a:spcBef>
                <a:spcPct val="0"/>
              </a:spcBef>
              <a:spcAft>
                <a:spcPct val="0"/>
              </a:spcAft>
              <a:buClr>
                <a:schemeClr val="accent2">
                  <a:lumMod val="60000"/>
                  <a:lumOff val="40000"/>
                </a:schemeClr>
              </a:buClr>
              <a:buFont typeface="Arial" pitchFamily="34" charset="0"/>
              <a:buChar char="•"/>
            </a:pPr>
            <a:r>
              <a:rPr lang="pt-PT" sz="1400" dirty="0" smtClean="0"/>
              <a:t>Composição do produto final em </a:t>
            </a:r>
            <a:r>
              <a:rPr lang="pt-PT" sz="1400" b="1" dirty="0" smtClean="0"/>
              <a:t>arabinoxilano</a:t>
            </a:r>
            <a:r>
              <a:rPr lang="pt-PT" sz="1400" dirty="0" smtClean="0"/>
              <a:t>: </a:t>
            </a:r>
            <a:r>
              <a:rPr lang="pt-PT" sz="1400" b="1" dirty="0" smtClean="0"/>
              <a:t>37.57% → 60.45% </a:t>
            </a:r>
          </a:p>
          <a:p>
            <a:pPr lvl="2" algn="just" fontAlgn="base">
              <a:spcBef>
                <a:spcPct val="0"/>
              </a:spcBef>
              <a:spcAft>
                <a:spcPct val="0"/>
              </a:spcAft>
              <a:buClr>
                <a:schemeClr val="accent2">
                  <a:lumMod val="60000"/>
                  <a:lumOff val="40000"/>
                </a:schemeClr>
              </a:buClr>
              <a:buFont typeface="Arial" pitchFamily="34" charset="0"/>
              <a:buChar char="•"/>
            </a:pPr>
            <a:r>
              <a:rPr lang="pt-PT" sz="1400" dirty="0" smtClean="0"/>
              <a:t> Rácio </a:t>
            </a:r>
            <a:r>
              <a:rPr lang="pt-PT" sz="1400" b="1" dirty="0" smtClean="0"/>
              <a:t>arabinoxilano / glucose</a:t>
            </a:r>
            <a:r>
              <a:rPr lang="pt-PT" sz="1400" dirty="0" smtClean="0"/>
              <a:t>: </a:t>
            </a:r>
            <a:r>
              <a:rPr lang="pt-PT" sz="1400" b="1" dirty="0" smtClean="0"/>
              <a:t>1,84 → 10.02</a:t>
            </a:r>
          </a:p>
          <a:p>
            <a:pPr lvl="2" algn="just" fontAlgn="base">
              <a:spcBef>
                <a:spcPct val="0"/>
              </a:spcBef>
              <a:spcAft>
                <a:spcPct val="0"/>
              </a:spcAft>
              <a:buClr>
                <a:schemeClr val="accent2">
                  <a:lumMod val="60000"/>
                  <a:lumOff val="40000"/>
                </a:schemeClr>
              </a:buClr>
              <a:buFont typeface="Arial" pitchFamily="34" charset="0"/>
              <a:buChar char="•"/>
            </a:pPr>
            <a:endParaRPr lang="pt-PT" sz="1400" b="1" dirty="0" smtClean="0"/>
          </a:p>
          <a:p>
            <a:pPr lvl="2" algn="just" fontAlgn="base">
              <a:spcBef>
                <a:spcPct val="0"/>
              </a:spcBef>
              <a:spcAft>
                <a:spcPct val="0"/>
              </a:spcAft>
              <a:buClr>
                <a:schemeClr val="accent2">
                  <a:lumMod val="60000"/>
                  <a:lumOff val="40000"/>
                </a:schemeClr>
              </a:buClr>
              <a:buFont typeface="Arial" pitchFamily="34" charset="0"/>
              <a:buChar char="•"/>
            </a:pPr>
            <a:endParaRPr lang="pt-PT" sz="1400" b="1" dirty="0" smtClean="0"/>
          </a:p>
          <a:p>
            <a:pPr algn="just" fontAlgn="base">
              <a:spcBef>
                <a:spcPct val="0"/>
              </a:spcBef>
              <a:spcAft>
                <a:spcPct val="0"/>
              </a:spcAft>
              <a:buClr>
                <a:schemeClr val="bg1">
                  <a:lumMod val="50000"/>
                </a:schemeClr>
              </a:buClr>
              <a:buFont typeface="Arial" pitchFamily="34" charset="0"/>
              <a:buChar char="•"/>
            </a:pPr>
            <a:r>
              <a:rPr lang="pt-PT" sz="1400" b="1" dirty="0" smtClean="0"/>
              <a:t> Utilizando xylanase foi possível obter XOS e AXOS.</a:t>
            </a:r>
          </a:p>
          <a:p>
            <a:pPr marL="0" marR="0" lvl="0" indent="0" algn="just" defTabSz="914400" rtl="0" eaLnBrk="0" fontAlgn="base" latinLnBrk="0" hangingPunct="0">
              <a:lnSpc>
                <a:spcPct val="100000"/>
              </a:lnSpc>
              <a:spcBef>
                <a:spcPct val="0"/>
              </a:spcBef>
              <a:spcAft>
                <a:spcPct val="0"/>
              </a:spcAft>
              <a:buClr>
                <a:schemeClr val="bg1">
                  <a:lumMod val="50000"/>
                </a:schemeClr>
              </a:buClr>
              <a:buSzTx/>
              <a:buFontTx/>
              <a:buChar char="•"/>
              <a:tabLst/>
            </a:pPr>
            <a:endParaRPr kumimoji="0" lang="pt-PT" sz="1400" b="0" i="0" u="none" strike="noStrike" cap="none" normalizeH="0" dirty="0" smtClean="0">
              <a:ln>
                <a:noFill/>
              </a:ln>
              <a:solidFill>
                <a:schemeClr val="tx1"/>
              </a:solidFill>
              <a:effectLst/>
              <a:latin typeface="Arial" pitchFamily="34" charset="0"/>
              <a:ea typeface="Cambria" pitchFamily="18"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016224"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Introdução</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539552" y="980728"/>
            <a:ext cx="8352928" cy="369332"/>
          </a:xfrm>
          <a:prstGeom prst="rect">
            <a:avLst/>
          </a:prstGeom>
          <a:noFill/>
        </p:spPr>
        <p:txBody>
          <a:bodyPr wrap="square" rtlCol="0">
            <a:spAutoFit/>
          </a:bodyPr>
          <a:lstStyle/>
          <a:p>
            <a:r>
              <a:rPr lang="pt-PT" dirty="0" smtClean="0">
                <a:solidFill>
                  <a:schemeClr val="tx1">
                    <a:lumMod val="50000"/>
                    <a:lumOff val="50000"/>
                  </a:schemeClr>
                </a:solidFill>
                <a:latin typeface="Narkisim" pitchFamily="34" charset="-79"/>
                <a:cs typeface="Narkisim" pitchFamily="34" charset="-79"/>
              </a:rPr>
              <a:t>Prebióticos e </a:t>
            </a:r>
            <a:r>
              <a:rPr lang="pt-PT" dirty="0" err="1" smtClean="0">
                <a:solidFill>
                  <a:schemeClr val="tx1">
                    <a:lumMod val="50000"/>
                    <a:lumOff val="50000"/>
                  </a:schemeClr>
                </a:solidFill>
                <a:latin typeface="Narkisim" pitchFamily="34" charset="-79"/>
                <a:cs typeface="Narkisim" pitchFamily="34" charset="-79"/>
              </a:rPr>
              <a:t>próbióticos</a:t>
            </a:r>
            <a:r>
              <a:rPr lang="pt-PT" dirty="0" smtClean="0">
                <a:solidFill>
                  <a:schemeClr val="tx1">
                    <a:lumMod val="50000"/>
                    <a:lumOff val="50000"/>
                  </a:schemeClr>
                </a:solidFill>
                <a:latin typeface="Narkisim" pitchFamily="34" charset="-79"/>
                <a:cs typeface="Narkisim" pitchFamily="34" charset="-79"/>
              </a:rPr>
              <a:t>  </a:t>
            </a:r>
            <a:endParaRPr lang="en-GB" dirty="0">
              <a:solidFill>
                <a:schemeClr val="tx1">
                  <a:lumMod val="50000"/>
                  <a:lumOff val="50000"/>
                </a:schemeClr>
              </a:solidFill>
            </a:endParaRPr>
          </a:p>
        </p:txBody>
      </p:sp>
      <p:sp>
        <p:nvSpPr>
          <p:cNvPr id="6" name="CaixaDeTexto 5"/>
          <p:cNvSpPr txBox="1"/>
          <p:nvPr/>
        </p:nvSpPr>
        <p:spPr>
          <a:xfrm>
            <a:off x="539552" y="1484784"/>
            <a:ext cx="7704856" cy="5539978"/>
          </a:xfrm>
          <a:prstGeom prst="rect">
            <a:avLst/>
          </a:prstGeom>
          <a:noFill/>
        </p:spPr>
        <p:txBody>
          <a:bodyPr wrap="square" rtlCol="0">
            <a:spAutoFit/>
          </a:bodyPr>
          <a:lstStyle/>
          <a:p>
            <a:r>
              <a:rPr lang="pt-PT" dirty="0" smtClean="0">
                <a:solidFill>
                  <a:schemeClr val="bg1">
                    <a:lumMod val="50000"/>
                  </a:schemeClr>
                </a:solidFill>
                <a:cs typeface="Narkisim" pitchFamily="34" charset="-79"/>
              </a:rPr>
              <a:t>PREBIÓTICOS</a:t>
            </a:r>
            <a:endParaRPr lang="pt-PT" sz="1400" dirty="0" smtClean="0"/>
          </a:p>
          <a:p>
            <a:pPr lvl="1" algn="just">
              <a:buClr>
                <a:schemeClr val="accent2">
                  <a:lumMod val="60000"/>
                  <a:lumOff val="40000"/>
                </a:schemeClr>
              </a:buClr>
              <a:buFont typeface="Arial" pitchFamily="34" charset="0"/>
              <a:buChar char="•"/>
            </a:pPr>
            <a:r>
              <a:rPr lang="pt-PT" sz="1400" dirty="0" smtClean="0"/>
              <a:t> </a:t>
            </a:r>
            <a:r>
              <a:rPr lang="pt-PT" sz="1400" b="1" dirty="0" smtClean="0"/>
              <a:t>Componentes alimentares não digeríveis</a:t>
            </a:r>
            <a:r>
              <a:rPr lang="pt-PT" sz="1400" dirty="0" smtClean="0"/>
              <a:t>, com efeito benéfico na saúde do hospedeiro ao </a:t>
            </a:r>
            <a:r>
              <a:rPr lang="pt-PT" sz="1400" b="1" dirty="0" smtClean="0"/>
              <a:t>estimular seletivamente o crescimento e/ou atividade de grupos específicos de bactérias</a:t>
            </a:r>
            <a:r>
              <a:rPr lang="pt-PT" sz="1400" dirty="0" smtClean="0"/>
              <a:t> no cólon. </a:t>
            </a:r>
          </a:p>
          <a:p>
            <a:pPr lvl="1" algn="just">
              <a:buClr>
                <a:schemeClr val="accent2">
                  <a:lumMod val="60000"/>
                  <a:lumOff val="40000"/>
                </a:schemeClr>
              </a:buClr>
            </a:pPr>
            <a:endParaRPr lang="pt-PT" sz="1400" dirty="0" smtClean="0"/>
          </a:p>
          <a:p>
            <a:pPr lvl="1" algn="just">
              <a:buClr>
                <a:schemeClr val="accent2">
                  <a:lumMod val="60000"/>
                  <a:lumOff val="40000"/>
                </a:schemeClr>
              </a:buClr>
              <a:buFont typeface="Arial" pitchFamily="34" charset="0"/>
              <a:buChar char="•"/>
            </a:pPr>
            <a:r>
              <a:rPr lang="pt-PT" sz="1400" b="1" dirty="0" smtClean="0"/>
              <a:t> Requisitos</a:t>
            </a:r>
            <a:r>
              <a:rPr lang="pt-PT" sz="1400" dirty="0" smtClean="0"/>
              <a:t>:</a:t>
            </a:r>
          </a:p>
          <a:p>
            <a:pPr lvl="2" algn="just">
              <a:buClr>
                <a:schemeClr val="accent2">
                  <a:lumMod val="60000"/>
                  <a:lumOff val="40000"/>
                </a:schemeClr>
              </a:buClr>
              <a:buFont typeface="Arial" pitchFamily="34" charset="0"/>
              <a:buChar char="•"/>
            </a:pPr>
            <a:endParaRPr lang="pt-PT" sz="1400" dirty="0" smtClean="0"/>
          </a:p>
          <a:p>
            <a:pPr marL="1600200" lvl="3" indent="-228600">
              <a:buClr>
                <a:schemeClr val="bg1">
                  <a:lumMod val="50000"/>
                </a:schemeClr>
              </a:buClr>
              <a:buFont typeface="+mj-lt"/>
              <a:buAutoNum type="arabicPeriod"/>
            </a:pPr>
            <a:r>
              <a:rPr lang="pt-PT" sz="1200" dirty="0" smtClean="0"/>
              <a:t>Resistir à acidez gástrica; </a:t>
            </a:r>
          </a:p>
          <a:p>
            <a:pPr marL="1600200" lvl="3" indent="-228600">
              <a:buClr>
                <a:schemeClr val="bg1">
                  <a:lumMod val="50000"/>
                </a:schemeClr>
              </a:buClr>
              <a:buFont typeface="+mj-lt"/>
              <a:buAutoNum type="arabicPeriod"/>
            </a:pPr>
            <a:r>
              <a:rPr lang="pt-PT" sz="1200" dirty="0" smtClean="0"/>
              <a:t>Não ser hidrolisado pelas enzimas do trato gastrointestinal;</a:t>
            </a:r>
          </a:p>
          <a:p>
            <a:pPr marL="1600200" lvl="3" indent="-228600">
              <a:buClr>
                <a:schemeClr val="bg1">
                  <a:lumMod val="50000"/>
                </a:schemeClr>
              </a:buClr>
              <a:buFont typeface="+mj-lt"/>
              <a:buAutoNum type="arabicPeriod"/>
            </a:pPr>
            <a:r>
              <a:rPr lang="pt-PT" sz="1200" dirty="0" smtClean="0"/>
              <a:t>Não ser absorvido no trato gastro intestinal superior; </a:t>
            </a:r>
          </a:p>
          <a:p>
            <a:pPr marL="1600200" lvl="3" indent="-228600">
              <a:buClr>
                <a:schemeClr val="bg1">
                  <a:lumMod val="50000"/>
                </a:schemeClr>
              </a:buClr>
              <a:buFont typeface="+mj-lt"/>
              <a:buAutoNum type="arabicPeriod"/>
            </a:pPr>
            <a:r>
              <a:rPr lang="pt-PT" sz="1200" dirty="0" smtClean="0"/>
              <a:t>Ser fermentado pela microbióta intestinal;</a:t>
            </a:r>
          </a:p>
          <a:p>
            <a:pPr marL="1600200" lvl="3" indent="-228600">
              <a:buClr>
                <a:schemeClr val="bg1">
                  <a:lumMod val="50000"/>
                </a:schemeClr>
              </a:buClr>
              <a:buFont typeface="+mj-lt"/>
              <a:buAutoNum type="arabicPeriod"/>
            </a:pPr>
            <a:r>
              <a:rPr lang="pt-PT" sz="1200" dirty="0" smtClean="0"/>
              <a:t>Induzir a estimulação seletiva do crescimento e/ou atividade de bactérias intestinais, potencialmente associadas à saúde e bem-estar.</a:t>
            </a:r>
          </a:p>
          <a:p>
            <a:pPr marL="1600200" lvl="3" indent="-228600">
              <a:buClr>
                <a:schemeClr val="bg1">
                  <a:lumMod val="50000"/>
                </a:schemeClr>
              </a:buClr>
              <a:buFont typeface="+mj-lt"/>
              <a:buAutoNum type="arabicPeriod"/>
            </a:pPr>
            <a:endParaRPr lang="pt-PT" sz="1200" dirty="0" smtClean="0"/>
          </a:p>
          <a:p>
            <a:pPr marL="1600200" lvl="3" indent="-228600">
              <a:buClr>
                <a:schemeClr val="bg1">
                  <a:lumMod val="50000"/>
                </a:schemeClr>
              </a:buClr>
            </a:pPr>
            <a:endParaRPr lang="pt-PT" sz="1200" dirty="0" smtClean="0"/>
          </a:p>
          <a:p>
            <a:r>
              <a:rPr lang="pt-PT" dirty="0" smtClean="0">
                <a:solidFill>
                  <a:schemeClr val="bg1">
                    <a:lumMod val="50000"/>
                  </a:schemeClr>
                </a:solidFill>
                <a:cs typeface="Narkisim" pitchFamily="34" charset="-79"/>
              </a:rPr>
              <a:t>PROBIÓTICOS</a:t>
            </a:r>
          </a:p>
          <a:p>
            <a:pPr lvl="1" algn="just">
              <a:buClr>
                <a:schemeClr val="accent2">
                  <a:lumMod val="60000"/>
                  <a:lumOff val="40000"/>
                </a:schemeClr>
              </a:buClr>
              <a:buFont typeface="Arial" pitchFamily="34" charset="0"/>
              <a:buChar char="•"/>
            </a:pPr>
            <a:r>
              <a:rPr lang="en-GB" sz="1400" dirty="0" smtClean="0"/>
              <a:t> </a:t>
            </a:r>
            <a:r>
              <a:rPr lang="pt-PT" sz="1400" b="1" dirty="0" smtClean="0"/>
              <a:t>Microbióta gastrointestinal </a:t>
            </a:r>
            <a:r>
              <a:rPr lang="pt-PT" sz="1400" dirty="0" smtClean="0"/>
              <a:t>que exerce </a:t>
            </a:r>
            <a:r>
              <a:rPr lang="pt-PT" sz="1400" b="1" dirty="0" smtClean="0"/>
              <a:t>efeitos benéficos para a saúde </a:t>
            </a:r>
            <a:r>
              <a:rPr lang="pt-PT" sz="1400" dirty="0" smtClean="0"/>
              <a:t>do hospedeiro. </a:t>
            </a:r>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buFont typeface="Arial" pitchFamily="34" charset="0"/>
              <a:buChar char="•"/>
            </a:pPr>
            <a:r>
              <a:rPr lang="pt-PT" sz="1400" dirty="0" smtClean="0"/>
              <a:t> Exemplos: </a:t>
            </a:r>
            <a:r>
              <a:rPr lang="pt-PT" sz="1400" b="1" i="1" dirty="0" smtClean="0"/>
              <a:t>Lactobacilli</a:t>
            </a:r>
            <a:r>
              <a:rPr lang="pt-PT" sz="1400" dirty="0" smtClean="0"/>
              <a:t> e </a:t>
            </a:r>
            <a:r>
              <a:rPr lang="pt-PT" sz="1400" b="1" i="1" dirty="0" smtClean="0"/>
              <a:t>Bifidobacteria</a:t>
            </a:r>
            <a:r>
              <a:rPr lang="pt-PT" sz="1400" i="1" dirty="0" smtClean="0"/>
              <a:t>, </a:t>
            </a:r>
            <a:r>
              <a:rPr lang="pt-PT" sz="1400" dirty="0" smtClean="0"/>
              <a:t>bactérias cujo o crescimento e atividade se pertente estimular usando prebióticos como substrato, em detrimento de patogénicos como </a:t>
            </a:r>
            <a:r>
              <a:rPr lang="pt-PT" sz="1400" i="1" dirty="0" smtClean="0"/>
              <a:t>Escherichia coli</a:t>
            </a:r>
            <a:r>
              <a:rPr lang="pt-PT" sz="1400" dirty="0" smtClean="0"/>
              <a:t>.</a:t>
            </a:r>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buFont typeface="Arial" pitchFamily="34" charset="0"/>
              <a:buChar char="•"/>
            </a:pPr>
            <a:r>
              <a:rPr lang="pt-PT" sz="1400" dirty="0" smtClean="0"/>
              <a:t> Como resultado da </a:t>
            </a:r>
            <a:r>
              <a:rPr lang="pt-PT" sz="1400" b="1" dirty="0" smtClean="0"/>
              <a:t>fermentação</a:t>
            </a:r>
            <a:r>
              <a:rPr lang="pt-PT" sz="1400" dirty="0" smtClean="0"/>
              <a:t> de prebióticos, resulta a </a:t>
            </a:r>
            <a:r>
              <a:rPr lang="pt-PT" sz="1400" b="1" dirty="0" smtClean="0"/>
              <a:t>produção é ácidos gordos de cadeia curta </a:t>
            </a:r>
            <a:r>
              <a:rPr lang="pt-PT" sz="1400" dirty="0" smtClean="0"/>
              <a:t>que irão contribuir para inúmeros benefícios.</a:t>
            </a:r>
          </a:p>
          <a:p>
            <a:pPr marL="228600" indent="-228600">
              <a:buClr>
                <a:schemeClr val="bg1">
                  <a:lumMod val="50000"/>
                </a:schemeClr>
              </a:buClr>
            </a:pPr>
            <a:endParaRPr lang="pt-PT" sz="1200" dirty="0" smtClean="0"/>
          </a:p>
          <a:p>
            <a:pPr marL="2628900" lvl="5" indent="-342900" algn="just">
              <a:buClr>
                <a:schemeClr val="accent2">
                  <a:lumMod val="60000"/>
                  <a:lumOff val="40000"/>
                </a:schemeClr>
              </a:buClr>
              <a:buFont typeface="+mj-lt"/>
              <a:buAutoNum type="arabicPeriod"/>
            </a:pPr>
            <a:endParaRPr lang="pt-PT" sz="1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395536" y="260648"/>
            <a:ext cx="6408712"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Perspetivas futuras</a:t>
            </a:r>
            <a:endParaRPr lang="en-GB" sz="3200" dirty="0">
              <a:solidFill>
                <a:schemeClr val="accent2">
                  <a:lumMod val="60000"/>
                  <a:lumOff val="40000"/>
                </a:schemeClr>
              </a:solidFill>
              <a:latin typeface="Narkisim" pitchFamily="34" charset="-79"/>
              <a:cs typeface="Narkisim" pitchFamily="34" charset="-79"/>
            </a:endParaRPr>
          </a:p>
        </p:txBody>
      </p:sp>
      <p:sp>
        <p:nvSpPr>
          <p:cNvPr id="5" name="Rectangle 1"/>
          <p:cNvSpPr>
            <a:spLocks noChangeArrowheads="1"/>
          </p:cNvSpPr>
          <p:nvPr/>
        </p:nvSpPr>
        <p:spPr bwMode="auto">
          <a:xfrm>
            <a:off x="1331640" y="1412776"/>
            <a:ext cx="6336704" cy="37548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
                <a:schemeClr val="bg1">
                  <a:lumMod val="50000"/>
                </a:schemeClr>
              </a:buClr>
              <a:buSzTx/>
              <a:tabLst/>
            </a:pPr>
            <a:r>
              <a:rPr lang="pt-PT" sz="1400" dirty="0" smtClean="0">
                <a:ea typeface="Cambria" pitchFamily="18" charset="0"/>
                <a:cs typeface="Times New Roman" pitchFamily="18" charset="0"/>
              </a:rPr>
              <a:t>Este trabalho foi feito no contexto de um projeto do Antidiabetic Food Center da Lund University  e, passados alguns meses:</a:t>
            </a:r>
          </a:p>
          <a:p>
            <a:pPr marL="0" marR="0" lvl="0" indent="0" algn="just" defTabSz="914400" rtl="0" eaLnBrk="1" fontAlgn="base" latinLnBrk="0" hangingPunct="1">
              <a:lnSpc>
                <a:spcPct val="100000"/>
              </a:lnSpc>
              <a:spcBef>
                <a:spcPct val="0"/>
              </a:spcBef>
              <a:spcAft>
                <a:spcPct val="0"/>
              </a:spcAft>
              <a:buClr>
                <a:schemeClr val="bg1">
                  <a:lumMod val="50000"/>
                </a:schemeClr>
              </a:buClr>
              <a:buSzTx/>
              <a:tabLst/>
            </a:pPr>
            <a:endParaRPr kumimoji="0" lang="pt-PT" sz="1400" b="0" i="0" u="none" strike="noStrike" cap="none" normalizeH="0" dirty="0" smtClean="0">
              <a:ln>
                <a:noFill/>
              </a:ln>
              <a:solidFill>
                <a:schemeClr val="tx1"/>
              </a:solidFill>
              <a:effectLst/>
              <a:ea typeface="Cambria" pitchFamily="18" charset="0"/>
              <a:cs typeface="Times New Roman" pitchFamily="18" charset="0"/>
            </a:endParaRPr>
          </a:p>
          <a:p>
            <a:pPr lvl="1" algn="just" fontAlgn="base">
              <a:spcBef>
                <a:spcPct val="0"/>
              </a:spcBef>
              <a:spcAft>
                <a:spcPct val="0"/>
              </a:spcAft>
              <a:buClr>
                <a:schemeClr val="bg1">
                  <a:lumMod val="50000"/>
                </a:schemeClr>
              </a:buClr>
              <a:buFont typeface="Arial" pitchFamily="34" charset="0"/>
              <a:buChar char="•"/>
            </a:pPr>
            <a:r>
              <a:rPr lang="pt-PT" sz="1400" dirty="0" smtClean="0">
                <a:ea typeface="Cambria" pitchFamily="18" charset="0"/>
                <a:cs typeface="Times New Roman" pitchFamily="18" charset="0"/>
              </a:rPr>
              <a:t>  Já foram feitos vários </a:t>
            </a:r>
            <a:r>
              <a:rPr lang="pt-PT" sz="1400" b="1" dirty="0" smtClean="0">
                <a:ea typeface="Cambria" pitchFamily="18" charset="0"/>
                <a:cs typeface="Times New Roman" pitchFamily="18" charset="0"/>
              </a:rPr>
              <a:t>estudos de fermentação utilizado XOS </a:t>
            </a:r>
            <a:r>
              <a:rPr lang="pt-PT" sz="1400" dirty="0" smtClean="0">
                <a:ea typeface="Cambria" pitchFamily="18" charset="0"/>
                <a:cs typeface="Times New Roman" pitchFamily="18" charset="0"/>
              </a:rPr>
              <a:t>como como substrato.</a:t>
            </a:r>
          </a:p>
          <a:p>
            <a:pPr lvl="1" algn="just" fontAlgn="base">
              <a:spcBef>
                <a:spcPct val="0"/>
              </a:spcBef>
              <a:spcAft>
                <a:spcPct val="0"/>
              </a:spcAft>
              <a:buClr>
                <a:schemeClr val="bg1">
                  <a:lumMod val="50000"/>
                </a:schemeClr>
              </a:buClr>
              <a:buFont typeface="Arial" pitchFamily="34" charset="0"/>
              <a:buChar char="•"/>
            </a:pPr>
            <a:endParaRPr kumimoji="0" lang="pt-PT" sz="1400" b="0" i="0" u="none" strike="noStrike" cap="none" normalizeH="0" dirty="0" smtClean="0">
              <a:ln>
                <a:noFill/>
              </a:ln>
              <a:solidFill>
                <a:schemeClr val="tx1"/>
              </a:solidFill>
              <a:effectLst/>
              <a:ea typeface="Cambria" pitchFamily="18" charset="0"/>
              <a:cs typeface="Times New Roman" pitchFamily="18" charset="0"/>
            </a:endParaRPr>
          </a:p>
          <a:p>
            <a:pPr lvl="1" algn="just" fontAlgn="base">
              <a:spcBef>
                <a:spcPct val="0"/>
              </a:spcBef>
              <a:spcAft>
                <a:spcPct val="0"/>
              </a:spcAft>
              <a:buClr>
                <a:schemeClr val="bg1">
                  <a:lumMod val="50000"/>
                </a:schemeClr>
              </a:buClr>
              <a:buFont typeface="Arial" pitchFamily="34" charset="0"/>
              <a:buChar char="•"/>
            </a:pPr>
            <a:r>
              <a:rPr kumimoji="0" lang="pt-PT" sz="1400" b="0" i="0" u="none" strike="noStrike" cap="none" normalizeH="0" dirty="0" smtClean="0">
                <a:ln>
                  <a:noFill/>
                </a:ln>
                <a:solidFill>
                  <a:schemeClr val="tx1"/>
                </a:solidFill>
                <a:effectLst/>
                <a:ea typeface="Cambria" pitchFamily="18" charset="0"/>
                <a:cs typeface="Arial" pitchFamily="34" charset="0"/>
              </a:rPr>
              <a:t> Atualmente</a:t>
            </a:r>
            <a:r>
              <a:rPr lang="pt-PT" sz="1400" dirty="0" smtClean="0">
                <a:ea typeface="Cambria" pitchFamily="18" charset="0"/>
                <a:cs typeface="Arial" pitchFamily="34" charset="0"/>
              </a:rPr>
              <a:t>: fase de avaliação das </a:t>
            </a:r>
            <a:r>
              <a:rPr lang="pt-PT" sz="1400" b="1" dirty="0" smtClean="0">
                <a:ea typeface="Cambria" pitchFamily="18" charset="0"/>
                <a:cs typeface="Arial" pitchFamily="34" charset="0"/>
              </a:rPr>
              <a:t>consequências fisiológicas </a:t>
            </a:r>
            <a:r>
              <a:rPr lang="pt-PT" sz="1400" dirty="0" smtClean="0">
                <a:ea typeface="Cambria" pitchFamily="18" charset="0"/>
                <a:cs typeface="Arial" pitchFamily="34" charset="0"/>
              </a:rPr>
              <a:t>de incluir açucares na dieta de </a:t>
            </a:r>
            <a:r>
              <a:rPr lang="pt-PT" sz="1400" b="1" dirty="0" smtClean="0">
                <a:ea typeface="Cambria" pitchFamily="18" charset="0"/>
                <a:cs typeface="Arial" pitchFamily="34" charset="0"/>
              </a:rPr>
              <a:t>ratinhos</a:t>
            </a:r>
            <a:r>
              <a:rPr lang="pt-PT" sz="1400" dirty="0" smtClean="0">
                <a:ea typeface="Cambria" pitchFamily="18" charset="0"/>
                <a:cs typeface="Arial" pitchFamily="34" charset="0"/>
              </a:rPr>
              <a:t>.</a:t>
            </a:r>
          </a:p>
          <a:p>
            <a:pPr lvl="1" algn="just" fontAlgn="base">
              <a:spcBef>
                <a:spcPct val="0"/>
              </a:spcBef>
              <a:spcAft>
                <a:spcPct val="0"/>
              </a:spcAft>
              <a:buClr>
                <a:schemeClr val="bg1">
                  <a:lumMod val="50000"/>
                </a:schemeClr>
              </a:buClr>
              <a:buFont typeface="Arial" pitchFamily="34" charset="0"/>
              <a:buChar char="•"/>
            </a:pPr>
            <a:endParaRPr kumimoji="0" lang="pt-PT" sz="1400" b="0" i="0" u="none" strike="noStrike" cap="none" normalizeH="0" dirty="0" smtClean="0">
              <a:ln>
                <a:noFill/>
              </a:ln>
              <a:solidFill>
                <a:schemeClr val="tx1"/>
              </a:solidFill>
              <a:effectLst/>
              <a:ea typeface="Cambria" pitchFamily="18" charset="0"/>
              <a:cs typeface="Arial" pitchFamily="34" charset="0"/>
            </a:endParaRPr>
          </a:p>
          <a:p>
            <a:pPr lvl="1" algn="just" fontAlgn="base">
              <a:spcBef>
                <a:spcPct val="0"/>
              </a:spcBef>
              <a:spcAft>
                <a:spcPct val="0"/>
              </a:spcAft>
              <a:buClr>
                <a:schemeClr val="bg1">
                  <a:lumMod val="50000"/>
                </a:schemeClr>
              </a:buClr>
              <a:buFont typeface="Arial" pitchFamily="34" charset="0"/>
              <a:buChar char="•"/>
            </a:pPr>
            <a:endParaRPr lang="pt-PT" sz="1400" dirty="0" smtClean="0">
              <a:ea typeface="Cambria" pitchFamily="18" charset="0"/>
              <a:cs typeface="Arial" pitchFamily="34" charset="0"/>
            </a:endParaRPr>
          </a:p>
          <a:p>
            <a:pPr algn="just" fontAlgn="base">
              <a:spcBef>
                <a:spcPct val="0"/>
              </a:spcBef>
              <a:spcAft>
                <a:spcPct val="0"/>
              </a:spcAft>
              <a:buClr>
                <a:schemeClr val="bg1">
                  <a:lumMod val="50000"/>
                </a:schemeClr>
              </a:buClr>
            </a:pPr>
            <a:r>
              <a:rPr kumimoji="0" lang="pt-PT" sz="1400" b="0" i="0" u="none" strike="noStrike" cap="none" normalizeH="0" dirty="0" smtClean="0">
                <a:ln>
                  <a:noFill/>
                </a:ln>
                <a:solidFill>
                  <a:schemeClr val="tx1"/>
                </a:solidFill>
                <a:effectLst/>
                <a:ea typeface="Cambria" pitchFamily="18" charset="0"/>
                <a:cs typeface="Arial" pitchFamily="34" charset="0"/>
              </a:rPr>
              <a:t>É o objetivo deste projeto o estudo de doenças metabólicas e o desenvolvimento de ingredientes  a utilizar em alimentos funcionais que contribuam para o combate a essas mesmas doenças.</a:t>
            </a:r>
          </a:p>
          <a:p>
            <a:pPr algn="just" fontAlgn="base">
              <a:spcBef>
                <a:spcPct val="0"/>
              </a:spcBef>
              <a:spcAft>
                <a:spcPct val="0"/>
              </a:spcAft>
              <a:buClr>
                <a:schemeClr val="bg1">
                  <a:lumMod val="50000"/>
                </a:schemeClr>
              </a:buClr>
            </a:pPr>
            <a:endParaRPr lang="pt-PT" sz="1400" dirty="0" smtClean="0">
              <a:ea typeface="Cambria" pitchFamily="18" charset="0"/>
              <a:cs typeface="Arial" pitchFamily="34" charset="0"/>
            </a:endParaRPr>
          </a:p>
          <a:p>
            <a:pPr algn="just" fontAlgn="base">
              <a:spcBef>
                <a:spcPct val="0"/>
              </a:spcBef>
              <a:spcAft>
                <a:spcPct val="0"/>
              </a:spcAft>
              <a:buClr>
                <a:schemeClr val="bg1">
                  <a:lumMod val="50000"/>
                </a:schemeClr>
              </a:buClr>
            </a:pPr>
            <a:endParaRPr kumimoji="0" lang="pt-PT" sz="1400" b="0" i="0" u="none" strike="noStrike" cap="none" normalizeH="0" dirty="0" smtClean="0">
              <a:ln>
                <a:noFill/>
              </a:ln>
              <a:solidFill>
                <a:schemeClr val="tx1"/>
              </a:solidFill>
              <a:effectLst/>
              <a:ea typeface="Cambria" pitchFamily="18" charset="0"/>
              <a:cs typeface="Arial" pitchFamily="34" charset="0"/>
            </a:endParaRPr>
          </a:p>
          <a:p>
            <a:pPr algn="just" fontAlgn="base">
              <a:spcBef>
                <a:spcPct val="0"/>
              </a:spcBef>
              <a:spcAft>
                <a:spcPct val="0"/>
              </a:spcAft>
              <a:buClr>
                <a:schemeClr val="bg1">
                  <a:lumMod val="50000"/>
                </a:schemeClr>
              </a:buClr>
            </a:pPr>
            <a:endParaRPr lang="pt-PT" sz="1400" dirty="0" smtClean="0">
              <a:ea typeface="Cambria" pitchFamily="18" charset="0"/>
              <a:cs typeface="Arial" pitchFamily="34" charset="0"/>
            </a:endParaRPr>
          </a:p>
          <a:p>
            <a:pPr algn="just" fontAlgn="base">
              <a:spcBef>
                <a:spcPct val="0"/>
              </a:spcBef>
              <a:spcAft>
                <a:spcPct val="0"/>
              </a:spcAft>
              <a:buClr>
                <a:schemeClr val="bg1">
                  <a:lumMod val="50000"/>
                </a:schemeClr>
              </a:buClr>
            </a:pPr>
            <a:endParaRPr kumimoji="0" lang="pt-PT" sz="1400" b="0" i="0" u="none" strike="noStrike" cap="none" normalizeH="0" dirty="0" smtClean="0">
              <a:ln>
                <a:noFill/>
              </a:ln>
              <a:solidFill>
                <a:schemeClr val="tx1"/>
              </a:solidFill>
              <a:effectLst/>
              <a:ea typeface="Cambria" pitchFamily="18"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692696"/>
            <a:ext cx="4392488" cy="646331"/>
          </a:xfrm>
          <a:prstGeom prst="rect">
            <a:avLst/>
          </a:prstGeom>
          <a:noFill/>
        </p:spPr>
        <p:txBody>
          <a:bodyPr wrap="square" rtlCol="0">
            <a:spAutoFit/>
          </a:bodyPr>
          <a:lstStyle/>
          <a:p>
            <a:r>
              <a:rPr lang="pt-PT" sz="3600" dirty="0" smtClean="0">
                <a:solidFill>
                  <a:schemeClr val="accent2">
                    <a:lumMod val="60000"/>
                    <a:lumOff val="40000"/>
                  </a:schemeClr>
                </a:solidFill>
                <a:latin typeface="Narkisim" pitchFamily="34" charset="-79"/>
                <a:cs typeface="Narkisim" pitchFamily="34" charset="-79"/>
              </a:rPr>
              <a:t>Obrigada!</a:t>
            </a:r>
            <a:endParaRPr lang="en-GB" sz="3600" dirty="0">
              <a:solidFill>
                <a:schemeClr val="accent2">
                  <a:lumMod val="60000"/>
                  <a:lumOff val="40000"/>
                </a:schemeClr>
              </a:solidFill>
              <a:latin typeface="Narkisim" pitchFamily="34" charset="-79"/>
              <a:cs typeface="Narkisim" pitchFamily="34" charset="-79"/>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016224"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Introdução</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539552" y="980728"/>
            <a:ext cx="8352928" cy="369332"/>
          </a:xfrm>
          <a:prstGeom prst="rect">
            <a:avLst/>
          </a:prstGeom>
          <a:noFill/>
        </p:spPr>
        <p:txBody>
          <a:bodyPr wrap="square" rtlCol="0">
            <a:spAutoFit/>
          </a:bodyPr>
          <a:lstStyle/>
          <a:p>
            <a:r>
              <a:rPr lang="pt-PT" dirty="0" smtClean="0">
                <a:solidFill>
                  <a:schemeClr val="bg1">
                    <a:lumMod val="50000"/>
                  </a:schemeClr>
                </a:solidFill>
                <a:latin typeface="Narkisim" pitchFamily="34" charset="-79"/>
                <a:cs typeface="Narkisim" pitchFamily="34" charset="-79"/>
              </a:rPr>
              <a:t>Prebióticos e </a:t>
            </a:r>
            <a:r>
              <a:rPr lang="pt-PT" dirty="0" err="1" smtClean="0">
                <a:solidFill>
                  <a:schemeClr val="bg1">
                    <a:lumMod val="50000"/>
                  </a:schemeClr>
                </a:solidFill>
                <a:latin typeface="Narkisim" pitchFamily="34" charset="-79"/>
                <a:cs typeface="Narkisim" pitchFamily="34" charset="-79"/>
              </a:rPr>
              <a:t>próbióticos</a:t>
            </a:r>
            <a:r>
              <a:rPr lang="pt-PT" dirty="0" smtClean="0">
                <a:solidFill>
                  <a:schemeClr val="bg1">
                    <a:lumMod val="50000"/>
                  </a:schemeClr>
                </a:solidFill>
                <a:latin typeface="Narkisim" pitchFamily="34" charset="-79"/>
                <a:cs typeface="Narkisim" pitchFamily="34" charset="-79"/>
              </a:rPr>
              <a:t>  </a:t>
            </a:r>
            <a:endParaRPr lang="en-GB" dirty="0"/>
          </a:p>
        </p:txBody>
      </p:sp>
      <p:sp>
        <p:nvSpPr>
          <p:cNvPr id="10" name="CaixaDeTexto 9"/>
          <p:cNvSpPr txBox="1"/>
          <p:nvPr/>
        </p:nvSpPr>
        <p:spPr>
          <a:xfrm>
            <a:off x="4067944" y="6309320"/>
            <a:ext cx="1800200" cy="215444"/>
          </a:xfrm>
          <a:prstGeom prst="rect">
            <a:avLst/>
          </a:prstGeom>
          <a:noFill/>
        </p:spPr>
        <p:txBody>
          <a:bodyPr wrap="square" rtlCol="0">
            <a:spAutoFit/>
          </a:bodyPr>
          <a:lstStyle/>
          <a:p>
            <a:r>
              <a:rPr lang="en-US" sz="800" dirty="0" err="1" smtClean="0"/>
              <a:t>Adaptado</a:t>
            </a:r>
            <a:r>
              <a:rPr lang="en-US" sz="800" dirty="0" smtClean="0"/>
              <a:t> de: </a:t>
            </a:r>
            <a:r>
              <a:rPr lang="en-GB" sz="800" dirty="0" err="1" smtClean="0"/>
              <a:t>Aachary</a:t>
            </a:r>
            <a:r>
              <a:rPr lang="en-GB" sz="800" dirty="0" smtClean="0"/>
              <a:t>, et al. (2011)</a:t>
            </a:r>
            <a:r>
              <a:rPr lang="en-US" sz="800" dirty="0" smtClean="0"/>
              <a:t>.</a:t>
            </a:r>
            <a:endParaRPr lang="en-GB" sz="800" dirty="0"/>
          </a:p>
        </p:txBody>
      </p:sp>
      <p:pic>
        <p:nvPicPr>
          <p:cNvPr id="11" name="Imagem 10"/>
          <p:cNvPicPr/>
          <p:nvPr/>
        </p:nvPicPr>
        <p:blipFill>
          <a:blip r:embed="rId2" cstate="print"/>
          <a:srcRect/>
          <a:stretch>
            <a:fillRect/>
          </a:stretch>
        </p:blipFill>
        <p:spPr bwMode="auto">
          <a:xfrm>
            <a:off x="0" y="1340768"/>
            <a:ext cx="9144000" cy="48965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016224"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Introdução</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539552" y="980728"/>
            <a:ext cx="8352928" cy="369332"/>
          </a:xfrm>
          <a:prstGeom prst="rect">
            <a:avLst/>
          </a:prstGeom>
          <a:noFill/>
        </p:spPr>
        <p:txBody>
          <a:bodyPr wrap="square" rtlCol="0">
            <a:spAutoFit/>
          </a:bodyPr>
          <a:lstStyle/>
          <a:p>
            <a:r>
              <a:rPr lang="pt-PT" dirty="0" smtClean="0">
                <a:solidFill>
                  <a:schemeClr val="bg1">
                    <a:lumMod val="50000"/>
                  </a:schemeClr>
                </a:solidFill>
                <a:latin typeface="Narkisim" pitchFamily="34" charset="-79"/>
                <a:cs typeface="Narkisim" pitchFamily="34" charset="-79"/>
              </a:rPr>
              <a:t>Xilo-oligosacarídeos, </a:t>
            </a:r>
            <a:r>
              <a:rPr lang="pt-PT" dirty="0" err="1" smtClean="0">
                <a:solidFill>
                  <a:schemeClr val="bg1">
                    <a:lumMod val="50000"/>
                  </a:schemeClr>
                </a:solidFill>
                <a:latin typeface="Narkisim" pitchFamily="34" charset="-79"/>
                <a:cs typeface="Narkisim" pitchFamily="34" charset="-79"/>
              </a:rPr>
              <a:t>oligosacarídeos</a:t>
            </a:r>
            <a:r>
              <a:rPr lang="pt-PT" dirty="0" smtClean="0">
                <a:solidFill>
                  <a:schemeClr val="bg1">
                    <a:lumMod val="50000"/>
                  </a:schemeClr>
                </a:solidFill>
                <a:latin typeface="Narkisim" pitchFamily="34" charset="-79"/>
                <a:cs typeface="Narkisim" pitchFamily="34" charset="-79"/>
              </a:rPr>
              <a:t> de arabinoxilano. Propriedades prebióticas</a:t>
            </a:r>
            <a:endParaRPr lang="en-GB" dirty="0"/>
          </a:p>
        </p:txBody>
      </p:sp>
      <p:sp>
        <p:nvSpPr>
          <p:cNvPr id="6" name="CaixaDeTexto 5"/>
          <p:cNvSpPr txBox="1"/>
          <p:nvPr/>
        </p:nvSpPr>
        <p:spPr>
          <a:xfrm>
            <a:off x="1115616" y="1484784"/>
            <a:ext cx="3528392" cy="5232202"/>
          </a:xfrm>
          <a:prstGeom prst="rect">
            <a:avLst/>
          </a:prstGeom>
          <a:noFill/>
        </p:spPr>
        <p:txBody>
          <a:bodyPr wrap="square" rtlCol="0">
            <a:spAutoFit/>
          </a:bodyPr>
          <a:lstStyle/>
          <a:p>
            <a:r>
              <a:rPr lang="pt-PT" dirty="0" smtClean="0">
                <a:solidFill>
                  <a:schemeClr val="bg1">
                    <a:lumMod val="50000"/>
                  </a:schemeClr>
                </a:solidFill>
                <a:cs typeface="Narkisim" pitchFamily="34" charset="-79"/>
              </a:rPr>
              <a:t>Arabinoxilano: AX</a:t>
            </a:r>
          </a:p>
          <a:p>
            <a:pPr lvl="1" algn="just">
              <a:buClr>
                <a:schemeClr val="accent2">
                  <a:lumMod val="60000"/>
                  <a:lumOff val="40000"/>
                </a:schemeClr>
              </a:buClr>
            </a:pPr>
            <a:endParaRPr lang="pt-PT" sz="1400" dirty="0" smtClean="0"/>
          </a:p>
          <a:p>
            <a:pPr lvl="1" algn="just">
              <a:buClr>
                <a:schemeClr val="accent2">
                  <a:lumMod val="60000"/>
                  <a:lumOff val="40000"/>
                </a:schemeClr>
              </a:buClr>
              <a:buFont typeface="Arial" pitchFamily="34" charset="0"/>
              <a:buChar char="•"/>
            </a:pPr>
            <a:r>
              <a:rPr lang="pt-PT" sz="1400" dirty="0" smtClean="0"/>
              <a:t>  </a:t>
            </a:r>
            <a:r>
              <a:rPr lang="pt-PT" sz="1400" b="1" dirty="0" smtClean="0"/>
              <a:t>Polissacarídeo</a:t>
            </a:r>
            <a:r>
              <a:rPr lang="pt-PT" sz="1400" dirty="0" smtClean="0"/>
              <a:t>: cadeia de resíduos β-D-</a:t>
            </a:r>
            <a:r>
              <a:rPr lang="pt-PT" sz="1400" dirty="0" err="1" smtClean="0"/>
              <a:t>xilopiranosill</a:t>
            </a:r>
            <a:r>
              <a:rPr lang="pt-PT" sz="1400" dirty="0" smtClean="0"/>
              <a:t> (1-4) ligados entre si, substituídos nas posições 2 ou 3 por arabinose, glucose, ácido ferúlico, xilose, galactose ou ácido glucurónico; </a:t>
            </a:r>
          </a:p>
          <a:p>
            <a:pPr lvl="1" algn="just">
              <a:buClr>
                <a:schemeClr val="accent2">
                  <a:lumMod val="60000"/>
                  <a:lumOff val="40000"/>
                </a:schemeClr>
              </a:buClr>
              <a:buFont typeface="Arial" pitchFamily="34" charset="0"/>
              <a:buChar char="•"/>
            </a:pPr>
            <a:r>
              <a:rPr lang="pt-PT" sz="1400" dirty="0" smtClean="0"/>
              <a:t> </a:t>
            </a:r>
            <a:r>
              <a:rPr lang="pt-PT" sz="1400" b="1" dirty="0" smtClean="0"/>
              <a:t>Tipo mais comum de hemicelulose </a:t>
            </a:r>
            <a:r>
              <a:rPr lang="pt-PT" sz="1400" dirty="0" smtClean="0"/>
              <a:t>na natureza;</a:t>
            </a:r>
          </a:p>
          <a:p>
            <a:pPr lvl="1" algn="just">
              <a:buClr>
                <a:schemeClr val="accent2">
                  <a:lumMod val="60000"/>
                  <a:lumOff val="40000"/>
                </a:schemeClr>
              </a:buClr>
              <a:buFont typeface="Arial" pitchFamily="34" charset="0"/>
              <a:buChar char="•"/>
            </a:pPr>
            <a:r>
              <a:rPr lang="pt-PT" sz="1400" b="1" dirty="0" smtClean="0"/>
              <a:t> Polissacarídeo não amiláceo mais abundante em cereais </a:t>
            </a:r>
            <a:r>
              <a:rPr lang="pt-PT" sz="1400" dirty="0" smtClean="0"/>
              <a:t>. </a:t>
            </a:r>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pPr>
            <a:endParaRPr lang="pt-PT" sz="1400" dirty="0" smtClean="0"/>
          </a:p>
          <a:p>
            <a:pPr algn="just">
              <a:buClr>
                <a:schemeClr val="accent2">
                  <a:lumMod val="60000"/>
                  <a:lumOff val="40000"/>
                </a:schemeClr>
              </a:buClr>
            </a:pPr>
            <a:r>
              <a:rPr lang="pt-PT" dirty="0" err="1" smtClean="0">
                <a:solidFill>
                  <a:schemeClr val="bg1">
                    <a:lumMod val="50000"/>
                  </a:schemeClr>
                </a:solidFill>
                <a:cs typeface="Narkisim" pitchFamily="34" charset="-79"/>
              </a:rPr>
              <a:t>Oligosacarídeos</a:t>
            </a:r>
            <a:r>
              <a:rPr lang="pt-PT" dirty="0" smtClean="0">
                <a:solidFill>
                  <a:schemeClr val="bg1">
                    <a:lumMod val="50000"/>
                  </a:schemeClr>
                </a:solidFill>
                <a:cs typeface="Narkisim" pitchFamily="34" charset="-79"/>
              </a:rPr>
              <a:t>: AXOS e XOS</a:t>
            </a:r>
          </a:p>
          <a:p>
            <a:pPr algn="just">
              <a:buClr>
                <a:schemeClr val="accent2">
                  <a:lumMod val="60000"/>
                  <a:lumOff val="40000"/>
                </a:schemeClr>
              </a:buClr>
            </a:pPr>
            <a:endParaRPr lang="pt-PT" dirty="0" smtClean="0">
              <a:solidFill>
                <a:schemeClr val="bg1">
                  <a:lumMod val="50000"/>
                </a:schemeClr>
              </a:solidFill>
              <a:cs typeface="Narkisim" pitchFamily="34" charset="-79"/>
            </a:endParaRPr>
          </a:p>
          <a:p>
            <a:pPr lvl="1" algn="just">
              <a:buClr>
                <a:schemeClr val="accent2">
                  <a:lumMod val="60000"/>
                  <a:lumOff val="40000"/>
                </a:schemeClr>
              </a:buClr>
              <a:buFont typeface="Arial" pitchFamily="34" charset="0"/>
              <a:buChar char="•"/>
            </a:pPr>
            <a:r>
              <a:rPr lang="pt-PT" sz="1400" dirty="0" smtClean="0"/>
              <a:t> </a:t>
            </a:r>
            <a:r>
              <a:rPr lang="pt-PT" sz="1400" b="1" dirty="0" smtClean="0"/>
              <a:t>Oligossacarídeos não digeríveis </a:t>
            </a:r>
            <a:r>
              <a:rPr lang="pt-PT" sz="1400" dirty="0" smtClean="0"/>
              <a:t>passíveis de ser assimilados pela microbióta gastrointestinal.</a:t>
            </a:r>
          </a:p>
          <a:p>
            <a:pPr lvl="1" algn="just">
              <a:buClr>
                <a:schemeClr val="accent2">
                  <a:lumMod val="60000"/>
                  <a:lumOff val="40000"/>
                </a:schemeClr>
              </a:buClr>
              <a:buFont typeface="Arial" pitchFamily="34" charset="0"/>
              <a:buChar char="•"/>
            </a:pPr>
            <a:r>
              <a:rPr lang="pt-PT" sz="1400" dirty="0" smtClean="0"/>
              <a:t> </a:t>
            </a:r>
            <a:r>
              <a:rPr lang="pt-PT" sz="1400" b="1" dirty="0" smtClean="0"/>
              <a:t>Produzidos</a:t>
            </a:r>
            <a:r>
              <a:rPr lang="pt-PT" sz="1400" dirty="0" smtClean="0"/>
              <a:t> através da </a:t>
            </a:r>
            <a:r>
              <a:rPr lang="pt-PT" sz="1400" b="1" dirty="0" smtClean="0"/>
              <a:t>hidrólise enzimática de AX  </a:t>
            </a:r>
            <a:r>
              <a:rPr lang="pt-PT" sz="1400" dirty="0" smtClean="0"/>
              <a:t>por xilanases.</a:t>
            </a:r>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buFont typeface="Arial" pitchFamily="34" charset="0"/>
              <a:buChar char="•"/>
            </a:pPr>
            <a:endParaRPr lang="pt-PT" sz="1400" dirty="0" smtClean="0"/>
          </a:p>
          <a:p>
            <a:pPr marL="2628900" lvl="5" indent="-342900" algn="just">
              <a:buClr>
                <a:schemeClr val="accent2">
                  <a:lumMod val="60000"/>
                  <a:lumOff val="40000"/>
                </a:schemeClr>
              </a:buClr>
            </a:pPr>
            <a:endParaRPr lang="pt-PT" sz="1400" dirty="0"/>
          </a:p>
        </p:txBody>
      </p:sp>
      <p:pic>
        <p:nvPicPr>
          <p:cNvPr id="43010" name="Picture 2"/>
          <p:cNvPicPr>
            <a:picLocks noChangeAspect="1" noChangeArrowheads="1"/>
          </p:cNvPicPr>
          <p:nvPr/>
        </p:nvPicPr>
        <p:blipFill>
          <a:blip r:embed="rId3" cstate="print">
            <a:duotone>
              <a:schemeClr val="bg2">
                <a:shade val="45000"/>
                <a:satMod val="135000"/>
              </a:schemeClr>
              <a:prstClr val="white"/>
            </a:duotone>
          </a:blip>
          <a:srcRect/>
          <a:stretch>
            <a:fillRect/>
          </a:stretch>
        </p:blipFill>
        <p:spPr bwMode="auto">
          <a:xfrm>
            <a:off x="5004048" y="2204864"/>
            <a:ext cx="3970100" cy="1266724"/>
          </a:xfrm>
          <a:prstGeom prst="rect">
            <a:avLst/>
          </a:prstGeom>
          <a:noFill/>
          <a:ln w="9525">
            <a:noFill/>
            <a:miter lim="800000"/>
            <a:headEnd/>
            <a:tailEnd/>
          </a:ln>
        </p:spPr>
      </p:pic>
      <p:sp>
        <p:nvSpPr>
          <p:cNvPr id="7" name="CaixaDeTexto 6"/>
          <p:cNvSpPr txBox="1"/>
          <p:nvPr/>
        </p:nvSpPr>
        <p:spPr>
          <a:xfrm>
            <a:off x="6084168" y="3429000"/>
            <a:ext cx="2160240" cy="215444"/>
          </a:xfrm>
          <a:prstGeom prst="rect">
            <a:avLst/>
          </a:prstGeom>
          <a:noFill/>
        </p:spPr>
        <p:txBody>
          <a:bodyPr wrap="square" rtlCol="0">
            <a:spAutoFit/>
          </a:bodyPr>
          <a:lstStyle/>
          <a:p>
            <a:r>
              <a:rPr lang="en-US" sz="800" dirty="0" err="1" smtClean="0"/>
              <a:t>Adaptado</a:t>
            </a:r>
            <a:r>
              <a:rPr lang="en-US" sz="800" dirty="0" smtClean="0"/>
              <a:t> de: </a:t>
            </a:r>
            <a:r>
              <a:rPr lang="en-GB" sz="800" dirty="0" err="1" smtClean="0"/>
              <a:t>Ebringerová</a:t>
            </a:r>
            <a:r>
              <a:rPr lang="en-GB" sz="800" dirty="0" smtClean="0"/>
              <a:t> et al. (1999)</a:t>
            </a:r>
            <a:r>
              <a:rPr lang="en-US" sz="800" dirty="0" smtClean="0"/>
              <a:t>.</a:t>
            </a:r>
            <a:endParaRPr lang="en-GB" sz="800" dirty="0"/>
          </a:p>
        </p:txBody>
      </p:sp>
      <p:pic>
        <p:nvPicPr>
          <p:cNvPr id="43013" name="Picture 5"/>
          <p:cNvPicPr>
            <a:picLocks noChangeAspect="1" noChangeArrowheads="1"/>
          </p:cNvPicPr>
          <p:nvPr/>
        </p:nvPicPr>
        <p:blipFill>
          <a:blip r:embed="rId4" cstate="print">
            <a:duotone>
              <a:schemeClr val="bg2">
                <a:shade val="45000"/>
                <a:satMod val="135000"/>
              </a:schemeClr>
              <a:prstClr val="white"/>
            </a:duotone>
          </a:blip>
          <a:srcRect/>
          <a:stretch>
            <a:fillRect/>
          </a:stretch>
        </p:blipFill>
        <p:spPr bwMode="auto">
          <a:xfrm>
            <a:off x="5796136" y="4509120"/>
            <a:ext cx="2480320" cy="1166341"/>
          </a:xfrm>
          <a:prstGeom prst="rect">
            <a:avLst/>
          </a:prstGeom>
          <a:noFill/>
          <a:ln w="9525">
            <a:noFill/>
            <a:miter lim="800000"/>
            <a:headEnd/>
            <a:tailEnd/>
          </a:ln>
        </p:spPr>
      </p:pic>
      <p:sp>
        <p:nvSpPr>
          <p:cNvPr id="12" name="CaixaDeTexto 11"/>
          <p:cNvSpPr txBox="1"/>
          <p:nvPr/>
        </p:nvSpPr>
        <p:spPr>
          <a:xfrm>
            <a:off x="6156176" y="5733256"/>
            <a:ext cx="2160240" cy="215444"/>
          </a:xfrm>
          <a:prstGeom prst="rect">
            <a:avLst/>
          </a:prstGeom>
          <a:noFill/>
        </p:spPr>
        <p:txBody>
          <a:bodyPr wrap="square" rtlCol="0">
            <a:spAutoFit/>
          </a:bodyPr>
          <a:lstStyle/>
          <a:p>
            <a:r>
              <a:rPr lang="en-US" sz="800" dirty="0" err="1" smtClean="0"/>
              <a:t>Adaptado</a:t>
            </a:r>
            <a:r>
              <a:rPr lang="en-US" sz="800" dirty="0" smtClean="0"/>
              <a:t> de: </a:t>
            </a:r>
            <a:r>
              <a:rPr lang="en-GB" sz="800" dirty="0" err="1" smtClean="0"/>
              <a:t>Swennen</a:t>
            </a:r>
            <a:r>
              <a:rPr lang="en-GB" sz="800" dirty="0" smtClean="0"/>
              <a:t> et al. (2006)</a:t>
            </a:r>
            <a:r>
              <a:rPr lang="en-US" sz="800" dirty="0" smtClean="0"/>
              <a:t>.</a:t>
            </a:r>
            <a:endParaRPr lang="en-GB" sz="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p:cNvPicPr/>
          <p:nvPr/>
        </p:nvPicPr>
        <p:blipFill>
          <a:blip r:embed="rId3" cstate="print"/>
          <a:srcRect/>
          <a:stretch>
            <a:fillRect/>
          </a:stretch>
        </p:blipFill>
        <p:spPr bwMode="auto">
          <a:xfrm>
            <a:off x="2195736" y="1340768"/>
            <a:ext cx="4896544" cy="3240360"/>
          </a:xfrm>
          <a:prstGeom prst="rect">
            <a:avLst/>
          </a:prstGeom>
          <a:noFill/>
          <a:ln w="9525">
            <a:noFill/>
            <a:miter lim="800000"/>
            <a:headEnd/>
            <a:tailEnd/>
          </a:ln>
        </p:spPr>
      </p:pic>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016224"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Introdução</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539552" y="980728"/>
            <a:ext cx="8352928" cy="369332"/>
          </a:xfrm>
          <a:prstGeom prst="rect">
            <a:avLst/>
          </a:prstGeom>
          <a:noFill/>
        </p:spPr>
        <p:txBody>
          <a:bodyPr wrap="square" rtlCol="0">
            <a:spAutoFit/>
          </a:bodyPr>
          <a:lstStyle/>
          <a:p>
            <a:r>
              <a:rPr lang="pt-PT" dirty="0" smtClean="0">
                <a:solidFill>
                  <a:schemeClr val="bg1">
                    <a:lumMod val="50000"/>
                  </a:schemeClr>
                </a:solidFill>
                <a:latin typeface="Narkisim" pitchFamily="34" charset="-79"/>
                <a:cs typeface="Narkisim" pitchFamily="34" charset="-79"/>
              </a:rPr>
              <a:t>Xilo-oligosacarídeos, </a:t>
            </a:r>
            <a:r>
              <a:rPr lang="pt-PT" dirty="0" err="1" smtClean="0">
                <a:solidFill>
                  <a:schemeClr val="bg1">
                    <a:lumMod val="50000"/>
                  </a:schemeClr>
                </a:solidFill>
                <a:latin typeface="Narkisim" pitchFamily="34" charset="-79"/>
                <a:cs typeface="Narkisim" pitchFamily="34" charset="-79"/>
              </a:rPr>
              <a:t>oligosacarídeos</a:t>
            </a:r>
            <a:r>
              <a:rPr lang="pt-PT" dirty="0" smtClean="0">
                <a:solidFill>
                  <a:schemeClr val="bg1">
                    <a:lumMod val="50000"/>
                  </a:schemeClr>
                </a:solidFill>
                <a:latin typeface="Narkisim" pitchFamily="34" charset="-79"/>
                <a:cs typeface="Narkisim" pitchFamily="34" charset="-79"/>
              </a:rPr>
              <a:t> de arabinoxilano. Propriedades prebióticas</a:t>
            </a:r>
            <a:endParaRPr lang="en-GB" dirty="0"/>
          </a:p>
        </p:txBody>
      </p:sp>
      <p:sp>
        <p:nvSpPr>
          <p:cNvPr id="11" name="CaixaDeTexto 10"/>
          <p:cNvSpPr txBox="1"/>
          <p:nvPr/>
        </p:nvSpPr>
        <p:spPr>
          <a:xfrm>
            <a:off x="611560" y="4869160"/>
            <a:ext cx="4176464" cy="1446550"/>
          </a:xfrm>
          <a:prstGeom prst="rect">
            <a:avLst/>
          </a:prstGeom>
          <a:noFill/>
        </p:spPr>
        <p:txBody>
          <a:bodyPr wrap="square" rtlCol="0">
            <a:spAutoFit/>
          </a:bodyPr>
          <a:lstStyle/>
          <a:p>
            <a:r>
              <a:rPr lang="pt-PT" dirty="0" smtClean="0">
                <a:solidFill>
                  <a:schemeClr val="bg1">
                    <a:lumMod val="50000"/>
                  </a:schemeClr>
                </a:solidFill>
                <a:cs typeface="Narkisim" pitchFamily="34" charset="-79"/>
              </a:rPr>
              <a:t>Propriedades prebióticas</a:t>
            </a:r>
          </a:p>
          <a:p>
            <a:pPr lvl="1" algn="just">
              <a:buClr>
                <a:schemeClr val="accent2">
                  <a:lumMod val="60000"/>
                  <a:lumOff val="40000"/>
                </a:schemeClr>
              </a:buClr>
            </a:pPr>
            <a:endParaRPr lang="pt-PT" sz="1400" dirty="0" smtClean="0"/>
          </a:p>
          <a:p>
            <a:pPr marL="228600" lvl="0" indent="-228600" algn="just" eaLnBrk="0" fontAlgn="base" hangingPunct="0">
              <a:spcBef>
                <a:spcPct val="0"/>
              </a:spcBef>
              <a:spcAft>
                <a:spcPct val="0"/>
              </a:spcAft>
              <a:buClr>
                <a:schemeClr val="bg1">
                  <a:lumMod val="50000"/>
                </a:schemeClr>
              </a:buClr>
              <a:buFont typeface="+mj-lt"/>
              <a:buAutoNum type="arabicPeriod"/>
            </a:pPr>
            <a:r>
              <a:rPr lang="pt-PT" sz="1400" dirty="0" smtClean="0">
                <a:latin typeface="+mj-lt"/>
                <a:ea typeface="Cambria" pitchFamily="18" charset="0"/>
                <a:cs typeface="Calibri" pitchFamily="34" charset="0"/>
              </a:rPr>
              <a:t>Efeito </a:t>
            </a:r>
            <a:r>
              <a:rPr lang="pt-PT" sz="1400" b="1" dirty="0" err="1" smtClean="0">
                <a:latin typeface="+mj-lt"/>
                <a:ea typeface="Cambria" pitchFamily="18" charset="0"/>
                <a:cs typeface="Calibri" pitchFamily="34" charset="0"/>
              </a:rPr>
              <a:t>imuno</a:t>
            </a:r>
            <a:r>
              <a:rPr lang="pt-PT" sz="1400" b="1" dirty="0" smtClean="0">
                <a:latin typeface="+mj-lt"/>
                <a:ea typeface="Cambria" pitchFamily="18" charset="0"/>
                <a:cs typeface="Calibri" pitchFamily="34" charset="0"/>
              </a:rPr>
              <a:t> modulatório</a:t>
            </a:r>
            <a:r>
              <a:rPr lang="pt-PT" sz="1400" dirty="0" smtClean="0">
                <a:latin typeface="+mj-lt"/>
                <a:ea typeface="Cambria" pitchFamily="18" charset="0"/>
                <a:cs typeface="Calibri" pitchFamily="34" charset="0"/>
              </a:rPr>
              <a:t>;</a:t>
            </a:r>
            <a:endParaRPr lang="pt-PT" sz="1400" dirty="0" smtClean="0">
              <a:latin typeface="+mj-lt"/>
              <a:cs typeface="Arial" pitchFamily="34" charset="0"/>
            </a:endParaRPr>
          </a:p>
          <a:p>
            <a:pPr marL="228600" lvl="0" indent="-228600" algn="just" eaLnBrk="0" fontAlgn="base" hangingPunct="0">
              <a:spcBef>
                <a:spcPct val="0"/>
              </a:spcBef>
              <a:spcAft>
                <a:spcPct val="0"/>
              </a:spcAft>
              <a:buClr>
                <a:schemeClr val="bg1">
                  <a:lumMod val="50000"/>
                </a:schemeClr>
              </a:buClr>
              <a:buFont typeface="+mj-lt"/>
              <a:buAutoNum type="arabicPeriod"/>
            </a:pPr>
            <a:r>
              <a:rPr lang="pt-PT" sz="1400" dirty="0" smtClean="0">
                <a:latin typeface="+mj-lt"/>
                <a:ea typeface="Cambria" pitchFamily="18" charset="0"/>
                <a:cs typeface="Calibri" pitchFamily="34" charset="0"/>
              </a:rPr>
              <a:t>Propriedades </a:t>
            </a:r>
            <a:r>
              <a:rPr lang="pt-PT" sz="1400" b="1" dirty="0" smtClean="0">
                <a:latin typeface="+mj-lt"/>
                <a:ea typeface="Cambria" pitchFamily="18" charset="0"/>
                <a:cs typeface="Calibri" pitchFamily="34" charset="0"/>
              </a:rPr>
              <a:t>anti carcinogénica</a:t>
            </a:r>
            <a:r>
              <a:rPr lang="pt-PT" sz="1400" dirty="0" smtClean="0">
                <a:latin typeface="+mj-lt"/>
                <a:ea typeface="Cambria" pitchFamily="18" charset="0"/>
                <a:cs typeface="Calibri" pitchFamily="34" charset="0"/>
              </a:rPr>
              <a:t>;</a:t>
            </a:r>
            <a:endParaRPr lang="pt-PT" sz="1400" dirty="0" smtClean="0">
              <a:latin typeface="+mj-lt"/>
              <a:cs typeface="Arial" pitchFamily="34" charset="0"/>
            </a:endParaRPr>
          </a:p>
          <a:p>
            <a:pPr marL="228600" lvl="0" indent="-228600" algn="just" eaLnBrk="0" fontAlgn="base" hangingPunct="0">
              <a:spcBef>
                <a:spcPct val="0"/>
              </a:spcBef>
              <a:spcAft>
                <a:spcPct val="0"/>
              </a:spcAft>
              <a:buClr>
                <a:schemeClr val="bg1">
                  <a:lumMod val="50000"/>
                </a:schemeClr>
              </a:buClr>
              <a:buFont typeface="+mj-lt"/>
              <a:buAutoNum type="arabicPeriod"/>
            </a:pPr>
            <a:r>
              <a:rPr lang="pt-PT" sz="1400" dirty="0" smtClean="0">
                <a:latin typeface="+mj-lt"/>
                <a:ea typeface="Cambria" pitchFamily="18" charset="0"/>
                <a:cs typeface="Calibri" pitchFamily="34" charset="0"/>
              </a:rPr>
              <a:t>Atividade </a:t>
            </a:r>
            <a:r>
              <a:rPr lang="pt-PT" sz="1400" b="1" dirty="0" smtClean="0">
                <a:latin typeface="+mj-lt"/>
                <a:ea typeface="Cambria" pitchFamily="18" charset="0"/>
                <a:cs typeface="Calibri" pitchFamily="34" charset="0"/>
              </a:rPr>
              <a:t>anti microbiana</a:t>
            </a:r>
            <a:r>
              <a:rPr lang="pt-PT" sz="1400" dirty="0" smtClean="0">
                <a:latin typeface="+mj-lt"/>
                <a:ea typeface="Cambria" pitchFamily="18" charset="0"/>
                <a:cs typeface="Calibri" pitchFamily="34" charset="0"/>
              </a:rPr>
              <a:t>;</a:t>
            </a:r>
            <a:endParaRPr lang="pt-PT" sz="1400" dirty="0" smtClean="0">
              <a:latin typeface="+mj-lt"/>
              <a:cs typeface="Arial" pitchFamily="34" charset="0"/>
            </a:endParaRPr>
          </a:p>
          <a:p>
            <a:pPr marL="228600" lvl="0" indent="-228600" algn="just" eaLnBrk="0" fontAlgn="base" hangingPunct="0">
              <a:spcBef>
                <a:spcPct val="0"/>
              </a:spcBef>
              <a:spcAft>
                <a:spcPct val="0"/>
              </a:spcAft>
              <a:buClr>
                <a:schemeClr val="bg1">
                  <a:lumMod val="50000"/>
                </a:schemeClr>
              </a:buClr>
              <a:buFont typeface="+mj-lt"/>
              <a:buAutoNum type="arabicPeriod"/>
            </a:pPr>
            <a:r>
              <a:rPr lang="pt-PT" sz="1400" dirty="0" smtClean="0">
                <a:latin typeface="+mj-lt"/>
                <a:ea typeface="Cambria" pitchFamily="18" charset="0"/>
                <a:cs typeface="Calibri" pitchFamily="34" charset="0"/>
              </a:rPr>
              <a:t>Efeitos na </a:t>
            </a:r>
            <a:r>
              <a:rPr lang="pt-PT" sz="1400" b="1" dirty="0" smtClean="0">
                <a:latin typeface="+mj-lt"/>
                <a:ea typeface="Cambria" pitchFamily="18" charset="0"/>
                <a:cs typeface="Calibri" pitchFamily="34" charset="0"/>
              </a:rPr>
              <a:t>evacuação e consistência de fezes</a:t>
            </a:r>
            <a:r>
              <a:rPr lang="pt-PT" sz="1400" dirty="0" smtClean="0">
                <a:latin typeface="+mj-lt"/>
                <a:ea typeface="Cambria" pitchFamily="18" charset="0"/>
                <a:cs typeface="Calibri" pitchFamily="34" charset="0"/>
              </a:rPr>
              <a:t>; </a:t>
            </a:r>
          </a:p>
        </p:txBody>
      </p:sp>
      <p:sp>
        <p:nvSpPr>
          <p:cNvPr id="12" name="CaixaDeTexto 11"/>
          <p:cNvSpPr txBox="1"/>
          <p:nvPr/>
        </p:nvSpPr>
        <p:spPr>
          <a:xfrm>
            <a:off x="3635896" y="4581128"/>
            <a:ext cx="2160240" cy="215444"/>
          </a:xfrm>
          <a:prstGeom prst="rect">
            <a:avLst/>
          </a:prstGeom>
          <a:noFill/>
        </p:spPr>
        <p:txBody>
          <a:bodyPr wrap="square" rtlCol="0">
            <a:spAutoFit/>
          </a:bodyPr>
          <a:lstStyle/>
          <a:p>
            <a:r>
              <a:rPr lang="en-US" sz="800" dirty="0" err="1" smtClean="0"/>
              <a:t>Adaptado</a:t>
            </a:r>
            <a:r>
              <a:rPr lang="en-US" sz="800" dirty="0" smtClean="0"/>
              <a:t> de: </a:t>
            </a:r>
            <a:r>
              <a:rPr lang="en-GB" sz="800" dirty="0" err="1" smtClean="0"/>
              <a:t>Broekaert</a:t>
            </a:r>
            <a:r>
              <a:rPr lang="en-GB" sz="800" dirty="0" smtClean="0"/>
              <a:t>, et al. (2011)</a:t>
            </a:r>
            <a:r>
              <a:rPr lang="en-US" sz="800" dirty="0" smtClean="0"/>
              <a:t>.</a:t>
            </a:r>
            <a:endParaRPr lang="en-GB" sz="800" dirty="0"/>
          </a:p>
        </p:txBody>
      </p:sp>
      <p:sp>
        <p:nvSpPr>
          <p:cNvPr id="8" name="CaixaDeTexto 7"/>
          <p:cNvSpPr txBox="1"/>
          <p:nvPr/>
        </p:nvSpPr>
        <p:spPr>
          <a:xfrm>
            <a:off x="4716016" y="4581128"/>
            <a:ext cx="3672408" cy="2646878"/>
          </a:xfrm>
          <a:prstGeom prst="rect">
            <a:avLst/>
          </a:prstGeom>
          <a:noFill/>
        </p:spPr>
        <p:txBody>
          <a:bodyPr wrap="square" rtlCol="0">
            <a:spAutoFit/>
          </a:bodyPr>
          <a:lstStyle/>
          <a:p>
            <a:pPr lvl="1" algn="just">
              <a:buClr>
                <a:schemeClr val="accent2">
                  <a:lumMod val="60000"/>
                  <a:lumOff val="40000"/>
                </a:schemeClr>
              </a:buClr>
            </a:pPr>
            <a:endParaRPr lang="pt-PT" sz="1400" dirty="0" smtClean="0"/>
          </a:p>
          <a:p>
            <a:pPr marL="228600" lvl="0" indent="-228600" algn="just" eaLnBrk="0" fontAlgn="base" hangingPunct="0">
              <a:spcBef>
                <a:spcPct val="0"/>
              </a:spcBef>
              <a:spcAft>
                <a:spcPct val="0"/>
              </a:spcAft>
              <a:buClr>
                <a:schemeClr val="bg1">
                  <a:lumMod val="50000"/>
                </a:schemeClr>
              </a:buClr>
              <a:buFont typeface="+mj-lt"/>
              <a:buAutoNum type="arabicPeriod"/>
            </a:pPr>
            <a:endParaRPr lang="pt-PT" sz="1400" dirty="0" smtClean="0">
              <a:latin typeface="+mj-lt"/>
              <a:ea typeface="Cambria" pitchFamily="18" charset="0"/>
              <a:cs typeface="Calibri" pitchFamily="34" charset="0"/>
            </a:endParaRPr>
          </a:p>
          <a:p>
            <a:pPr marL="342900" lvl="0" indent="-342900" algn="just" eaLnBrk="0" fontAlgn="base" hangingPunct="0">
              <a:spcBef>
                <a:spcPct val="0"/>
              </a:spcBef>
              <a:spcAft>
                <a:spcPct val="0"/>
              </a:spcAft>
              <a:buClr>
                <a:schemeClr val="bg1">
                  <a:lumMod val="50000"/>
                </a:schemeClr>
              </a:buClr>
              <a:buFont typeface="+mj-lt"/>
              <a:buAutoNum type="arabicPeriod" startAt="5"/>
            </a:pPr>
            <a:r>
              <a:rPr lang="pt-PT" sz="1400" dirty="0" smtClean="0">
                <a:latin typeface="+mj-lt"/>
                <a:ea typeface="Cambria" pitchFamily="18" charset="0"/>
                <a:cs typeface="Calibri" pitchFamily="34" charset="0"/>
              </a:rPr>
              <a:t>Efeitos no </a:t>
            </a:r>
            <a:r>
              <a:rPr lang="pt-PT" sz="1400" b="1" dirty="0" smtClean="0">
                <a:latin typeface="+mj-lt"/>
                <a:ea typeface="Cambria" pitchFamily="18" charset="0"/>
                <a:cs typeface="Calibri" pitchFamily="34" charset="0"/>
              </a:rPr>
              <a:t>metabolismo de lípidos</a:t>
            </a:r>
            <a:r>
              <a:rPr lang="pt-PT" sz="1400" dirty="0" smtClean="0">
                <a:latin typeface="+mj-lt"/>
                <a:ea typeface="Cambria" pitchFamily="18" charset="0"/>
                <a:cs typeface="Calibri" pitchFamily="34" charset="0"/>
              </a:rPr>
              <a:t>, de glucose e em desordens metabólicas. </a:t>
            </a:r>
          </a:p>
          <a:p>
            <a:pPr marL="685800" lvl="1" indent="-228600" algn="just" eaLnBrk="0" fontAlgn="base" hangingPunct="0">
              <a:spcBef>
                <a:spcPct val="0"/>
              </a:spcBef>
              <a:spcAft>
                <a:spcPct val="0"/>
              </a:spcAft>
              <a:buClr>
                <a:schemeClr val="accent2">
                  <a:lumMod val="60000"/>
                  <a:lumOff val="40000"/>
                </a:schemeClr>
              </a:buClr>
              <a:buFont typeface="Arial" pitchFamily="34" charset="0"/>
              <a:buChar char="•"/>
            </a:pPr>
            <a:r>
              <a:rPr lang="pt-PT" sz="1100" b="1" dirty="0" smtClean="0">
                <a:latin typeface="+mj-lt"/>
                <a:cs typeface="Calibri" pitchFamily="34" charset="0"/>
              </a:rPr>
              <a:t>Diabetes</a:t>
            </a:r>
            <a:r>
              <a:rPr lang="pt-PT" sz="1100" dirty="0" smtClean="0">
                <a:latin typeface="+mj-lt"/>
                <a:cs typeface="Calibri" pitchFamily="34" charset="0"/>
              </a:rPr>
              <a:t>;</a:t>
            </a:r>
          </a:p>
          <a:p>
            <a:pPr marL="685800" lvl="1" indent="-228600" algn="just" eaLnBrk="0" fontAlgn="base" hangingPunct="0">
              <a:spcBef>
                <a:spcPct val="0"/>
              </a:spcBef>
              <a:spcAft>
                <a:spcPct val="0"/>
              </a:spcAft>
              <a:buClr>
                <a:schemeClr val="accent2">
                  <a:lumMod val="60000"/>
                  <a:lumOff val="40000"/>
                </a:schemeClr>
              </a:buClr>
              <a:buFont typeface="Arial" pitchFamily="34" charset="0"/>
              <a:buChar char="•"/>
            </a:pPr>
            <a:r>
              <a:rPr lang="pt-PT" sz="1100" b="1" dirty="0" smtClean="0">
                <a:latin typeface="+mj-lt"/>
                <a:cs typeface="Calibri" pitchFamily="34" charset="0"/>
              </a:rPr>
              <a:t>Colesterol elevado</a:t>
            </a:r>
            <a:r>
              <a:rPr lang="pt-PT" sz="1100" dirty="0" smtClean="0">
                <a:latin typeface="+mj-lt"/>
                <a:cs typeface="Calibri" pitchFamily="34" charset="0"/>
              </a:rPr>
              <a:t>.</a:t>
            </a:r>
            <a:endParaRPr lang="pt-PT" sz="1100" dirty="0" smtClean="0">
              <a:latin typeface="+mj-lt"/>
              <a:cs typeface="Arial" pitchFamily="34" charset="0"/>
            </a:endParaRPr>
          </a:p>
          <a:p>
            <a:pPr marL="228600" lvl="0" indent="-228600" algn="just" eaLnBrk="0" fontAlgn="base" hangingPunct="0">
              <a:spcBef>
                <a:spcPct val="0"/>
              </a:spcBef>
              <a:spcAft>
                <a:spcPct val="0"/>
              </a:spcAft>
              <a:buClr>
                <a:schemeClr val="bg1">
                  <a:lumMod val="50000"/>
                </a:schemeClr>
              </a:buClr>
              <a:buFont typeface="+mj-lt"/>
              <a:buAutoNum type="arabicPeriod" startAt="5"/>
            </a:pPr>
            <a:r>
              <a:rPr lang="pt-PT" sz="1400" dirty="0" smtClean="0">
                <a:latin typeface="+mj-lt"/>
                <a:ea typeface="Cambria" pitchFamily="18" charset="0"/>
                <a:cs typeface="Calibri" pitchFamily="34" charset="0"/>
              </a:rPr>
              <a:t>Atividade </a:t>
            </a:r>
            <a:r>
              <a:rPr lang="pt-PT" sz="1400" b="1" dirty="0" smtClean="0">
                <a:latin typeface="+mj-lt"/>
                <a:ea typeface="Cambria" pitchFamily="18" charset="0"/>
                <a:cs typeface="Calibri" pitchFamily="34" charset="0"/>
              </a:rPr>
              <a:t>antioxidante</a:t>
            </a:r>
            <a:r>
              <a:rPr lang="pt-PT" sz="1400" dirty="0" smtClean="0">
                <a:latin typeface="+mj-lt"/>
                <a:ea typeface="Cambria" pitchFamily="18" charset="0"/>
                <a:cs typeface="Calibri" pitchFamily="34" charset="0"/>
              </a:rPr>
              <a:t>.</a:t>
            </a:r>
          </a:p>
          <a:p>
            <a:pPr marL="228600" lvl="0" indent="-228600" algn="just" eaLnBrk="0" fontAlgn="base" hangingPunct="0">
              <a:spcBef>
                <a:spcPct val="0"/>
              </a:spcBef>
              <a:spcAft>
                <a:spcPct val="0"/>
              </a:spcAft>
              <a:buClr>
                <a:schemeClr val="bg1">
                  <a:lumMod val="50000"/>
                </a:schemeClr>
              </a:buClr>
              <a:buFont typeface="+mj-lt"/>
              <a:buAutoNum type="arabicPeriod" startAt="5"/>
            </a:pPr>
            <a:r>
              <a:rPr lang="pt-PT" sz="1400" dirty="0" smtClean="0">
                <a:latin typeface="+mj-lt"/>
              </a:rPr>
              <a:t>Propriedades </a:t>
            </a:r>
            <a:r>
              <a:rPr lang="pt-PT" sz="1400" b="1" dirty="0" smtClean="0">
                <a:latin typeface="+mj-lt"/>
              </a:rPr>
              <a:t>anti-inflamatórias</a:t>
            </a:r>
            <a:r>
              <a:rPr lang="pt-PT" sz="1400" dirty="0" smtClean="0"/>
              <a:t>. </a:t>
            </a:r>
          </a:p>
          <a:p>
            <a:pPr marL="228600" lvl="0" indent="-228600" algn="just" eaLnBrk="0" fontAlgn="base" hangingPunct="0">
              <a:spcBef>
                <a:spcPct val="0"/>
              </a:spcBef>
              <a:spcAft>
                <a:spcPct val="0"/>
              </a:spcAft>
              <a:buClr>
                <a:schemeClr val="bg1">
                  <a:lumMod val="50000"/>
                </a:schemeClr>
              </a:buClr>
            </a:pPr>
            <a:endParaRPr lang="pt-PT" dirty="0" smtClean="0">
              <a:latin typeface="Arial" pitchFamily="34" charset="0"/>
              <a:cs typeface="Arial" pitchFamily="34" charset="0"/>
            </a:endParaRPr>
          </a:p>
          <a:p>
            <a:pPr lvl="1" algn="just">
              <a:buClr>
                <a:schemeClr val="accent2">
                  <a:lumMod val="60000"/>
                  <a:lumOff val="40000"/>
                </a:schemeClr>
              </a:buClr>
            </a:pPr>
            <a:endParaRPr lang="pt-PT" sz="1400" dirty="0" smtClean="0"/>
          </a:p>
          <a:p>
            <a:pPr lvl="1" algn="just">
              <a:buClr>
                <a:schemeClr val="accent2">
                  <a:lumMod val="60000"/>
                  <a:lumOff val="40000"/>
                </a:schemeClr>
              </a:buClr>
            </a:pPr>
            <a:endParaRPr lang="pt-PT" sz="1400" dirty="0" smtClean="0"/>
          </a:p>
          <a:p>
            <a:pPr marL="2628900" lvl="5" indent="-342900" algn="just">
              <a:buClr>
                <a:schemeClr val="accent2">
                  <a:lumMod val="60000"/>
                  <a:lumOff val="40000"/>
                </a:schemeClr>
              </a:buClr>
            </a:pPr>
            <a:endParaRPr lang="pt-PT" sz="1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m 9"/>
          <p:cNvPicPr/>
          <p:nvPr/>
        </p:nvPicPr>
        <p:blipFill>
          <a:blip r:embed="rId3" cstate="print">
            <a:duotone>
              <a:schemeClr val="bg2">
                <a:shade val="45000"/>
                <a:satMod val="135000"/>
              </a:schemeClr>
              <a:prstClr val="white"/>
            </a:duotone>
          </a:blip>
          <a:srcRect/>
          <a:stretch>
            <a:fillRect/>
          </a:stretch>
        </p:blipFill>
        <p:spPr bwMode="auto">
          <a:xfrm>
            <a:off x="6156176" y="1268760"/>
            <a:ext cx="2843808" cy="2304256"/>
          </a:xfrm>
          <a:prstGeom prst="rect">
            <a:avLst/>
          </a:prstGeom>
          <a:noFill/>
          <a:ln w="9525">
            <a:noFill/>
            <a:miter lim="800000"/>
            <a:headEnd/>
            <a:tailEnd/>
          </a:ln>
        </p:spPr>
      </p:pic>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016224"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Introdução</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539552" y="980728"/>
            <a:ext cx="8352928" cy="369332"/>
          </a:xfrm>
          <a:prstGeom prst="rect">
            <a:avLst/>
          </a:prstGeom>
          <a:noFill/>
        </p:spPr>
        <p:txBody>
          <a:bodyPr wrap="square" rtlCol="0">
            <a:spAutoFit/>
          </a:bodyPr>
          <a:lstStyle/>
          <a:p>
            <a:r>
              <a:rPr lang="pt-PT" dirty="0" smtClean="0">
                <a:solidFill>
                  <a:schemeClr val="bg1">
                    <a:lumMod val="50000"/>
                  </a:schemeClr>
                </a:solidFill>
                <a:latin typeface="Narkisim" pitchFamily="34" charset="-79"/>
                <a:cs typeface="Narkisim" pitchFamily="34" charset="-79"/>
              </a:rPr>
              <a:t>Extração de Arabinoxilanos</a:t>
            </a:r>
            <a:endParaRPr lang="en-GB" dirty="0"/>
          </a:p>
        </p:txBody>
      </p:sp>
      <p:sp>
        <p:nvSpPr>
          <p:cNvPr id="8" name="CaixaDeTexto 7"/>
          <p:cNvSpPr txBox="1"/>
          <p:nvPr/>
        </p:nvSpPr>
        <p:spPr>
          <a:xfrm>
            <a:off x="899592" y="1484784"/>
            <a:ext cx="5040560" cy="2523768"/>
          </a:xfrm>
          <a:prstGeom prst="rect">
            <a:avLst/>
          </a:prstGeom>
          <a:noFill/>
        </p:spPr>
        <p:txBody>
          <a:bodyPr wrap="square" rtlCol="0">
            <a:spAutoFit/>
          </a:bodyPr>
          <a:lstStyle/>
          <a:p>
            <a:endParaRPr lang="pt-PT" dirty="0" smtClean="0">
              <a:solidFill>
                <a:schemeClr val="bg1">
                  <a:lumMod val="50000"/>
                </a:schemeClr>
              </a:solidFill>
              <a:cs typeface="Narkisim" pitchFamily="34" charset="-79"/>
            </a:endParaRPr>
          </a:p>
          <a:p>
            <a:pPr lvl="1" algn="just">
              <a:buClr>
                <a:schemeClr val="accent2">
                  <a:lumMod val="60000"/>
                  <a:lumOff val="40000"/>
                </a:schemeClr>
              </a:buClr>
              <a:buFont typeface="Arial" pitchFamily="34" charset="0"/>
              <a:buChar char="•"/>
            </a:pPr>
            <a:r>
              <a:rPr lang="en-GB" sz="1400" dirty="0" smtClean="0"/>
              <a:t> </a:t>
            </a:r>
            <a:r>
              <a:rPr lang="pt-PT" sz="1400" b="1" dirty="0" smtClean="0"/>
              <a:t>AX</a:t>
            </a:r>
            <a:r>
              <a:rPr lang="pt-PT" sz="1400" dirty="0" smtClean="0"/>
              <a:t> é uma hemicelulose que presente nas paredes primária e secundária das plantas superiores, em </a:t>
            </a:r>
            <a:r>
              <a:rPr lang="pt-PT" sz="1400" b="1" dirty="0" smtClean="0"/>
              <a:t>associação com lenhina e celulose</a:t>
            </a:r>
            <a:r>
              <a:rPr lang="pt-PT" sz="1400" dirty="0" smtClean="0"/>
              <a:t>. </a:t>
            </a:r>
          </a:p>
          <a:p>
            <a:pPr lvl="1" algn="just">
              <a:buClr>
                <a:schemeClr val="accent2">
                  <a:lumMod val="60000"/>
                  <a:lumOff val="40000"/>
                </a:schemeClr>
              </a:buClr>
              <a:buFont typeface="Arial" pitchFamily="34" charset="0"/>
              <a:buChar char="•"/>
            </a:pPr>
            <a:endParaRPr lang="pt-PT" sz="1400" dirty="0" smtClean="0"/>
          </a:p>
          <a:p>
            <a:pPr lvl="1" algn="ctr">
              <a:buClr>
                <a:schemeClr val="accent2">
                  <a:lumMod val="60000"/>
                  <a:lumOff val="40000"/>
                </a:schemeClr>
              </a:buClr>
              <a:buFont typeface="Arial" pitchFamily="34" charset="0"/>
              <a:buChar char="•"/>
            </a:pPr>
            <a:endParaRPr lang="pt-PT" sz="1400" dirty="0" smtClean="0"/>
          </a:p>
          <a:p>
            <a:pPr lvl="1" algn="ctr">
              <a:buClr>
                <a:schemeClr val="accent2">
                  <a:lumMod val="60000"/>
                  <a:lumOff val="40000"/>
                </a:schemeClr>
              </a:buClr>
            </a:pPr>
            <a:r>
              <a:rPr lang="pt-PT" sz="1400" dirty="0" smtClean="0"/>
              <a:t>O passo de </a:t>
            </a:r>
            <a:r>
              <a:rPr lang="pt-PT" sz="1400" b="1" dirty="0" smtClean="0"/>
              <a:t>extração das hemiceluloses </a:t>
            </a:r>
            <a:r>
              <a:rPr lang="pt-PT" sz="1400" dirty="0" smtClean="0"/>
              <a:t>é um dos mais difíceis neste processo devido à </a:t>
            </a:r>
            <a:r>
              <a:rPr lang="pt-PT" sz="1400" b="1" dirty="0" smtClean="0"/>
              <a:t>necessidade de quebrar as ligações covalente</a:t>
            </a:r>
            <a:r>
              <a:rPr lang="pt-PT" sz="1400" dirty="0" smtClean="0"/>
              <a:t>s entre o arabinoxilano, a lenhina e a celulose.</a:t>
            </a:r>
            <a:endParaRPr lang="en-US" sz="1400" dirty="0" smtClean="0"/>
          </a:p>
          <a:p>
            <a:pPr lvl="1" algn="just">
              <a:buClr>
                <a:schemeClr val="accent2">
                  <a:lumMod val="60000"/>
                  <a:lumOff val="40000"/>
                </a:schemeClr>
              </a:buClr>
            </a:pPr>
            <a:endParaRPr lang="en-US" sz="1400" dirty="0" smtClean="0"/>
          </a:p>
        </p:txBody>
      </p:sp>
      <p:sp>
        <p:nvSpPr>
          <p:cNvPr id="13" name="CaixaDeTexto 12"/>
          <p:cNvSpPr txBox="1"/>
          <p:nvPr/>
        </p:nvSpPr>
        <p:spPr>
          <a:xfrm>
            <a:off x="6983760" y="3717032"/>
            <a:ext cx="2160240" cy="215444"/>
          </a:xfrm>
          <a:prstGeom prst="rect">
            <a:avLst/>
          </a:prstGeom>
          <a:noFill/>
        </p:spPr>
        <p:txBody>
          <a:bodyPr wrap="square" rtlCol="0">
            <a:spAutoFit/>
          </a:bodyPr>
          <a:lstStyle/>
          <a:p>
            <a:r>
              <a:rPr lang="en-US" sz="800" dirty="0" err="1" smtClean="0"/>
              <a:t>Adaptado</a:t>
            </a:r>
            <a:r>
              <a:rPr lang="en-US" sz="800" dirty="0" smtClean="0"/>
              <a:t> de: </a:t>
            </a:r>
            <a:r>
              <a:rPr lang="pt-PT" sz="800" dirty="0" err="1" smtClean="0"/>
              <a:t>Sasha</a:t>
            </a:r>
            <a:r>
              <a:rPr lang="pt-PT" sz="800" dirty="0" smtClean="0"/>
              <a:t> </a:t>
            </a:r>
            <a:r>
              <a:rPr lang="pt-PT" sz="800" dirty="0" err="1" smtClean="0"/>
              <a:t>et</a:t>
            </a:r>
            <a:r>
              <a:rPr lang="pt-PT" sz="800" dirty="0" smtClean="0"/>
              <a:t> al. (2003)</a:t>
            </a:r>
            <a:endParaRPr lang="en-GB" sz="800" dirty="0"/>
          </a:p>
        </p:txBody>
      </p:sp>
      <p:pic>
        <p:nvPicPr>
          <p:cNvPr id="66562" name="Picture 2"/>
          <p:cNvPicPr>
            <a:picLocks noChangeAspect="1" noChangeArrowheads="1"/>
          </p:cNvPicPr>
          <p:nvPr/>
        </p:nvPicPr>
        <p:blipFill>
          <a:blip r:embed="rId4" cstate="print"/>
          <a:srcRect/>
          <a:stretch>
            <a:fillRect/>
          </a:stretch>
        </p:blipFill>
        <p:spPr bwMode="auto">
          <a:xfrm>
            <a:off x="323528" y="3933056"/>
            <a:ext cx="6499253" cy="2369718"/>
          </a:xfrm>
          <a:prstGeom prst="rect">
            <a:avLst/>
          </a:prstGeom>
          <a:noFill/>
          <a:ln w="9525">
            <a:noFill/>
            <a:miter lim="800000"/>
            <a:headEnd/>
            <a:tailEnd/>
          </a:ln>
        </p:spPr>
      </p:pic>
      <p:cxnSp>
        <p:nvCxnSpPr>
          <p:cNvPr id="11" name="Conexão recta unidireccional 10"/>
          <p:cNvCxnSpPr/>
          <p:nvPr/>
        </p:nvCxnSpPr>
        <p:spPr>
          <a:xfrm>
            <a:off x="3851920" y="2348880"/>
            <a:ext cx="0" cy="360040"/>
          </a:xfrm>
          <a:prstGeom prst="straightConnector1">
            <a:avLst/>
          </a:prstGeom>
          <a:ln>
            <a:solidFill>
              <a:schemeClr val="accent2">
                <a:lumMod val="60000"/>
                <a:lumOff val="40000"/>
              </a:schemeClr>
            </a:solidFill>
            <a:tailEnd type="arrow"/>
          </a:ln>
        </p:spPr>
        <p:style>
          <a:lnRef idx="2">
            <a:schemeClr val="accent4"/>
          </a:lnRef>
          <a:fillRef idx="0">
            <a:schemeClr val="accent4"/>
          </a:fillRef>
          <a:effectRef idx="1">
            <a:schemeClr val="accent4"/>
          </a:effectRef>
          <a:fontRef idx="minor">
            <a:schemeClr val="tx1"/>
          </a:fontRef>
        </p:style>
      </p:cxnSp>
      <p:sp>
        <p:nvSpPr>
          <p:cNvPr id="12" name="CaixaDeTexto 11"/>
          <p:cNvSpPr txBox="1"/>
          <p:nvPr/>
        </p:nvSpPr>
        <p:spPr>
          <a:xfrm>
            <a:off x="2267744" y="6237312"/>
            <a:ext cx="4680520" cy="307777"/>
          </a:xfrm>
          <a:prstGeom prst="rect">
            <a:avLst/>
          </a:prstGeom>
          <a:noFill/>
        </p:spPr>
        <p:txBody>
          <a:bodyPr wrap="square" rtlCol="0">
            <a:spAutoFit/>
          </a:bodyPr>
          <a:lstStyle/>
          <a:p>
            <a:r>
              <a:rPr lang="pt-PT" sz="1400" dirty="0" smtClean="0"/>
              <a:t>Utilizam-se ainda  irradiação por micro-ondas e ultrassons</a:t>
            </a:r>
            <a:endParaRPr lang="en-GB"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2016224"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Introdução</a:t>
            </a:r>
            <a:endParaRPr lang="en-GB" sz="3200" dirty="0">
              <a:solidFill>
                <a:schemeClr val="accent2">
                  <a:lumMod val="60000"/>
                  <a:lumOff val="40000"/>
                </a:schemeClr>
              </a:solidFill>
              <a:latin typeface="Narkisim" pitchFamily="34" charset="-79"/>
              <a:cs typeface="Narkisim" pitchFamily="34" charset="-79"/>
            </a:endParaRPr>
          </a:p>
        </p:txBody>
      </p:sp>
      <p:sp>
        <p:nvSpPr>
          <p:cNvPr id="5" name="CaixaDeTexto 4"/>
          <p:cNvSpPr txBox="1"/>
          <p:nvPr/>
        </p:nvSpPr>
        <p:spPr>
          <a:xfrm>
            <a:off x="1763688" y="980728"/>
            <a:ext cx="8352928" cy="369332"/>
          </a:xfrm>
          <a:prstGeom prst="rect">
            <a:avLst/>
          </a:prstGeom>
          <a:noFill/>
        </p:spPr>
        <p:txBody>
          <a:bodyPr wrap="square" rtlCol="0">
            <a:spAutoFit/>
          </a:bodyPr>
          <a:lstStyle/>
          <a:p>
            <a:r>
              <a:rPr lang="pt-PT" dirty="0" smtClean="0">
                <a:solidFill>
                  <a:schemeClr val="bg1">
                    <a:lumMod val="50000"/>
                  </a:schemeClr>
                </a:solidFill>
                <a:latin typeface="Narkisim" pitchFamily="34" charset="-79"/>
                <a:cs typeface="Narkisim" pitchFamily="34" charset="-79"/>
              </a:rPr>
              <a:t>Separação e purificação</a:t>
            </a:r>
            <a:endParaRPr lang="en-GB" dirty="0"/>
          </a:p>
        </p:txBody>
      </p:sp>
      <p:sp>
        <p:nvSpPr>
          <p:cNvPr id="8" name="CaixaDeTexto 7"/>
          <p:cNvSpPr txBox="1"/>
          <p:nvPr/>
        </p:nvSpPr>
        <p:spPr>
          <a:xfrm>
            <a:off x="1547664" y="1124744"/>
            <a:ext cx="4104456" cy="5970865"/>
          </a:xfrm>
          <a:prstGeom prst="rect">
            <a:avLst/>
          </a:prstGeom>
          <a:noFill/>
        </p:spPr>
        <p:txBody>
          <a:bodyPr wrap="square" rtlCol="0">
            <a:spAutoFit/>
          </a:bodyPr>
          <a:lstStyle/>
          <a:p>
            <a:endParaRPr lang="pt-PT" dirty="0" smtClean="0">
              <a:solidFill>
                <a:schemeClr val="bg1">
                  <a:lumMod val="50000"/>
                </a:schemeClr>
              </a:solidFill>
              <a:cs typeface="Narkisim" pitchFamily="34" charset="-79"/>
            </a:endParaRPr>
          </a:p>
          <a:p>
            <a:pPr lvl="1" algn="just">
              <a:buClr>
                <a:schemeClr val="accent2">
                  <a:lumMod val="60000"/>
                  <a:lumOff val="40000"/>
                </a:schemeClr>
              </a:buClr>
              <a:buFont typeface="Arial" pitchFamily="34" charset="0"/>
              <a:buChar char="•"/>
            </a:pPr>
            <a:r>
              <a:rPr lang="en-GB" sz="1400" dirty="0" smtClean="0"/>
              <a:t> </a:t>
            </a:r>
            <a:r>
              <a:rPr lang="en-GB" sz="1400" dirty="0" err="1" smtClean="0"/>
              <a:t>Centrifugação</a:t>
            </a:r>
            <a:r>
              <a:rPr lang="en-GB" sz="1400" dirty="0" smtClean="0"/>
              <a:t>;</a:t>
            </a:r>
          </a:p>
          <a:p>
            <a:pPr lvl="1" algn="just">
              <a:buClr>
                <a:schemeClr val="accent2">
                  <a:lumMod val="60000"/>
                  <a:lumOff val="40000"/>
                </a:schemeClr>
              </a:buClr>
              <a:buFont typeface="Arial" pitchFamily="34" charset="0"/>
              <a:buChar char="•"/>
            </a:pPr>
            <a:r>
              <a:rPr lang="pt-PT" sz="1400" dirty="0" smtClean="0"/>
              <a:t> Filtração a vácuo;</a:t>
            </a:r>
          </a:p>
          <a:p>
            <a:pPr lvl="1" algn="just">
              <a:buClr>
                <a:schemeClr val="accent2">
                  <a:lumMod val="60000"/>
                  <a:lumOff val="40000"/>
                </a:schemeClr>
              </a:buClr>
              <a:buFont typeface="Arial" pitchFamily="34" charset="0"/>
              <a:buChar char="•"/>
            </a:pPr>
            <a:r>
              <a:rPr lang="pt-PT" sz="1400" dirty="0" smtClean="0"/>
              <a:t> Filtração-gel;</a:t>
            </a:r>
          </a:p>
          <a:p>
            <a:pPr lvl="1" algn="just">
              <a:buClr>
                <a:schemeClr val="accent2">
                  <a:lumMod val="60000"/>
                  <a:lumOff val="40000"/>
                </a:schemeClr>
              </a:buClr>
              <a:buFont typeface="Arial" pitchFamily="34" charset="0"/>
              <a:buChar char="•"/>
            </a:pPr>
            <a:r>
              <a:rPr lang="pt-PT" sz="1400" dirty="0" smtClean="0"/>
              <a:t> Precipitação com sulfato de amónio ou etanol;</a:t>
            </a:r>
          </a:p>
          <a:p>
            <a:pPr lvl="1" algn="just">
              <a:buClr>
                <a:schemeClr val="accent2">
                  <a:lumMod val="60000"/>
                  <a:lumOff val="40000"/>
                </a:schemeClr>
              </a:buClr>
              <a:buFont typeface="Arial" pitchFamily="34" charset="0"/>
              <a:buChar char="•"/>
            </a:pPr>
            <a:r>
              <a:rPr lang="pt-PT" sz="1400" dirty="0" smtClean="0"/>
              <a:t> Cromatografia de troca iónica;</a:t>
            </a:r>
          </a:p>
          <a:p>
            <a:pPr lvl="1" algn="just">
              <a:buClr>
                <a:schemeClr val="accent2">
                  <a:lumMod val="60000"/>
                  <a:lumOff val="40000"/>
                </a:schemeClr>
              </a:buClr>
              <a:buFont typeface="Arial" pitchFamily="34" charset="0"/>
              <a:buChar char="•"/>
            </a:pPr>
            <a:r>
              <a:rPr lang="pt-PT" sz="1400" dirty="0" smtClean="0"/>
              <a:t> Diálise.</a:t>
            </a:r>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pPr>
            <a:endParaRPr lang="pt-PT" sz="1400" dirty="0" smtClean="0"/>
          </a:p>
          <a:p>
            <a:pPr lvl="1" algn="just">
              <a:buClr>
                <a:schemeClr val="accent2">
                  <a:lumMod val="60000"/>
                  <a:lumOff val="40000"/>
                </a:schemeClr>
              </a:buClr>
              <a:buFont typeface="Arial" pitchFamily="34" charset="0"/>
              <a:buChar char="•"/>
            </a:pPr>
            <a:r>
              <a:rPr lang="en-GB" sz="1400" dirty="0" smtClean="0"/>
              <a:t> </a:t>
            </a:r>
            <a:r>
              <a:rPr lang="en-GB" sz="1400" dirty="0" err="1" smtClean="0"/>
              <a:t>Hidrolise</a:t>
            </a:r>
            <a:r>
              <a:rPr lang="en-GB" sz="1400" dirty="0" smtClean="0"/>
              <a:t> </a:t>
            </a:r>
            <a:r>
              <a:rPr lang="en-GB" sz="1400" dirty="0" err="1" smtClean="0"/>
              <a:t>enzimática</a:t>
            </a:r>
            <a:r>
              <a:rPr lang="en-GB" sz="1400" dirty="0" smtClean="0"/>
              <a:t> </a:t>
            </a:r>
            <a:r>
              <a:rPr lang="en-GB" sz="1400" dirty="0" err="1" smtClean="0"/>
              <a:t>utilizando</a:t>
            </a:r>
            <a:r>
              <a:rPr lang="en-GB" sz="1400" dirty="0" smtClean="0"/>
              <a:t> xilanases (</a:t>
            </a:r>
            <a:r>
              <a:rPr lang="en-GB" sz="1400" dirty="0" err="1" smtClean="0"/>
              <a:t>normalmente</a:t>
            </a:r>
            <a:r>
              <a:rPr lang="en-GB" sz="1400" dirty="0" smtClean="0"/>
              <a:t> de </a:t>
            </a:r>
            <a:r>
              <a:rPr lang="en-GB" sz="1400" dirty="0" err="1" smtClean="0"/>
              <a:t>origem</a:t>
            </a:r>
            <a:r>
              <a:rPr lang="en-GB" sz="1400" dirty="0" smtClean="0"/>
              <a:t> </a:t>
            </a:r>
            <a:r>
              <a:rPr lang="en-GB" sz="1400" dirty="0" err="1" smtClean="0"/>
              <a:t>bacteriana</a:t>
            </a:r>
            <a:r>
              <a:rPr lang="en-GB" sz="1400" dirty="0" smtClean="0"/>
              <a:t>).</a:t>
            </a:r>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pPr>
            <a:endParaRPr lang="pt-PT" sz="1400" dirty="0" smtClean="0"/>
          </a:p>
          <a:p>
            <a:pPr lvl="1" algn="just">
              <a:buClr>
                <a:schemeClr val="accent2">
                  <a:lumMod val="60000"/>
                  <a:lumOff val="40000"/>
                </a:schemeClr>
              </a:buClr>
              <a:buFont typeface="Arial" pitchFamily="34" charset="0"/>
              <a:buChar char="•"/>
            </a:pPr>
            <a:r>
              <a:rPr lang="pt-PT" sz="1400" dirty="0" smtClean="0"/>
              <a:t> Mercado em grande crescimento. </a:t>
            </a:r>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buFont typeface="Arial" pitchFamily="34" charset="0"/>
              <a:buChar char="•"/>
            </a:pPr>
            <a:r>
              <a:rPr lang="pt-PT" sz="1400" dirty="0" smtClean="0"/>
              <a:t> Alguns dos alimentos em que são utilizados como ingrediente estão representados na tabela ao lado. </a:t>
            </a:r>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buFont typeface="Arial" pitchFamily="34" charset="0"/>
              <a:buChar char="•"/>
            </a:pPr>
            <a:endParaRPr lang="en-US" sz="1400" dirty="0" smtClean="0"/>
          </a:p>
          <a:p>
            <a:pPr lvl="1" algn="just">
              <a:buClr>
                <a:schemeClr val="accent2">
                  <a:lumMod val="60000"/>
                  <a:lumOff val="40000"/>
                </a:schemeClr>
              </a:buClr>
              <a:buFont typeface="Arial" pitchFamily="34" charset="0"/>
              <a:buChar char="•"/>
            </a:pPr>
            <a:endParaRPr lang="en-US" sz="1400" dirty="0" smtClean="0"/>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pPr>
            <a:endParaRPr lang="pt-PT" sz="1400" dirty="0"/>
          </a:p>
        </p:txBody>
      </p:sp>
      <p:sp>
        <p:nvSpPr>
          <p:cNvPr id="11" name="CaixaDeTexto 10"/>
          <p:cNvSpPr txBox="1"/>
          <p:nvPr/>
        </p:nvSpPr>
        <p:spPr>
          <a:xfrm>
            <a:off x="1691680" y="2924944"/>
            <a:ext cx="8352928" cy="369332"/>
          </a:xfrm>
          <a:prstGeom prst="rect">
            <a:avLst/>
          </a:prstGeom>
          <a:noFill/>
        </p:spPr>
        <p:txBody>
          <a:bodyPr wrap="square" rtlCol="0">
            <a:spAutoFit/>
          </a:bodyPr>
          <a:lstStyle/>
          <a:p>
            <a:r>
              <a:rPr lang="pt-PT" dirty="0" smtClean="0">
                <a:solidFill>
                  <a:schemeClr val="bg1">
                    <a:lumMod val="50000"/>
                  </a:schemeClr>
                </a:solidFill>
                <a:latin typeface="Narkisim" pitchFamily="34" charset="-79"/>
                <a:cs typeface="Narkisim" pitchFamily="34" charset="-79"/>
              </a:rPr>
              <a:t>Hidrolise de AX em </a:t>
            </a:r>
            <a:r>
              <a:rPr lang="pt-PT" dirty="0" err="1" smtClean="0">
                <a:solidFill>
                  <a:schemeClr val="bg1">
                    <a:lumMod val="50000"/>
                  </a:schemeClr>
                </a:solidFill>
                <a:latin typeface="Narkisim" pitchFamily="34" charset="-79"/>
                <a:cs typeface="Narkisim" pitchFamily="34" charset="-79"/>
              </a:rPr>
              <a:t>oligosacarídeos</a:t>
            </a:r>
            <a:endParaRPr lang="en-GB" dirty="0"/>
          </a:p>
        </p:txBody>
      </p:sp>
      <p:sp>
        <p:nvSpPr>
          <p:cNvPr id="14" name="CaixaDeTexto 13"/>
          <p:cNvSpPr txBox="1"/>
          <p:nvPr/>
        </p:nvSpPr>
        <p:spPr>
          <a:xfrm>
            <a:off x="1691680" y="4149080"/>
            <a:ext cx="8352928" cy="369332"/>
          </a:xfrm>
          <a:prstGeom prst="rect">
            <a:avLst/>
          </a:prstGeom>
          <a:noFill/>
        </p:spPr>
        <p:txBody>
          <a:bodyPr wrap="square" rtlCol="0">
            <a:spAutoFit/>
          </a:bodyPr>
          <a:lstStyle/>
          <a:p>
            <a:r>
              <a:rPr lang="pt-PT" dirty="0" smtClean="0">
                <a:solidFill>
                  <a:schemeClr val="bg1">
                    <a:lumMod val="50000"/>
                  </a:schemeClr>
                </a:solidFill>
                <a:latin typeface="Narkisim" pitchFamily="34" charset="-79"/>
                <a:cs typeface="Narkisim" pitchFamily="34" charset="-79"/>
              </a:rPr>
              <a:t>Integração de XOS e AXOS em alimentos</a:t>
            </a:r>
            <a:endParaRPr lang="en-GB" dirty="0"/>
          </a:p>
        </p:txBody>
      </p:sp>
      <p:graphicFrame>
        <p:nvGraphicFramePr>
          <p:cNvPr id="15" name="Tabela 14"/>
          <p:cNvGraphicFramePr>
            <a:graphicFrameLocks noGrp="1"/>
          </p:cNvGraphicFramePr>
          <p:nvPr/>
        </p:nvGraphicFramePr>
        <p:xfrm>
          <a:off x="6084168" y="4005064"/>
          <a:ext cx="2245995" cy="2080260"/>
        </p:xfrm>
        <a:graphic>
          <a:graphicData uri="http://schemas.openxmlformats.org/drawingml/2006/table">
            <a:tbl>
              <a:tblPr/>
              <a:tblGrid>
                <a:gridCol w="2245995"/>
              </a:tblGrid>
              <a:tr h="320040">
                <a:tc>
                  <a:txBody>
                    <a:bodyPr/>
                    <a:lstStyle/>
                    <a:p>
                      <a:pPr>
                        <a:lnSpc>
                          <a:spcPct val="105000"/>
                        </a:lnSpc>
                        <a:spcAft>
                          <a:spcPts val="0"/>
                        </a:spcAft>
                      </a:pPr>
                      <a:r>
                        <a:rPr lang="en-GB" sz="1000" dirty="0">
                          <a:solidFill>
                            <a:srgbClr val="5F5F5F"/>
                          </a:solidFill>
                          <a:latin typeface="Calibri"/>
                          <a:ea typeface="Cambria"/>
                          <a:cs typeface="Calibri"/>
                        </a:rPr>
                        <a:t>Dairy products</a:t>
                      </a:r>
                      <a:endParaRPr lang="en-GB" sz="1100" dirty="0">
                        <a:solidFill>
                          <a:srgbClr val="5F5F5F"/>
                        </a:solidFill>
                        <a:latin typeface="Calibri"/>
                        <a:ea typeface="Cambria"/>
                        <a:cs typeface="Times New Roman"/>
                      </a:endParaRPr>
                    </a:p>
                    <a:p>
                      <a:pPr>
                        <a:lnSpc>
                          <a:spcPct val="105000"/>
                        </a:lnSpc>
                        <a:spcAft>
                          <a:spcPts val="0"/>
                        </a:spcAft>
                      </a:pPr>
                      <a:r>
                        <a:rPr lang="en-GB" sz="1000" dirty="0">
                          <a:solidFill>
                            <a:srgbClr val="5F5F5F"/>
                          </a:solidFill>
                          <a:latin typeface="Calibri"/>
                          <a:ea typeface="Cambria"/>
                          <a:cs typeface="Calibri"/>
                        </a:rPr>
                        <a:t>Beverages and health drinks</a:t>
                      </a:r>
                      <a:endParaRPr lang="en-GB" sz="1100" dirty="0">
                        <a:solidFill>
                          <a:srgbClr val="5F5F5F"/>
                        </a:solidFill>
                        <a:latin typeface="Calibri"/>
                        <a:ea typeface="Cambria"/>
                        <a:cs typeface="Times New Roman"/>
                      </a:endParaRPr>
                    </a:p>
                  </a:txBody>
                  <a:tcPr marL="68580" marR="68580" marT="0" marB="0">
                    <a:lnL>
                      <a:noFill/>
                    </a:lnL>
                    <a:lnR>
                      <a:noFill/>
                    </a:lnR>
                    <a:lnT w="19050" cap="flat" cmpd="sng" algn="ctr">
                      <a:solidFill>
                        <a:srgbClr val="969696"/>
                      </a:solidFill>
                      <a:prstDash val="solid"/>
                      <a:round/>
                      <a:headEnd type="none" w="med" len="med"/>
                      <a:tailEnd type="none" w="med" len="med"/>
                    </a:lnT>
                    <a:lnB>
                      <a:noFill/>
                    </a:lnB>
                  </a:tcPr>
                </a:tc>
              </a:tr>
              <a:tr h="0">
                <a:tc>
                  <a:txBody>
                    <a:bodyPr/>
                    <a:lstStyle/>
                    <a:p>
                      <a:pPr>
                        <a:lnSpc>
                          <a:spcPct val="105000"/>
                        </a:lnSpc>
                        <a:spcAft>
                          <a:spcPts val="0"/>
                        </a:spcAft>
                      </a:pPr>
                      <a:r>
                        <a:rPr lang="en-GB" sz="1000">
                          <a:solidFill>
                            <a:srgbClr val="5F5F5F"/>
                          </a:solidFill>
                          <a:latin typeface="Calibri"/>
                          <a:ea typeface="Cambria"/>
                          <a:cs typeface="Calibri"/>
                        </a:rPr>
                        <a:t>Spreads</a:t>
                      </a:r>
                      <a:endParaRPr lang="en-GB" sz="1100">
                        <a:solidFill>
                          <a:srgbClr val="5F5F5F"/>
                        </a:solidFill>
                        <a:latin typeface="Calibri"/>
                        <a:ea typeface="Cambria"/>
                        <a:cs typeface="Times New Roman"/>
                      </a:endParaRPr>
                    </a:p>
                  </a:txBody>
                  <a:tcPr marL="68580" marR="68580" marT="0" marB="0">
                    <a:lnL>
                      <a:noFill/>
                    </a:lnL>
                    <a:lnR>
                      <a:noFill/>
                    </a:lnR>
                    <a:lnT>
                      <a:noFill/>
                    </a:lnT>
                    <a:lnB>
                      <a:noFill/>
                    </a:lnB>
                  </a:tcPr>
                </a:tc>
              </a:tr>
              <a:tr h="0">
                <a:tc>
                  <a:txBody>
                    <a:bodyPr/>
                    <a:lstStyle/>
                    <a:p>
                      <a:pPr>
                        <a:lnSpc>
                          <a:spcPct val="105000"/>
                        </a:lnSpc>
                        <a:spcAft>
                          <a:spcPts val="0"/>
                        </a:spcAft>
                      </a:pPr>
                      <a:r>
                        <a:rPr lang="en-GB" sz="1000" dirty="0">
                          <a:solidFill>
                            <a:srgbClr val="5F5F5F"/>
                          </a:solidFill>
                          <a:latin typeface="Calibri"/>
                          <a:ea typeface="Cambria"/>
                          <a:cs typeface="Calibri"/>
                        </a:rPr>
                        <a:t>Infant formulae and weaning foods</a:t>
                      </a:r>
                      <a:endParaRPr lang="en-GB" sz="1100" dirty="0">
                        <a:solidFill>
                          <a:srgbClr val="5F5F5F"/>
                        </a:solidFill>
                        <a:latin typeface="Calibri"/>
                        <a:ea typeface="Cambria"/>
                        <a:cs typeface="Times New Roman"/>
                      </a:endParaRPr>
                    </a:p>
                  </a:txBody>
                  <a:tcPr marL="68580" marR="68580" marT="0" marB="0">
                    <a:lnL>
                      <a:noFill/>
                    </a:lnL>
                    <a:lnR>
                      <a:noFill/>
                    </a:lnR>
                    <a:lnT>
                      <a:noFill/>
                    </a:lnT>
                    <a:lnB>
                      <a:noFill/>
                    </a:lnB>
                  </a:tcPr>
                </a:tc>
              </a:tr>
              <a:tr h="0">
                <a:tc>
                  <a:txBody>
                    <a:bodyPr/>
                    <a:lstStyle/>
                    <a:p>
                      <a:pPr>
                        <a:lnSpc>
                          <a:spcPct val="105000"/>
                        </a:lnSpc>
                        <a:spcAft>
                          <a:spcPts val="0"/>
                        </a:spcAft>
                      </a:pPr>
                      <a:r>
                        <a:rPr lang="en-GB" sz="1000" dirty="0">
                          <a:solidFill>
                            <a:srgbClr val="5F5F5F"/>
                          </a:solidFill>
                          <a:latin typeface="Calibri"/>
                          <a:ea typeface="Cambria"/>
                          <a:cs typeface="Calibri"/>
                        </a:rPr>
                        <a:t>Cereals</a:t>
                      </a:r>
                      <a:endParaRPr lang="en-GB" sz="1100" dirty="0">
                        <a:solidFill>
                          <a:srgbClr val="5F5F5F"/>
                        </a:solidFill>
                        <a:latin typeface="Calibri"/>
                        <a:ea typeface="Cambria"/>
                        <a:cs typeface="Times New Roman"/>
                      </a:endParaRPr>
                    </a:p>
                  </a:txBody>
                  <a:tcPr marL="68580" marR="68580" marT="0" marB="0">
                    <a:lnL>
                      <a:noFill/>
                    </a:lnL>
                    <a:lnR>
                      <a:noFill/>
                    </a:lnR>
                    <a:lnT>
                      <a:noFill/>
                    </a:lnT>
                    <a:lnB>
                      <a:noFill/>
                    </a:lnB>
                  </a:tcPr>
                </a:tc>
              </a:tr>
              <a:tr h="0">
                <a:tc>
                  <a:txBody>
                    <a:bodyPr/>
                    <a:lstStyle/>
                    <a:p>
                      <a:pPr>
                        <a:lnSpc>
                          <a:spcPct val="105000"/>
                        </a:lnSpc>
                        <a:spcAft>
                          <a:spcPts val="0"/>
                        </a:spcAft>
                      </a:pPr>
                      <a:r>
                        <a:rPr lang="en-GB" sz="1000" dirty="0">
                          <a:solidFill>
                            <a:srgbClr val="5F5F5F"/>
                          </a:solidFill>
                          <a:latin typeface="Calibri"/>
                          <a:ea typeface="Cambria"/>
                          <a:cs typeface="Calibri"/>
                        </a:rPr>
                        <a:t>Bakery products</a:t>
                      </a:r>
                      <a:endParaRPr lang="en-GB" sz="1100" dirty="0">
                        <a:solidFill>
                          <a:srgbClr val="5F5F5F"/>
                        </a:solidFill>
                        <a:latin typeface="Calibri"/>
                        <a:ea typeface="Cambria"/>
                        <a:cs typeface="Times New Roman"/>
                      </a:endParaRPr>
                    </a:p>
                  </a:txBody>
                  <a:tcPr marL="68580" marR="68580" marT="0" marB="0">
                    <a:lnL>
                      <a:noFill/>
                    </a:lnL>
                    <a:lnR>
                      <a:noFill/>
                    </a:lnR>
                    <a:lnT>
                      <a:noFill/>
                    </a:lnT>
                    <a:lnB>
                      <a:noFill/>
                    </a:lnB>
                  </a:tcPr>
                </a:tc>
              </a:tr>
              <a:tr h="0">
                <a:tc>
                  <a:txBody>
                    <a:bodyPr/>
                    <a:lstStyle/>
                    <a:p>
                      <a:pPr>
                        <a:lnSpc>
                          <a:spcPct val="105000"/>
                        </a:lnSpc>
                        <a:spcAft>
                          <a:spcPts val="0"/>
                        </a:spcAft>
                      </a:pPr>
                      <a:r>
                        <a:rPr lang="en-GB" sz="1000">
                          <a:solidFill>
                            <a:srgbClr val="5F5F5F"/>
                          </a:solidFill>
                          <a:latin typeface="Calibri"/>
                          <a:ea typeface="Cambria"/>
                          <a:cs typeface="Calibri"/>
                        </a:rPr>
                        <a:t>Confectionery, chocolates, chewing gum</a:t>
                      </a:r>
                      <a:endParaRPr lang="en-GB" sz="1100">
                        <a:solidFill>
                          <a:srgbClr val="5F5F5F"/>
                        </a:solidFill>
                        <a:latin typeface="Calibri"/>
                        <a:ea typeface="Cambria"/>
                        <a:cs typeface="Times New Roman"/>
                      </a:endParaRPr>
                    </a:p>
                  </a:txBody>
                  <a:tcPr marL="68580" marR="68580" marT="0" marB="0">
                    <a:lnL>
                      <a:noFill/>
                    </a:lnL>
                    <a:lnR>
                      <a:noFill/>
                    </a:lnR>
                    <a:lnT>
                      <a:noFill/>
                    </a:lnT>
                    <a:lnB>
                      <a:noFill/>
                    </a:lnB>
                  </a:tcPr>
                </a:tc>
              </a:tr>
              <a:tr h="0">
                <a:tc>
                  <a:txBody>
                    <a:bodyPr/>
                    <a:lstStyle/>
                    <a:p>
                      <a:pPr>
                        <a:lnSpc>
                          <a:spcPct val="105000"/>
                        </a:lnSpc>
                        <a:spcAft>
                          <a:spcPts val="0"/>
                        </a:spcAft>
                      </a:pPr>
                      <a:r>
                        <a:rPr lang="en-GB" sz="1000">
                          <a:solidFill>
                            <a:srgbClr val="5F5F5F"/>
                          </a:solidFill>
                          <a:latin typeface="Calibri"/>
                          <a:ea typeface="Cambria"/>
                          <a:cs typeface="Calibri"/>
                        </a:rPr>
                        <a:t>Savoury products, soups</a:t>
                      </a:r>
                      <a:endParaRPr lang="en-GB" sz="1100">
                        <a:solidFill>
                          <a:srgbClr val="5F5F5F"/>
                        </a:solidFill>
                        <a:latin typeface="Calibri"/>
                        <a:ea typeface="Cambria"/>
                        <a:cs typeface="Times New Roman"/>
                      </a:endParaRPr>
                    </a:p>
                  </a:txBody>
                  <a:tcPr marL="68580" marR="68580" marT="0" marB="0">
                    <a:lnL>
                      <a:noFill/>
                    </a:lnL>
                    <a:lnR>
                      <a:noFill/>
                    </a:lnR>
                    <a:lnT>
                      <a:noFill/>
                    </a:lnT>
                    <a:lnB>
                      <a:noFill/>
                    </a:lnB>
                  </a:tcPr>
                </a:tc>
              </a:tr>
              <a:tr h="0">
                <a:tc>
                  <a:txBody>
                    <a:bodyPr/>
                    <a:lstStyle/>
                    <a:p>
                      <a:pPr>
                        <a:lnSpc>
                          <a:spcPct val="105000"/>
                        </a:lnSpc>
                        <a:spcAft>
                          <a:spcPts val="0"/>
                        </a:spcAft>
                      </a:pPr>
                      <a:r>
                        <a:rPr lang="en-GB" sz="1000">
                          <a:solidFill>
                            <a:srgbClr val="5F5F5F"/>
                          </a:solidFill>
                          <a:latin typeface="Calibri"/>
                          <a:ea typeface="Cambria"/>
                          <a:cs typeface="Calibri"/>
                        </a:rPr>
                        <a:t>Sauces and dressings</a:t>
                      </a:r>
                      <a:endParaRPr lang="en-GB" sz="1100">
                        <a:solidFill>
                          <a:srgbClr val="5F5F5F"/>
                        </a:solidFill>
                        <a:latin typeface="Calibri"/>
                        <a:ea typeface="Cambria"/>
                        <a:cs typeface="Times New Roman"/>
                      </a:endParaRPr>
                    </a:p>
                  </a:txBody>
                  <a:tcPr marL="68580" marR="68580" marT="0" marB="0">
                    <a:lnL>
                      <a:noFill/>
                    </a:lnL>
                    <a:lnR>
                      <a:noFill/>
                    </a:lnR>
                    <a:lnT>
                      <a:noFill/>
                    </a:lnT>
                    <a:lnB>
                      <a:noFill/>
                    </a:lnB>
                  </a:tcPr>
                </a:tc>
              </a:tr>
              <a:tr h="0">
                <a:tc>
                  <a:txBody>
                    <a:bodyPr/>
                    <a:lstStyle/>
                    <a:p>
                      <a:pPr>
                        <a:lnSpc>
                          <a:spcPct val="105000"/>
                        </a:lnSpc>
                        <a:spcAft>
                          <a:spcPts val="0"/>
                        </a:spcAft>
                      </a:pPr>
                      <a:r>
                        <a:rPr lang="en-GB" sz="1000">
                          <a:solidFill>
                            <a:srgbClr val="5F5F5F"/>
                          </a:solidFill>
                          <a:latin typeface="Calibri"/>
                          <a:ea typeface="Cambria"/>
                          <a:cs typeface="Calibri"/>
                        </a:rPr>
                        <a:t>Meat products</a:t>
                      </a:r>
                      <a:endParaRPr lang="en-GB" sz="1100">
                        <a:solidFill>
                          <a:srgbClr val="5F5F5F"/>
                        </a:solidFill>
                        <a:latin typeface="Calibri"/>
                        <a:ea typeface="Cambria"/>
                        <a:cs typeface="Times New Roman"/>
                      </a:endParaRPr>
                    </a:p>
                  </a:txBody>
                  <a:tcPr marL="68580" marR="68580" marT="0" marB="0">
                    <a:lnL>
                      <a:noFill/>
                    </a:lnL>
                    <a:lnR>
                      <a:noFill/>
                    </a:lnR>
                    <a:lnT>
                      <a:noFill/>
                    </a:lnT>
                    <a:lnB>
                      <a:noFill/>
                    </a:lnB>
                  </a:tcPr>
                </a:tc>
              </a:tr>
              <a:tr h="0">
                <a:tc>
                  <a:txBody>
                    <a:bodyPr/>
                    <a:lstStyle/>
                    <a:p>
                      <a:pPr>
                        <a:lnSpc>
                          <a:spcPct val="105000"/>
                        </a:lnSpc>
                        <a:spcAft>
                          <a:spcPts val="0"/>
                        </a:spcAft>
                      </a:pPr>
                      <a:r>
                        <a:rPr lang="en-GB" sz="1000">
                          <a:solidFill>
                            <a:srgbClr val="5F5F5F"/>
                          </a:solidFill>
                          <a:latin typeface="Calibri"/>
                          <a:ea typeface="Cambria"/>
                          <a:cs typeface="Calibri"/>
                        </a:rPr>
                        <a:t>Dried instant foods</a:t>
                      </a:r>
                      <a:endParaRPr lang="en-GB" sz="1100">
                        <a:solidFill>
                          <a:srgbClr val="5F5F5F"/>
                        </a:solidFill>
                        <a:latin typeface="Calibri"/>
                        <a:ea typeface="Cambria"/>
                        <a:cs typeface="Times New Roman"/>
                      </a:endParaRPr>
                    </a:p>
                  </a:txBody>
                  <a:tcPr marL="68580" marR="68580" marT="0" marB="0">
                    <a:lnL>
                      <a:noFill/>
                    </a:lnL>
                    <a:lnR>
                      <a:noFill/>
                    </a:lnR>
                    <a:lnT>
                      <a:noFill/>
                    </a:lnT>
                    <a:lnB>
                      <a:noFill/>
                    </a:lnB>
                  </a:tcPr>
                </a:tc>
              </a:tr>
              <a:tr h="0">
                <a:tc>
                  <a:txBody>
                    <a:bodyPr/>
                    <a:lstStyle/>
                    <a:p>
                      <a:pPr>
                        <a:lnSpc>
                          <a:spcPct val="105000"/>
                        </a:lnSpc>
                        <a:spcAft>
                          <a:spcPts val="0"/>
                        </a:spcAft>
                      </a:pPr>
                      <a:r>
                        <a:rPr lang="en-GB" sz="1000">
                          <a:solidFill>
                            <a:srgbClr val="5F5F5F"/>
                          </a:solidFill>
                          <a:latin typeface="Calibri"/>
                          <a:ea typeface="Cambria"/>
                          <a:cs typeface="Calibri"/>
                        </a:rPr>
                        <a:t>Canned foods</a:t>
                      </a:r>
                      <a:endParaRPr lang="en-GB" sz="1100">
                        <a:solidFill>
                          <a:srgbClr val="5F5F5F"/>
                        </a:solidFill>
                        <a:latin typeface="Calibri"/>
                        <a:ea typeface="Cambria"/>
                        <a:cs typeface="Times New Roman"/>
                      </a:endParaRPr>
                    </a:p>
                  </a:txBody>
                  <a:tcPr marL="68580" marR="68580" marT="0" marB="0">
                    <a:lnL>
                      <a:noFill/>
                    </a:lnL>
                    <a:lnR>
                      <a:noFill/>
                    </a:lnR>
                    <a:lnT>
                      <a:noFill/>
                    </a:lnT>
                    <a:lnB>
                      <a:noFill/>
                    </a:lnB>
                  </a:tcPr>
                </a:tc>
              </a:tr>
              <a:tr h="0">
                <a:tc>
                  <a:txBody>
                    <a:bodyPr/>
                    <a:lstStyle/>
                    <a:p>
                      <a:pPr>
                        <a:lnSpc>
                          <a:spcPct val="105000"/>
                        </a:lnSpc>
                        <a:spcAft>
                          <a:spcPts val="0"/>
                        </a:spcAft>
                      </a:pPr>
                      <a:r>
                        <a:rPr lang="en-GB" sz="1000" dirty="0">
                          <a:solidFill>
                            <a:srgbClr val="5F5F5F"/>
                          </a:solidFill>
                          <a:latin typeface="Calibri"/>
                          <a:ea typeface="Cambria"/>
                          <a:cs typeface="Calibri"/>
                        </a:rPr>
                        <a:t>Food supplements</a:t>
                      </a:r>
                      <a:endParaRPr lang="en-GB" sz="1100" dirty="0">
                        <a:solidFill>
                          <a:srgbClr val="5F5F5F"/>
                        </a:solidFill>
                        <a:latin typeface="Calibri"/>
                        <a:ea typeface="Cambria"/>
                        <a:cs typeface="Times New Roman"/>
                      </a:endParaRPr>
                    </a:p>
                  </a:txBody>
                  <a:tcPr marL="68580" marR="68580" marT="0" marB="0">
                    <a:lnL>
                      <a:noFill/>
                    </a:lnL>
                    <a:lnR>
                      <a:noFill/>
                    </a:lnR>
                    <a:lnT>
                      <a:noFill/>
                    </a:lnT>
                    <a:lnB w="19050" cap="flat" cmpd="sng" algn="ctr">
                      <a:solidFill>
                        <a:srgbClr val="969696"/>
                      </a:solidFill>
                      <a:prstDash val="solid"/>
                      <a:round/>
                      <a:headEnd type="none" w="med" len="med"/>
                      <a:tailEnd type="none" w="med" len="med"/>
                    </a:lnB>
                  </a:tcPr>
                </a:tc>
              </a:tr>
            </a:tbl>
          </a:graphicData>
        </a:graphic>
      </p:graphicFrame>
      <p:sp>
        <p:nvSpPr>
          <p:cNvPr id="16" name="CaixaDeTexto 15"/>
          <p:cNvSpPr txBox="1"/>
          <p:nvPr/>
        </p:nvSpPr>
        <p:spPr>
          <a:xfrm>
            <a:off x="6300192" y="6093296"/>
            <a:ext cx="2160240" cy="215444"/>
          </a:xfrm>
          <a:prstGeom prst="rect">
            <a:avLst/>
          </a:prstGeom>
          <a:noFill/>
        </p:spPr>
        <p:txBody>
          <a:bodyPr wrap="square" rtlCol="0">
            <a:spAutoFit/>
          </a:bodyPr>
          <a:lstStyle/>
          <a:p>
            <a:r>
              <a:rPr lang="en-US" sz="800" dirty="0" err="1" smtClean="0"/>
              <a:t>Adaptado</a:t>
            </a:r>
            <a:r>
              <a:rPr lang="en-US" sz="800" dirty="0" smtClean="0"/>
              <a:t> de: </a:t>
            </a:r>
            <a:r>
              <a:rPr lang="en-GB" sz="800" dirty="0" smtClean="0"/>
              <a:t>Gibson, et al. (2004)</a:t>
            </a:r>
            <a:endParaRPr lang="en-GB" sz="800" dirty="0"/>
          </a:p>
        </p:txBody>
      </p:sp>
      <p:sp>
        <p:nvSpPr>
          <p:cNvPr id="13" name="Chaveta à esquerda 12"/>
          <p:cNvSpPr/>
          <p:nvPr/>
        </p:nvSpPr>
        <p:spPr>
          <a:xfrm>
            <a:off x="5724128" y="3933056"/>
            <a:ext cx="216024" cy="2232248"/>
          </a:xfrm>
          <a:prstGeom prst="leftBrace">
            <a:avLst/>
          </a:prstGeom>
          <a:ln>
            <a:solidFill>
              <a:schemeClr val="accent2">
                <a:lumMod val="60000"/>
                <a:lumOff val="40000"/>
              </a:schemeClr>
            </a:solidFill>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15" end="1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17" end="1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49" presetClass="entr" presetSubtype="0" decel="10000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 calcmode="lin" valueType="num">
                                      <p:cBhvr>
                                        <p:cTn id="27" dur="500" fill="hold"/>
                                        <p:tgtEl>
                                          <p:spTgt spid="13"/>
                                        </p:tgtEl>
                                        <p:attrNameLst>
                                          <p:attrName>style.rotation</p:attrName>
                                        </p:attrNameLst>
                                      </p:cBhvr>
                                      <p:tavLst>
                                        <p:tav tm="0">
                                          <p:val>
                                            <p:fltVal val="360"/>
                                          </p:val>
                                        </p:tav>
                                        <p:tav tm="100000">
                                          <p:val>
                                            <p:fltVal val="0"/>
                                          </p:val>
                                        </p:tav>
                                      </p:tavLst>
                                    </p:anim>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P spid="16" grpId="0"/>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6597352"/>
            <a:ext cx="9144000" cy="260648"/>
          </a:xfrm>
          <a:prstGeom prst="rect">
            <a:avLst/>
          </a:prstGeom>
          <a:noFill/>
        </p:spPr>
        <p:txBody>
          <a:bodyPr wrap="square" rtlCol="0">
            <a:spAutoFit/>
          </a:bodyPr>
          <a:lstStyle/>
          <a:p>
            <a:r>
              <a:rPr lang="en-US" sz="1100" dirty="0" err="1" smtClean="0">
                <a:solidFill>
                  <a:schemeClr val="bg1">
                    <a:lumMod val="75000"/>
                  </a:schemeClr>
                </a:solidFill>
                <a:ea typeface="PMingLiU-ExtB" pitchFamily="18" charset="-120"/>
                <a:cs typeface="Narkisim" pitchFamily="34" charset="-79"/>
              </a:rPr>
              <a:t>Dulce</a:t>
            </a:r>
            <a:r>
              <a:rPr lang="en-US" sz="1100" dirty="0" smtClean="0">
                <a:solidFill>
                  <a:schemeClr val="bg1">
                    <a:lumMod val="75000"/>
                  </a:schemeClr>
                </a:solidFill>
                <a:ea typeface="PMingLiU-ExtB" pitchFamily="18" charset="-120"/>
                <a:cs typeface="Narkisim" pitchFamily="34" charset="-79"/>
              </a:rPr>
              <a:t> Almeida                                                                          </a:t>
            </a:r>
            <a:r>
              <a:rPr lang="en-US" sz="1100" dirty="0" smtClean="0">
                <a:solidFill>
                  <a:schemeClr val="accent2">
                    <a:lumMod val="40000"/>
                    <a:lumOff val="60000"/>
                  </a:schemeClr>
                </a:solidFill>
                <a:latin typeface="Narkisim" pitchFamily="34" charset="-79"/>
                <a:ea typeface="PMingLiU-ExtB" pitchFamily="18" charset="-120"/>
                <a:cs typeface="Narkisim" pitchFamily="34" charset="-79"/>
              </a:rPr>
              <a:t>Improved Extraction of Arabinoxylans from Rye Bran and Production of Health Beneficial Oligosaccharides</a:t>
            </a:r>
            <a:endParaRPr lang="en-GB" sz="1100" dirty="0">
              <a:solidFill>
                <a:schemeClr val="accent2">
                  <a:lumMod val="40000"/>
                  <a:lumOff val="60000"/>
                </a:schemeClr>
              </a:solidFill>
              <a:latin typeface="Narkisim" pitchFamily="34" charset="-79"/>
              <a:cs typeface="Narkisim" pitchFamily="34" charset="-79"/>
            </a:endParaRPr>
          </a:p>
        </p:txBody>
      </p:sp>
      <p:sp>
        <p:nvSpPr>
          <p:cNvPr id="3" name="CaixaDeTexto 2"/>
          <p:cNvSpPr txBox="1"/>
          <p:nvPr/>
        </p:nvSpPr>
        <p:spPr>
          <a:xfrm>
            <a:off x="323528" y="260648"/>
            <a:ext cx="5472608" cy="584775"/>
          </a:xfrm>
          <a:prstGeom prst="rect">
            <a:avLst/>
          </a:prstGeom>
          <a:noFill/>
        </p:spPr>
        <p:txBody>
          <a:bodyPr wrap="square" rtlCol="0">
            <a:spAutoFit/>
          </a:bodyPr>
          <a:lstStyle/>
          <a:p>
            <a:r>
              <a:rPr lang="pt-PT" sz="3200" dirty="0" smtClean="0">
                <a:solidFill>
                  <a:schemeClr val="accent2">
                    <a:lumMod val="60000"/>
                    <a:lumOff val="40000"/>
                  </a:schemeClr>
                </a:solidFill>
                <a:latin typeface="Narkisim" pitchFamily="34" charset="-79"/>
                <a:cs typeface="Narkisim" pitchFamily="34" charset="-79"/>
              </a:rPr>
              <a:t>Métodos, resultados e discussão</a:t>
            </a:r>
            <a:endParaRPr lang="en-GB" sz="3200" dirty="0">
              <a:solidFill>
                <a:schemeClr val="accent2">
                  <a:lumMod val="60000"/>
                  <a:lumOff val="40000"/>
                </a:schemeClr>
              </a:solidFill>
              <a:latin typeface="Narkisim" pitchFamily="34" charset="-79"/>
              <a:cs typeface="Narkisim" pitchFamily="34" charset="-79"/>
            </a:endParaRPr>
          </a:p>
        </p:txBody>
      </p:sp>
      <p:sp>
        <p:nvSpPr>
          <p:cNvPr id="235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23553" name="Object 1"/>
          <p:cNvGraphicFramePr>
            <a:graphicFrameLocks noChangeAspect="1"/>
          </p:cNvGraphicFramePr>
          <p:nvPr/>
        </p:nvGraphicFramePr>
        <p:xfrm>
          <a:off x="5796136" y="0"/>
          <a:ext cx="3601004" cy="12788186"/>
        </p:xfrm>
        <a:graphic>
          <a:graphicData uri="http://schemas.openxmlformats.org/presentationml/2006/ole">
            <p:oleObj spid="_x0000_s23553" r:id="rId4" imgW="2906535" imgH="10402652" progId="">
              <p:embed/>
            </p:oleObj>
          </a:graphicData>
        </a:graphic>
      </p:graphicFrame>
      <p:sp>
        <p:nvSpPr>
          <p:cNvPr id="6" name="CaixaDeTexto 5"/>
          <p:cNvSpPr txBox="1"/>
          <p:nvPr/>
        </p:nvSpPr>
        <p:spPr>
          <a:xfrm>
            <a:off x="323528" y="764704"/>
            <a:ext cx="2448272" cy="400110"/>
          </a:xfrm>
          <a:prstGeom prst="rect">
            <a:avLst/>
          </a:prstGeom>
          <a:noFill/>
        </p:spPr>
        <p:txBody>
          <a:bodyPr wrap="square" rtlCol="0">
            <a:spAutoFit/>
          </a:bodyPr>
          <a:lstStyle/>
          <a:p>
            <a:r>
              <a:rPr lang="pt-PT" sz="2000" dirty="0" smtClean="0">
                <a:solidFill>
                  <a:schemeClr val="bg1">
                    <a:lumMod val="50000"/>
                  </a:schemeClr>
                </a:solidFill>
              </a:rPr>
              <a:t>Método Inicial</a:t>
            </a:r>
            <a:endParaRPr lang="en-GB" sz="2000" dirty="0">
              <a:solidFill>
                <a:schemeClr val="bg1">
                  <a:lumMod val="50000"/>
                </a:schemeClr>
              </a:solidFill>
            </a:endParaRPr>
          </a:p>
        </p:txBody>
      </p:sp>
      <p:pic>
        <p:nvPicPr>
          <p:cNvPr id="2" name="Picture 2"/>
          <p:cNvPicPr>
            <a:picLocks noChangeAspect="1" noChangeArrowheads="1"/>
          </p:cNvPicPr>
          <p:nvPr/>
        </p:nvPicPr>
        <p:blipFill>
          <a:blip r:embed="rId5" cstate="print"/>
          <a:srcRect/>
          <a:stretch>
            <a:fillRect/>
          </a:stretch>
        </p:blipFill>
        <p:spPr bwMode="auto">
          <a:xfrm>
            <a:off x="611560" y="1772816"/>
            <a:ext cx="5194255" cy="938783"/>
          </a:xfrm>
          <a:prstGeom prst="rect">
            <a:avLst/>
          </a:prstGeom>
          <a:noFill/>
          <a:ln w="9525">
            <a:noFill/>
            <a:miter lim="800000"/>
            <a:headEnd/>
            <a:tailEnd/>
          </a:ln>
        </p:spPr>
      </p:pic>
      <p:sp>
        <p:nvSpPr>
          <p:cNvPr id="8" name="CaixaDeTexto 7"/>
          <p:cNvSpPr txBox="1"/>
          <p:nvPr/>
        </p:nvSpPr>
        <p:spPr>
          <a:xfrm>
            <a:off x="755576" y="1124744"/>
            <a:ext cx="5256584" cy="3170099"/>
          </a:xfrm>
          <a:prstGeom prst="rect">
            <a:avLst/>
          </a:prstGeom>
          <a:noFill/>
        </p:spPr>
        <p:txBody>
          <a:bodyPr wrap="square" rtlCol="0">
            <a:spAutoFit/>
          </a:bodyPr>
          <a:lstStyle/>
          <a:p>
            <a:pPr lvl="1" algn="just">
              <a:buClr>
                <a:schemeClr val="accent2">
                  <a:lumMod val="60000"/>
                  <a:lumOff val="40000"/>
                </a:schemeClr>
              </a:buClr>
            </a:pPr>
            <a:endParaRPr lang="pt-PT" dirty="0" smtClean="0">
              <a:solidFill>
                <a:schemeClr val="bg1">
                  <a:lumMod val="50000"/>
                </a:schemeClr>
              </a:solidFill>
              <a:cs typeface="Narkisim" pitchFamily="34" charset="-79"/>
            </a:endParaRPr>
          </a:p>
          <a:p>
            <a:pPr lvl="1">
              <a:buClr>
                <a:schemeClr val="accent2">
                  <a:lumMod val="60000"/>
                  <a:lumOff val="40000"/>
                </a:schemeClr>
              </a:buClr>
            </a:pPr>
            <a:r>
              <a:rPr lang="en-GB" sz="1400" i="1" dirty="0" err="1" smtClean="0">
                <a:solidFill>
                  <a:schemeClr val="accent2">
                    <a:lumMod val="60000"/>
                    <a:lumOff val="40000"/>
                  </a:schemeClr>
                </a:solidFill>
              </a:rPr>
              <a:t>Matéria</a:t>
            </a:r>
            <a:r>
              <a:rPr lang="en-GB" sz="1400" i="1" dirty="0" smtClean="0">
                <a:solidFill>
                  <a:schemeClr val="accent2">
                    <a:lumMod val="60000"/>
                    <a:lumOff val="40000"/>
                  </a:schemeClr>
                </a:solidFill>
              </a:rPr>
              <a:t>-prima</a:t>
            </a:r>
          </a:p>
          <a:p>
            <a:pPr lvl="1" algn="just">
              <a:buClr>
                <a:schemeClr val="accent2">
                  <a:lumMod val="60000"/>
                  <a:lumOff val="40000"/>
                </a:schemeClr>
              </a:buClr>
              <a:buFont typeface="Arial" pitchFamily="34" charset="0"/>
              <a:buChar char="•"/>
            </a:pPr>
            <a:endParaRPr lang="en-GB" sz="1400" dirty="0" smtClean="0"/>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pPr>
            <a:r>
              <a:rPr lang="pt-PT" sz="1400" dirty="0" smtClean="0"/>
              <a:t> </a:t>
            </a:r>
            <a:r>
              <a:rPr lang="pt-PT" sz="1400" i="1" dirty="0" smtClean="0">
                <a:solidFill>
                  <a:schemeClr val="accent2">
                    <a:lumMod val="60000"/>
                    <a:lumOff val="40000"/>
                  </a:schemeClr>
                </a:solidFill>
              </a:rPr>
              <a:t>Condições de extração</a:t>
            </a:r>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buFont typeface="Arial" pitchFamily="34" charset="0"/>
              <a:buChar char="•"/>
            </a:pPr>
            <a:endParaRPr lang="en-US" sz="1400" dirty="0" smtClean="0"/>
          </a:p>
          <a:p>
            <a:pPr lvl="1" algn="just">
              <a:buClr>
                <a:schemeClr val="accent2">
                  <a:lumMod val="60000"/>
                  <a:lumOff val="40000"/>
                </a:schemeClr>
              </a:buClr>
              <a:buFont typeface="Arial" pitchFamily="34" charset="0"/>
              <a:buChar char="•"/>
            </a:pPr>
            <a:endParaRPr lang="en-US" sz="1400" dirty="0" smtClean="0"/>
          </a:p>
          <a:p>
            <a:pPr lvl="1" algn="just">
              <a:buClr>
                <a:schemeClr val="accent2">
                  <a:lumMod val="60000"/>
                  <a:lumOff val="40000"/>
                </a:schemeClr>
              </a:buClr>
              <a:buFont typeface="Arial" pitchFamily="34" charset="0"/>
              <a:buChar char="•"/>
            </a:pPr>
            <a:endParaRPr lang="pt-PT" sz="1400" dirty="0" smtClean="0"/>
          </a:p>
          <a:p>
            <a:pPr lvl="1" algn="just">
              <a:buClr>
                <a:schemeClr val="accent2">
                  <a:lumMod val="60000"/>
                  <a:lumOff val="40000"/>
                </a:schemeClr>
              </a:buClr>
            </a:pPr>
            <a:endParaRPr lang="pt-PT" sz="1400" dirty="0"/>
          </a:p>
        </p:txBody>
      </p:sp>
      <p:pic>
        <p:nvPicPr>
          <p:cNvPr id="23555" name="Picture 3"/>
          <p:cNvPicPr>
            <a:picLocks noChangeAspect="1" noChangeArrowheads="1"/>
          </p:cNvPicPr>
          <p:nvPr/>
        </p:nvPicPr>
        <p:blipFill>
          <a:blip r:embed="rId6" cstate="print"/>
          <a:srcRect/>
          <a:stretch>
            <a:fillRect/>
          </a:stretch>
        </p:blipFill>
        <p:spPr bwMode="auto">
          <a:xfrm>
            <a:off x="683568" y="3212976"/>
            <a:ext cx="4104456" cy="1207512"/>
          </a:xfrm>
          <a:prstGeom prst="rect">
            <a:avLst/>
          </a:prstGeom>
          <a:noFill/>
          <a:ln w="9525">
            <a:noFill/>
            <a:miter lim="800000"/>
            <a:headEnd/>
            <a:tailEnd/>
          </a:ln>
        </p:spPr>
      </p:pic>
      <p:pic>
        <p:nvPicPr>
          <p:cNvPr id="23556" name="Picture 4"/>
          <p:cNvPicPr>
            <a:picLocks noChangeAspect="1" noChangeArrowheads="1"/>
          </p:cNvPicPr>
          <p:nvPr/>
        </p:nvPicPr>
        <p:blipFill>
          <a:blip r:embed="rId7" cstate="print"/>
          <a:srcRect/>
          <a:stretch>
            <a:fillRect/>
          </a:stretch>
        </p:blipFill>
        <p:spPr bwMode="auto">
          <a:xfrm>
            <a:off x="755577" y="4630746"/>
            <a:ext cx="3096343" cy="174977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5E-6 2.59259E-6 L -0.01962 -0.93241 " pathEditMode="relative" rAng="0" ptsTypes="AA">
                                      <p:cBhvr>
                                        <p:cTn id="6" dur="5000" fill="hold"/>
                                        <p:tgtEl>
                                          <p:spTgt spid="23553"/>
                                        </p:tgtEl>
                                        <p:attrNameLst>
                                          <p:attrName>ppt_x</p:attrName>
                                          <p:attrName>ppt_y</p:attrName>
                                        </p:attrNameLst>
                                      </p:cBhvr>
                                      <p:rCtr x="-10" y="-46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o Office">
  <a:themeElements>
    <a:clrScheme name="Personalizado 32">
      <a:dk1>
        <a:sysClr val="windowText" lastClr="000000"/>
      </a:dk1>
      <a:lt1>
        <a:sysClr val="window" lastClr="FFFFFF"/>
      </a:lt1>
      <a:dk2>
        <a:srgbClr val="1F497D"/>
      </a:dk2>
      <a:lt2>
        <a:srgbClr val="EEECE1"/>
      </a:lt2>
      <a:accent1>
        <a:srgbClr val="4F81BD"/>
      </a:accent1>
      <a:accent2>
        <a:srgbClr val="A50021"/>
      </a:accent2>
      <a:accent3>
        <a:srgbClr val="9BBB59"/>
      </a:accent3>
      <a:accent4>
        <a:srgbClr val="FF2F59"/>
      </a:accent4>
      <a:accent5>
        <a:srgbClr val="4BACC6"/>
      </a:accent5>
      <a:accent6>
        <a:srgbClr val="0000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4001</TotalTime>
  <Words>2176</Words>
  <Application>Microsoft Office PowerPoint</Application>
  <PresentationFormat>Apresentação no Ecrã (4:3)</PresentationFormat>
  <Paragraphs>455</Paragraphs>
  <Slides>31</Slides>
  <Notes>7</Notes>
  <HiddenSlides>0</HiddenSlides>
  <MMClips>0</MMClips>
  <ScaleCrop>false</ScaleCrop>
  <HeadingPairs>
    <vt:vector size="6" baseType="variant">
      <vt:variant>
        <vt:lpstr>Tema</vt:lpstr>
      </vt:variant>
      <vt:variant>
        <vt:i4>1</vt:i4>
      </vt:variant>
      <vt:variant>
        <vt:lpstr>Servidores OLE incorporados</vt:lpstr>
      </vt:variant>
      <vt:variant>
        <vt:i4>0</vt:i4>
      </vt:variant>
      <vt:variant>
        <vt:lpstr>Títulos dos diapositivos</vt:lpstr>
      </vt:variant>
      <vt:variant>
        <vt:i4>31</vt:i4>
      </vt:variant>
    </vt:vector>
  </HeadingPairs>
  <TitlesOfParts>
    <vt:vector size="32" baseType="lpstr">
      <vt:lpstr>Tema do Office</vt:lpstr>
      <vt:lpstr>Improved Extraction of Arabinoxylans from Rye Bran and Production of Health Beneficial Oligosaccharides</vt:lpstr>
      <vt:lpstr>Diapositivo 2</vt:lpstr>
      <vt:lpstr>Diapositivo 3</vt:lpstr>
      <vt:lpstr>Diapositivo 4</vt:lpstr>
      <vt:lpstr>Diapositivo 5</vt:lpstr>
      <vt:lpstr>Diapositivo 6</vt:lpstr>
      <vt:lpstr>Diapositivo 7</vt:lpstr>
      <vt:lpstr>Diapositivo 8</vt:lpstr>
      <vt:lpstr>Diapositivo 9</vt:lpstr>
      <vt:lpstr>Diapositivo 10</vt:lpstr>
      <vt:lpstr>Diapositivo 11</vt:lpstr>
      <vt:lpstr>Diapositivo 12</vt:lpstr>
      <vt:lpstr>Diapositivo 13</vt:lpstr>
      <vt:lpstr>Diapositivo 14</vt:lpstr>
      <vt:lpstr>Diapositivo 15</vt:lpstr>
      <vt:lpstr>Diapositivo 16</vt:lpstr>
      <vt:lpstr>Diapositivo 17</vt:lpstr>
      <vt:lpstr>Diapositivo 18</vt:lpstr>
      <vt:lpstr>Diapositivo 19</vt:lpstr>
      <vt:lpstr>Diapositivo 20</vt:lpstr>
      <vt:lpstr>Diapositivo 21</vt:lpstr>
      <vt:lpstr>Diapositivo 22</vt:lpstr>
      <vt:lpstr>Diapositivo 23</vt:lpstr>
      <vt:lpstr>Diapositivo 24</vt:lpstr>
      <vt:lpstr>Diapositivo 25</vt:lpstr>
      <vt:lpstr>Diapositivo 26</vt:lpstr>
      <vt:lpstr>Diapositivo 27</vt:lpstr>
      <vt:lpstr>Diapositivo 28</vt:lpstr>
      <vt:lpstr>Diapositivo 29</vt:lpstr>
      <vt:lpstr>Diapositivo 30</vt:lpstr>
      <vt:lpstr>Diapositivo 31</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and regulation of α-synuclein phosphorylation in both pathological and physiological conditions</dc:title>
  <dc:creator>HP</dc:creator>
  <cp:lastModifiedBy>HP</cp:lastModifiedBy>
  <cp:revision>58</cp:revision>
  <dcterms:created xsi:type="dcterms:W3CDTF">2012-07-10T21:43:02Z</dcterms:created>
  <dcterms:modified xsi:type="dcterms:W3CDTF">2012-09-16T17:14:22Z</dcterms:modified>
</cp:coreProperties>
</file>