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75" r:id="rId10"/>
    <p:sldId id="276" r:id="rId11"/>
    <p:sldId id="263" r:id="rId12"/>
    <p:sldId id="265" r:id="rId13"/>
    <p:sldId id="279" r:id="rId14"/>
    <p:sldId id="277" r:id="rId15"/>
    <p:sldId id="278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CC"/>
    <a:srgbClr val="336699"/>
    <a:srgbClr val="FF9900"/>
    <a:srgbClr val="CC99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édio 2 - Destaqu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édio 2 - Destaqu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27C3316-1623-418D-9235-EAB9483EDF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81456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BE30AA-D17B-4300-B708-37DD3BF8C65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9323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2292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F0270F-1275-4020-BE74-9FF456E84F2F}" type="slidenum">
              <a:rPr lang="pt-PT" smtClean="0"/>
              <a:pPr/>
              <a:t>1</a:t>
            </a:fld>
            <a:endParaRPr lang="pt-P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9460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7DAAB9-F74F-47F3-94B4-59E2AB6C842E}" type="slidenum">
              <a:rPr lang="pt-PT" smtClean="0"/>
              <a:pPr/>
              <a:t>12</a:t>
            </a:fld>
            <a:endParaRPr lang="pt-P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64581F-7F37-4E69-B941-05329D203F00}" type="slidenum">
              <a:rPr lang="pt-PT" smtClean="0"/>
              <a:pPr/>
              <a:t>16</a:t>
            </a:fld>
            <a:endParaRPr lang="pt-P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37B9C-2B26-4F6B-B1EB-2EF656980464}" type="slidenum">
              <a:rPr lang="pt-PT" smtClean="0"/>
              <a:pPr/>
              <a:t>17</a:t>
            </a:fld>
            <a:endParaRPr lang="pt-P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64516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ADEF58-E103-4712-90A6-7FD49DE20B50}" type="slidenum">
              <a:rPr lang="pt-PT" smtClean="0"/>
              <a:pPr/>
              <a:t>18</a:t>
            </a:fld>
            <a:endParaRPr lang="pt-P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65540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A3E12-6EB3-4F81-AB3B-8FEB88983CAD}" type="slidenum">
              <a:rPr lang="pt-PT" smtClean="0"/>
              <a:pPr/>
              <a:t>19</a:t>
            </a:fld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3316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A8ECA7-08F3-4A8E-A07E-6A8F4BD45A61}" type="slidenum">
              <a:rPr lang="pt-PT" smtClean="0"/>
              <a:pPr/>
              <a:t>2</a:t>
            </a:fld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4340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4E6918-E33A-4B85-852C-0D71C1E61C63}" type="slidenum">
              <a:rPr lang="pt-PT" smtClean="0"/>
              <a:pPr/>
              <a:t>3</a:t>
            </a:fld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5364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5B5E7F-9FCE-4ED2-9032-78BB71296A13}" type="slidenum">
              <a:rPr lang="pt-PT" smtClean="0"/>
              <a:pPr/>
              <a:t>4</a:t>
            </a:fld>
            <a:endParaRPr lang="pt-P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6388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02395-C888-4357-835E-17985A0F6925}" type="slidenum">
              <a:rPr lang="pt-PT" smtClean="0"/>
              <a:pPr/>
              <a:t>5</a:t>
            </a:fld>
            <a:endParaRPr lang="pt-P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6388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02395-C888-4357-835E-17985A0F6925}" type="slidenum">
              <a:rPr lang="pt-PT" smtClean="0"/>
              <a:pPr/>
              <a:t>6</a:t>
            </a:fld>
            <a:endParaRPr lang="pt-P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7412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2BD2AB-D90B-434D-B7A8-6B69EA9E016A}" type="slidenum">
              <a:rPr lang="pt-PT" smtClean="0"/>
              <a:pPr/>
              <a:t>7</a:t>
            </a:fld>
            <a:endParaRPr lang="pt-P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8436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44CEE2-E03B-42BD-9AC7-5586DFC1143F}" type="slidenum">
              <a:rPr lang="pt-PT" smtClean="0"/>
              <a:pPr/>
              <a:t>8</a:t>
            </a:fld>
            <a:endParaRPr lang="pt-P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19460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7DAAB9-F74F-47F3-94B4-59E2AB6C842E}" type="slidenum">
              <a:rPr lang="pt-PT" smtClean="0"/>
              <a:pPr/>
              <a:t>11</a:t>
            </a:fld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pt-PT"/>
              <a:t>Clique para editar o estilo do título			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t-PT"/>
              <a:t>Faça clique para editar o estilo do subtítulo do modelo global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05884-35E0-4E38-A249-310846FEC88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23C14-BAEB-4F16-AA91-CAB6637066E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06D5A-913F-4306-9416-EE69663C102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pt-PT" noProof="0" dirty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07CA1-4661-44DD-82D0-7A4657C0885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17A58-1E18-4000-859E-060CBB15BAD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B8E16-D638-44E6-92E1-7A41EBF2544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8F53D-41E1-4B0B-84C4-3739A6A8923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26B99-9C88-403A-A23D-0330FA1B961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71C49-EBDF-4C73-9AF8-ABFB4B5B186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3B0D0-B879-41E8-A6AF-319CE582D45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8647A-6F48-4A30-B3AD-9D0313A414D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14AD5-86A5-4198-8811-5F850A1CAEA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  <p:sp>
          <p:nvSpPr>
            <p:cNvPr id="410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pt-PT" dirty="0"/>
            </a:p>
          </p:txBody>
        </p:sp>
      </p:grpSp>
      <p:sp>
        <p:nvSpPr>
          <p:cNvPr id="410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			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pt-PT"/>
              <a:t>ESSaF       Farmácia    2007/2008       Nídia Braz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4861BCE-9411-4F5A-AD52-C24CEBFA87A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3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pt/imgres?imgurl=http://www.vtv.lt/images/stories/sveikata/cigarete_1.jpg&amp;imgrefurl=http://www.vtv.lt/naujienos/nusikaltimai/sulaikytas-300-tukst.-pakeliu-kontrabandiniu-cigareciu-kro-19.html&amp;h=400&amp;w=400&amp;sz=11&amp;hl=pt-PT&amp;start=27&amp;um=1&amp;tbnid=SWsUFEv8t7GgMM:&amp;tbnh=124&amp;tbnw=124&amp;prev=/images?q=cigarete&amp;start=20&amp;gbv=2&amp;ndsp=20&amp;um=1&amp;hl=pt-PT&amp;sa=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pt/imgres?imgurl=http://www.bmrb.wisc.edu/metabolomics/standards/caffeine/lit/9684.png&amp;imgrefurl=http://www.bmrb.wisc.edu/metabolomics/gen_metab_summary_5.php?molName=caffeine&amp;h=300&amp;w=300&amp;sz=9&amp;hl=pt-PT&amp;start=4&amp;tbnid=AKZua7T_H4PEsM:&amp;tbnh=116&amp;tbnw=116&amp;prev=/images?q=caffeine&amp;gbv=2&amp;hl=pt-PT&amp;sa=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pt/imgres?imgurl=http://www.ota.com/pics/documents/Chocolate%20Hidden%20Hearts%20Lg.jpg&amp;imgrefurl=http://www.aceav.pt/blogs/sweeties/Lists/Categorias/Category.aspx?Name=As%20coisas%20bOas%20do%20chocolate%20e%20as%20m%C3%A1s%20:$%20%20!!%20&amp;h=2000&amp;w=3008&amp;sz=1274&amp;hl=pt-PT&amp;start=9&amp;tbnid=S8AO7R7sl_PNMM:&amp;tbnh=100&amp;tbnw=150&amp;prev=/images?q=chocolate&amp;gbv=2&amp;hl=pt-PT&amp;sa=G" TargetMode="Externa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hyperlink" Target="http://www.coffebean.com/images/SiteBuilder/coffee_beans5.jpg" TargetMode="External"/><Relationship Id="rId1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pt/imgres?imgurl=http://static.howstuffworks.com/gif/tea-8.jpg&amp;imgrefurl=http://recipes.howstuffworks.com/tea.htm&amp;h=300&amp;w=400&amp;sz=21&amp;hl=pt-PT&amp;start=11&amp;tbnid=ykIVVG3aA9OwHM:&amp;tbnh=93&amp;tbnw=124&amp;prev=/images?q=tea&amp;gbv=2&amp;hl=pt-PT&amp;sa=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5" Type="http://schemas.openxmlformats.org/officeDocument/2006/relationships/image" Target="../media/image8.jpeg"/><Relationship Id="rId10" Type="http://schemas.openxmlformats.org/officeDocument/2006/relationships/hyperlink" Target="http://images.google.pt/imgres?imgurl=http://www.freedigitalphotos.net/image/s_can-of-coke.jpg&amp;imgrefurl=http://www.freedigitalphotos.net/details.php?gid=140&amp;sgid=&amp;pid=1489&amp;h=375&amp;w=500&amp;sz=99&amp;hl=pt-PT&amp;start=2&amp;tbnid=KoelPy5-AAygyM:&amp;tbnh=98&amp;tbnw=130&amp;prev=/images?q=coke&amp;gbv=2&amp;hl=pt-PT&amp;sa=G" TargetMode="External"/><Relationship Id="rId4" Type="http://schemas.openxmlformats.org/officeDocument/2006/relationships/hyperlink" Target="http://www.psychoworld.sk/uploaded_images/Caffeine-Dependent-734143.jpg" TargetMode="External"/><Relationship Id="rId9" Type="http://schemas.openxmlformats.org/officeDocument/2006/relationships/image" Target="../media/image5.jpeg"/><Relationship Id="rId14" Type="http://schemas.openxmlformats.org/officeDocument/2006/relationships/hyperlink" Target="http://www.google.pt/imgres?imgurl=http://www.britannica.com.ph/article_images/10414.jpg&amp;imgrefurl=http://www.britannica.com.ph/botany/kola-nut-369346.html&amp;h=300&amp;w=450&amp;sz=65&amp;tbnid=H5yA3AmtgPcXGM:&amp;tbnh=85&amp;tbnw=127&amp;prev=/search?q=kola+nut&amp;tbm=isch&amp;tbo=u&amp;zoom=1&amp;q=kola+nut&amp;hl=pt-PT&amp;usg=__8ec_YgJbb3NyKZP8mKFDQpQLWF0=&amp;sa=X&amp;ei=VQOfTd2lAZK6hAfvqdj7BA&amp;ved=0CCwQ9QEwAQ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pt-PT" sz="3600" dirty="0" smtClean="0">
                <a:solidFill>
                  <a:schemeClr val="tx1"/>
                </a:solidFill>
                <a:effectLst/>
                <a:latin typeface="Calibri" pitchFamily="34" charset="0"/>
              </a:rPr>
              <a:t>Substâncias de consumo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57688"/>
            <a:ext cx="6400800" cy="1281112"/>
          </a:xfrm>
        </p:spPr>
        <p:txBody>
          <a:bodyPr/>
          <a:lstStyle/>
          <a:p>
            <a:pPr eaLnBrk="1" hangingPunct="1">
              <a:defRPr/>
            </a:pPr>
            <a:r>
              <a:rPr lang="pt-PT" dirty="0" smtClean="0">
                <a:effectLst/>
                <a:latin typeface="Calibri" pitchFamily="34" charset="0"/>
              </a:rPr>
              <a:t>associadas a problemas sociais e de saúde graves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13B0D0-B879-41E8-A6AF-319CE582D453}" type="slidenum">
              <a:rPr lang="pt-PT" smtClean="0"/>
              <a:pPr>
                <a:defRPr/>
              </a:pPr>
              <a:t>10</a:t>
            </a:fld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13184"/>
            <a:ext cx="7077075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 rot="10800000" flipV="1">
            <a:off x="7400602" y="1558866"/>
            <a:ext cx="185191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dirty="0" smtClean="0"/>
              <a:t>Os fumadores que obtêm pontuação </a:t>
            </a:r>
          </a:p>
          <a:p>
            <a:pPr>
              <a:lnSpc>
                <a:spcPct val="150000"/>
              </a:lnSpc>
            </a:pPr>
            <a:r>
              <a:rPr lang="pt-PT" sz="2000" dirty="0" smtClean="0"/>
              <a:t>≥ 6 consideram-se </a:t>
            </a:r>
            <a:r>
              <a:rPr lang="pt-PT" sz="2000" b="1" dirty="0" smtClean="0"/>
              <a:t>muito dependentes</a:t>
            </a:r>
            <a:endParaRPr lang="en-GB" sz="20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1115616" y="116632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/>
              <a:t>Se fuma, faça o teste: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88769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611560" y="1628800"/>
            <a:ext cx="5904656" cy="2862322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2400" b="1" dirty="0">
                <a:latin typeface="Calibri" pitchFamily="34" charset="0"/>
              </a:rPr>
              <a:t>Efeitos procurados</a:t>
            </a:r>
            <a:r>
              <a:rPr lang="pt-PT" sz="2400" b="1" dirty="0" smtClean="0">
                <a:latin typeface="Calibri" pitchFamily="34" charset="0"/>
              </a:rPr>
              <a:t>:</a:t>
            </a:r>
          </a:p>
          <a:p>
            <a:pPr>
              <a:lnSpc>
                <a:spcPct val="150000"/>
              </a:lnSpc>
              <a:defRPr/>
            </a:pPr>
            <a:endParaRPr lang="pt-PT" sz="2400" b="1" dirty="0">
              <a:latin typeface="Calibri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pt-PT" sz="2400" dirty="0">
                <a:latin typeface="Calibri" pitchFamily="34" charset="0"/>
              </a:rPr>
              <a:t>Alívio da ansiedade e do </a:t>
            </a:r>
            <a:r>
              <a:rPr lang="pt-PT" sz="2400" dirty="0" smtClean="0">
                <a:latin typeface="Calibri" pitchFamily="34" charset="0"/>
              </a:rPr>
              <a:t>stress, relaxamento</a:t>
            </a:r>
            <a:r>
              <a:rPr lang="pt-PT" sz="2400" dirty="0">
                <a:latin typeface="Calibri" pitchFamily="34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pt-PT" sz="2400" dirty="0">
                <a:latin typeface="Calibri" pitchFamily="34" charset="0"/>
              </a:rPr>
              <a:t>Aumento de concentração.</a:t>
            </a:r>
          </a:p>
          <a:p>
            <a:pPr>
              <a:lnSpc>
                <a:spcPct val="150000"/>
              </a:lnSpc>
              <a:defRPr/>
            </a:pPr>
            <a:r>
              <a:rPr lang="pt-PT" sz="2400" dirty="0">
                <a:latin typeface="Calibri" pitchFamily="34" charset="0"/>
              </a:rPr>
              <a:t>Diminuição do apetite.</a:t>
            </a:r>
          </a:p>
        </p:txBody>
      </p:sp>
      <p:pic>
        <p:nvPicPr>
          <p:cNvPr id="10248" name="Picture 13" descr="http://tbn0.google.com/images?q=tbn:SWsUFEv8t7GgMM:http://www.vtv.lt/images/stories/sveikata/cigarete_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688" y="928688"/>
            <a:ext cx="17859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11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8" name="Rectângulo 7"/>
          <p:cNvSpPr/>
          <p:nvPr/>
        </p:nvSpPr>
        <p:spPr>
          <a:xfrm>
            <a:off x="899592" y="395953"/>
            <a:ext cx="47836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dirty="0" smtClean="0">
                <a:latin typeface="Calibri" pitchFamily="34" charset="0"/>
              </a:rPr>
              <a:t>Tabaco </a:t>
            </a:r>
            <a:r>
              <a:rPr lang="pt-PT" sz="3200" i="1" dirty="0" err="1" smtClean="0">
                <a:latin typeface="Calibri" pitchFamily="34" charset="0"/>
              </a:rPr>
              <a:t>Nicotiana</a:t>
            </a:r>
            <a:r>
              <a:rPr lang="pt-PT" sz="3200" i="1" dirty="0" smtClean="0">
                <a:latin typeface="Calibri" pitchFamily="34" charset="0"/>
              </a:rPr>
              <a:t> </a:t>
            </a:r>
            <a:r>
              <a:rPr lang="pt-PT" sz="3200" i="1" dirty="0" err="1" smtClean="0">
                <a:latin typeface="Calibri" pitchFamily="34" charset="0"/>
              </a:rPr>
              <a:t>tabaccum</a:t>
            </a:r>
            <a:endParaRPr lang="pt-PT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 descr="http://www.quittobacco.com/facts/disclr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1064" y="2060848"/>
            <a:ext cx="1985392" cy="131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 descr="Mouth Cancer 1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19056" y="3789040"/>
            <a:ext cx="20574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/>
          <p:nvPr/>
        </p:nvSpPr>
        <p:spPr>
          <a:xfrm>
            <a:off x="395536" y="1196752"/>
            <a:ext cx="6264696" cy="5078313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2400" b="1" dirty="0">
                <a:latin typeface="Calibri" pitchFamily="34" charset="0"/>
              </a:rPr>
              <a:t>Sintomas de privação (24h</a:t>
            </a:r>
            <a:r>
              <a:rPr lang="pt-PT" sz="2400" b="1" dirty="0" smtClean="0">
                <a:latin typeface="Calibri" pitchFamily="34" charset="0"/>
              </a:rPr>
              <a:t>):</a:t>
            </a:r>
          </a:p>
          <a:p>
            <a:pPr>
              <a:lnSpc>
                <a:spcPct val="150000"/>
              </a:lnSpc>
              <a:defRPr/>
            </a:pPr>
            <a:endParaRPr lang="pt-PT" sz="2400" b="1" dirty="0">
              <a:latin typeface="Calibri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pt-PT" sz="2400" dirty="0">
                <a:latin typeface="Calibri" pitchFamily="34" charset="0"/>
              </a:rPr>
              <a:t>Ansiedade, irritabilidade, labilidade emocional, </a:t>
            </a:r>
            <a:r>
              <a:rPr lang="pt-PT" sz="2400" dirty="0" smtClean="0">
                <a:latin typeface="Calibri" pitchFamily="34" charset="0"/>
              </a:rPr>
              <a:t>frustração</a:t>
            </a:r>
            <a:endParaRPr lang="pt-PT" sz="2400" dirty="0">
              <a:latin typeface="Calibri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pt-PT" sz="2400" dirty="0">
                <a:latin typeface="Calibri" pitchFamily="34" charset="0"/>
              </a:rPr>
              <a:t>Depressão</a:t>
            </a:r>
          </a:p>
          <a:p>
            <a:pPr>
              <a:lnSpc>
                <a:spcPct val="150000"/>
              </a:lnSpc>
              <a:defRPr/>
            </a:pPr>
            <a:r>
              <a:rPr lang="pt-PT" sz="2400" dirty="0">
                <a:latin typeface="Calibri" pitchFamily="34" charset="0"/>
              </a:rPr>
              <a:t>Tonturas, dificuldades de concentração</a:t>
            </a:r>
          </a:p>
          <a:p>
            <a:pPr>
              <a:lnSpc>
                <a:spcPct val="150000"/>
              </a:lnSpc>
              <a:defRPr/>
            </a:pPr>
            <a:r>
              <a:rPr lang="pt-PT" sz="2400" dirty="0">
                <a:latin typeface="Calibri" pitchFamily="34" charset="0"/>
              </a:rPr>
              <a:t>Insónia</a:t>
            </a:r>
          </a:p>
          <a:p>
            <a:pPr>
              <a:lnSpc>
                <a:spcPct val="150000"/>
              </a:lnSpc>
              <a:defRPr/>
            </a:pPr>
            <a:r>
              <a:rPr lang="pt-PT" sz="2400" dirty="0">
                <a:latin typeface="Calibri" pitchFamily="34" charset="0"/>
              </a:rPr>
              <a:t>Aumento de apetite, aumento de </a:t>
            </a:r>
            <a:r>
              <a:rPr lang="pt-PT" sz="2400" dirty="0" smtClean="0">
                <a:latin typeface="Calibri" pitchFamily="34" charset="0"/>
              </a:rPr>
              <a:t>peso</a:t>
            </a:r>
            <a:endParaRPr lang="pt-PT" sz="2400" dirty="0">
              <a:latin typeface="Calibri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pt-PT" sz="2400" dirty="0" smtClean="0">
                <a:latin typeface="Calibri" pitchFamily="34" charset="0"/>
              </a:rPr>
              <a:t>Cefaleias</a:t>
            </a:r>
            <a:endParaRPr lang="pt-PT" sz="2400" dirty="0">
              <a:latin typeface="Calibri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12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11" name="Rectângulo 10"/>
          <p:cNvSpPr/>
          <p:nvPr/>
        </p:nvSpPr>
        <p:spPr>
          <a:xfrm>
            <a:off x="971600" y="476672"/>
            <a:ext cx="47836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dirty="0" smtClean="0">
                <a:latin typeface="Calibri" pitchFamily="34" charset="0"/>
              </a:rPr>
              <a:t>Tabaco </a:t>
            </a:r>
            <a:r>
              <a:rPr lang="pt-PT" sz="3200" i="1" dirty="0" err="1" smtClean="0">
                <a:latin typeface="Calibri" pitchFamily="34" charset="0"/>
              </a:rPr>
              <a:t>Nicotiana</a:t>
            </a:r>
            <a:r>
              <a:rPr lang="pt-PT" sz="3200" i="1" dirty="0" smtClean="0">
                <a:latin typeface="Calibri" pitchFamily="34" charset="0"/>
              </a:rPr>
              <a:t> </a:t>
            </a:r>
            <a:r>
              <a:rPr lang="pt-PT" sz="3200" i="1" dirty="0" err="1" smtClean="0">
                <a:latin typeface="Calibri" pitchFamily="34" charset="0"/>
              </a:rPr>
              <a:t>tabaccum</a:t>
            </a:r>
            <a:endParaRPr lang="pt-PT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13B0D0-B879-41E8-A6AF-319CE582D453}" type="slidenum">
              <a:rPr lang="pt-PT" smtClean="0"/>
              <a:pPr>
                <a:defRPr/>
              </a:pPr>
              <a:t>13</a:t>
            </a:fld>
            <a:endParaRPr lang="pt-P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51" y="1772816"/>
            <a:ext cx="8718504" cy="331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805264"/>
            <a:ext cx="56673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7530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13B0D0-B879-41E8-A6AF-319CE582D453}" type="slidenum">
              <a:rPr lang="pt-PT" smtClean="0"/>
              <a:pPr>
                <a:defRPr/>
              </a:pPr>
              <a:t>14</a:t>
            </a:fld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6" y="764704"/>
            <a:ext cx="8540750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1259632" y="116632"/>
            <a:ext cx="4978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Vantagens de deixar de fumar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77969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13B0D0-B879-41E8-A6AF-319CE582D453}" type="slidenum">
              <a:rPr lang="pt-PT" smtClean="0"/>
              <a:pPr>
                <a:defRPr/>
              </a:pPr>
              <a:t>15</a:t>
            </a:fld>
            <a:endParaRPr lang="pt-P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16" y="1790700"/>
            <a:ext cx="8630071" cy="3942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259632" y="457508"/>
            <a:ext cx="4978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Vantagens de deixar de fumar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7686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214313" y="277813"/>
            <a:ext cx="8472487" cy="865171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effectLst/>
              </a:rPr>
              <a:t>Medicamentos de venda sob receita</a:t>
            </a:r>
          </a:p>
        </p:txBody>
      </p:sp>
      <p:graphicFrame>
        <p:nvGraphicFramePr>
          <p:cNvPr id="27812" name="Group 16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7876449"/>
              </p:ext>
            </p:extLst>
          </p:nvPr>
        </p:nvGraphicFramePr>
        <p:xfrm>
          <a:off x="179512" y="912856"/>
          <a:ext cx="8816851" cy="5584448"/>
        </p:xfrm>
        <a:graphic>
          <a:graphicData uri="http://schemas.openxmlformats.org/drawingml/2006/table">
            <a:tbl>
              <a:tblPr/>
              <a:tblGrid>
                <a:gridCol w="1644730"/>
                <a:gridCol w="2766188"/>
                <a:gridCol w="1853778"/>
                <a:gridCol w="2552155"/>
              </a:tblGrid>
              <a:tr h="8745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Fármaco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Efeitos procurados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Administração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Consequências</a:t>
                      </a:r>
                      <a:endParaRPr kumimoji="0" lang="pt-P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51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Anestésicos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Cetamina</a:t>
                      </a: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“K”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Semelhantes aos da </a:t>
                      </a: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fenciclidina</a:t>
                      </a: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euforia, alterações do comportamento, confusão, amnésia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Injecção intravenosa ou intramuscular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Consumo social ou usada adicionada em bebidas,  para violação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Óxido nitroso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Euforia, </a:t>
                      </a: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analgesia</a:t>
                      </a:r>
                      <a:endParaRPr kumimoji="0" lang="pt-P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Inalação do gás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Hipoxia, desorientação, morte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15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Anti-depressivos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Estimulação / sedação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Ingestão oral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Dependência, ansiedade, dor, delírio, distúrbios gastrointestinais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Marcador de Posição do Rodapé 3"/>
          <p:cNvSpPr txBox="1">
            <a:spLocks noGrp="1"/>
          </p:cNvSpPr>
          <p:nvPr/>
        </p:nvSpPr>
        <p:spPr bwMode="auto">
          <a:xfrm>
            <a:off x="2428875" y="6248400"/>
            <a:ext cx="428625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1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Marcador de Posição do Número do Diapositivo 4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pt-PT" sz="1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107504" y="6453336"/>
            <a:ext cx="4139952" cy="29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pt-PT" sz="1200" dirty="0" smtClean="0"/>
              <a:t>ESSUAlg 2014 Toxicologia Alimentar Nídia Braz</a:t>
            </a:r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21523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251520" y="188640"/>
            <a:ext cx="8401050" cy="650875"/>
          </a:xfrm>
        </p:spPr>
        <p:txBody>
          <a:bodyPr/>
          <a:lstStyle/>
          <a:p>
            <a:pPr>
              <a:defRPr/>
            </a:pPr>
            <a:r>
              <a:rPr lang="pt-PT" sz="2800" dirty="0" smtClean="0"/>
              <a:t>Medicamentos de venda sob receita</a:t>
            </a:r>
          </a:p>
        </p:txBody>
      </p:sp>
      <p:graphicFrame>
        <p:nvGraphicFramePr>
          <p:cNvPr id="28768" name="Group 9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95656914"/>
              </p:ext>
            </p:extLst>
          </p:nvPr>
        </p:nvGraphicFramePr>
        <p:xfrm>
          <a:off x="179512" y="818640"/>
          <a:ext cx="8678768" cy="5734560"/>
        </p:xfrm>
        <a:graphic>
          <a:graphicData uri="http://schemas.openxmlformats.org/drawingml/2006/table">
            <a:tbl>
              <a:tblPr/>
              <a:tblGrid>
                <a:gridCol w="1800200"/>
                <a:gridCol w="2376264"/>
                <a:gridCol w="2160240"/>
                <a:gridCol w="2342064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Fármaco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Efeitos procurados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Administração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Consequências</a:t>
                      </a:r>
                      <a:endParaRPr kumimoji="0" lang="pt-PT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Sedativos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Sedação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Ingestão oral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Injecção</a:t>
                      </a: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intravenosa ou intramuscular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Dependência,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violação sem memória,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alterações de comportamento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Antibióticos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Euforia, especialmente em associação com álcool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Ingestão oral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Diuréticos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Perda de peso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Ingestão oral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Neurolépticos</a:t>
                      </a: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Sedação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Injecção</a:t>
                      </a: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intravenosa ou intramuscular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Salbutamol</a:t>
                      </a:r>
                      <a:endParaRPr kumimoji="0" lang="pt-P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Euforia, alucinação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Inalação do aerossol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Alterações do comportamento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Marcador de Posição do Número do Diapositivo 4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pt-PT" sz="1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2"/>
          </p:nvPr>
        </p:nvSpPr>
        <p:spPr>
          <a:xfrm>
            <a:off x="7010400" y="6400800"/>
            <a:ext cx="2133600" cy="457200"/>
          </a:xfrm>
        </p:spPr>
        <p:txBody>
          <a:bodyPr/>
          <a:lstStyle/>
          <a:p>
            <a:pPr>
              <a:defRPr/>
            </a:pPr>
            <a:fld id="{9F1BBD25-A76F-4A4F-91C8-E5901ABAFB2A}" type="slidenum">
              <a:rPr lang="pt-PT" smtClean="0"/>
              <a:pPr>
                <a:defRPr/>
              </a:pPr>
              <a:t>17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107504" y="6453336"/>
            <a:ext cx="4139952" cy="29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pt-PT" sz="1200" dirty="0" smtClean="0"/>
              <a:t>ESSUAlg 2014 Toxicologia Alimentar Nídia Braz</a:t>
            </a:r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10817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793733"/>
          </a:xfrm>
        </p:spPr>
        <p:txBody>
          <a:bodyPr/>
          <a:lstStyle/>
          <a:p>
            <a:pPr>
              <a:defRPr/>
            </a:pPr>
            <a:r>
              <a:rPr lang="pt-PT" sz="2800" dirty="0" smtClean="0">
                <a:effectLst/>
              </a:rPr>
              <a:t>Medicamentos de venda livre</a:t>
            </a:r>
          </a:p>
        </p:txBody>
      </p:sp>
      <p:graphicFrame>
        <p:nvGraphicFramePr>
          <p:cNvPr id="29777" name="Group 8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2578947"/>
              </p:ext>
            </p:extLst>
          </p:nvPr>
        </p:nvGraphicFramePr>
        <p:xfrm>
          <a:off x="467544" y="1052736"/>
          <a:ext cx="8464611" cy="5305680"/>
        </p:xfrm>
        <a:graphic>
          <a:graphicData uri="http://schemas.openxmlformats.org/drawingml/2006/table">
            <a:tbl>
              <a:tblPr/>
              <a:tblGrid>
                <a:gridCol w="1463158"/>
                <a:gridCol w="1811529"/>
                <a:gridCol w="1881203"/>
                <a:gridCol w="3308721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Fármaco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Efeitos procurados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Administração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Consequências do uso</a:t>
                      </a:r>
                      <a:endParaRPr kumimoji="0" lang="pt-P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Laxantes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Perda de peso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Oral ou Anal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Diarreia crónica, dor, hipotensão, taquicardia, </a:t>
                      </a: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hipocalemia</a:t>
                      </a: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(fraqueza muscular, fadiga)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Paracetamol</a:t>
                      </a:r>
                      <a:endParaRPr kumimoji="0" lang="pt-P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Indução do vómito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Morte, se a dose absorvida for superior ao nível de segurança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Aspirina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Boa disposição, relaxamento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Doses elevadas são perigosas para a mucosa gástrica e podem causar morte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Marcador de Posição do Número do Diapositivo 4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DECB6B6-67A7-4C1B-BF85-8F82A401E493}" type="slidenum">
              <a:rPr lang="pt-PT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18</a:t>
            </a:fld>
            <a:endParaRPr lang="pt-PT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F5E823-1691-4367-872D-19C9FBDD654F}" type="slidenum">
              <a:rPr lang="pt-PT" smtClean="0"/>
              <a:pPr>
                <a:defRPr/>
              </a:pPr>
              <a:t>18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107504" y="6453336"/>
            <a:ext cx="4139952" cy="29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pt-PT" sz="1200" dirty="0" smtClean="0"/>
              <a:t>ESSUAlg 2014 Toxicologia Alimentar Nídia Braz</a:t>
            </a:r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19998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pt-PT" sz="2800" dirty="0" smtClean="0">
                <a:effectLst/>
              </a:rPr>
              <a:t>Medicamentos de venda livre</a:t>
            </a:r>
          </a:p>
        </p:txBody>
      </p:sp>
      <p:graphicFrame>
        <p:nvGraphicFramePr>
          <p:cNvPr id="29777" name="Group 8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91843225"/>
              </p:ext>
            </p:extLst>
          </p:nvPr>
        </p:nvGraphicFramePr>
        <p:xfrm>
          <a:off x="285750" y="1500188"/>
          <a:ext cx="8678893" cy="4389120"/>
        </p:xfrm>
        <a:graphic>
          <a:graphicData uri="http://schemas.openxmlformats.org/drawingml/2006/table">
            <a:tbl>
              <a:tblPr/>
              <a:tblGrid>
                <a:gridCol w="1643074"/>
                <a:gridCol w="1857388"/>
                <a:gridCol w="2000264"/>
                <a:gridCol w="317816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Fármaco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Efeitos procurados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Administração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Consequências do uso</a:t>
                      </a:r>
                      <a:endParaRPr kumimoji="0" lang="pt-P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Anti-histamínicos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semelhantes </a:t>
                      </a: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aos da </a:t>
                      </a: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fenciclidina</a:t>
                      </a:r>
                      <a:endParaRPr kumimoji="0" lang="pt-P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Taquicardia, hipertensão, desorientação, tremor, </a:t>
                      </a: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labilidade</a:t>
                      </a: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emocional, dependência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Codeína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opióide</a:t>
                      </a: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analgesia</a:t>
                      </a: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supressão da tosse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Oral (pastilhas ou xarope)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Dependência, efeitos </a:t>
                      </a:r>
                      <a:r>
                        <a:rPr kumimoji="0" lang="pt-P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psicoactivos</a:t>
                      </a:r>
                      <a:endParaRPr kumimoji="0" lang="pt-P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Marcador de Posição do Número do Diapositivo 4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B7542D1D-0E63-443F-8775-1C0CD58BBB8D}" type="slidenum">
              <a:rPr lang="pt-PT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19</a:t>
            </a:fld>
            <a:endParaRPr lang="pt-PT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51032-BA8A-4A00-9C1B-DE795B4599D0}" type="slidenum">
              <a:rPr lang="pt-PT" smtClean="0"/>
              <a:pPr>
                <a:defRPr/>
              </a:pPr>
              <a:t>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107504" y="6453336"/>
            <a:ext cx="4139952" cy="29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pt-PT" sz="1200" dirty="0" smtClean="0"/>
              <a:t>ESSUAlg 2014 Toxicologia Alimentar Nídia Braz</a:t>
            </a:r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336171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612576" y="277813"/>
            <a:ext cx="6141368" cy="630907"/>
          </a:xfrm>
        </p:spPr>
        <p:txBody>
          <a:bodyPr/>
          <a:lstStyle/>
          <a:p>
            <a:pPr>
              <a:defRPr/>
            </a:pPr>
            <a:r>
              <a:rPr lang="pt-PT" sz="3200" dirty="0" smtClean="0">
                <a:effectLst/>
                <a:latin typeface="Calibri" pitchFamily="34" charset="0"/>
              </a:rPr>
              <a:t>Cafeína</a:t>
            </a:r>
            <a:endParaRPr lang="pt-PT" sz="3200" dirty="0">
              <a:effectLst/>
              <a:latin typeface="Calibri" pitchFamily="34" charset="0"/>
            </a:endParaRPr>
          </a:p>
        </p:txBody>
      </p:sp>
      <p:graphicFrame>
        <p:nvGraphicFramePr>
          <p:cNvPr id="6" name="Marcador de Posição de Conteúdo 5"/>
          <p:cNvGraphicFramePr>
            <a:graphicFrameLocks noGrp="1"/>
          </p:cNvGraphicFramePr>
          <p:nvPr>
            <p:ph idx="1"/>
          </p:nvPr>
        </p:nvGraphicFramePr>
        <p:xfrm>
          <a:off x="323528" y="1052736"/>
          <a:ext cx="8363272" cy="533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2453444"/>
                <a:gridCol w="1902618"/>
                <a:gridCol w="22790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2200" b="1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Alimento</a:t>
                      </a:r>
                      <a:endParaRPr lang="pt-PT" sz="2200" b="1" baseline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Planta</a:t>
                      </a:r>
                      <a:endParaRPr lang="pt-PT" sz="22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%</a:t>
                      </a:r>
                      <a:r>
                        <a:rPr lang="pt-PT" sz="2200" b="1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cafeína na planta</a:t>
                      </a:r>
                      <a:endParaRPr lang="pt-PT" sz="22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Dose de cafeína tipo</a:t>
                      </a:r>
                      <a:endParaRPr lang="pt-PT" sz="22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2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Chá</a:t>
                      </a:r>
                      <a:endParaRPr lang="pt-PT" sz="2200" baseline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i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Thea sinensis </a:t>
                      </a:r>
                    </a:p>
                    <a:p>
                      <a:pPr algn="ctr"/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(folhas secas)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1-5%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10 a 100 mg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2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Café</a:t>
                      </a:r>
                      <a:endParaRPr lang="pt-PT" sz="2200" baseline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i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Coffea arabica </a:t>
                      </a:r>
                    </a:p>
                    <a:p>
                      <a:pPr algn="ctr"/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(grão</a:t>
                      </a:r>
                      <a:r>
                        <a:rPr lang="pt-PT" sz="2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seco torrado)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0.75-2.5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30 a 150 mg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2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Descafeinado</a:t>
                      </a:r>
                    </a:p>
                    <a:p>
                      <a:pPr algn="ctr"/>
                      <a:r>
                        <a:rPr lang="pt-PT" sz="2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(café)</a:t>
                      </a:r>
                      <a:endParaRPr lang="pt-PT" sz="2200" baseline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200" i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Coffea arabica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(grão</a:t>
                      </a:r>
                      <a:r>
                        <a:rPr lang="pt-PT" sz="2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seco torrado)</a:t>
                      </a:r>
                      <a:endParaRPr lang="pt-PT" sz="2200" dirty="0" smtClean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 a 4 mg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2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Cacau</a:t>
                      </a:r>
                      <a:endParaRPr lang="pt-PT" sz="2200" baseline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i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Theobroma cacao </a:t>
                      </a:r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(semente)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0.03-1.7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 a 50 mg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2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Chocolate </a:t>
                      </a:r>
                      <a:endParaRPr lang="pt-PT" sz="2200" baseline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i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Theobroma cacao </a:t>
                      </a:r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(semente)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4 a 226 mg/100 g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2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Cola</a:t>
                      </a:r>
                      <a:endParaRPr lang="pt-PT" sz="2200" baseline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i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Cola </a:t>
                      </a:r>
                      <a:r>
                        <a:rPr lang="pt-PT" sz="2200" i="1" dirty="0" err="1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acuminata</a:t>
                      </a:r>
                      <a:r>
                        <a:rPr lang="pt-PT" sz="2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pt-PT" sz="2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(fruto)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1.5-2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25 a 100 mg </a:t>
                      </a:r>
                    </a:p>
                    <a:p>
                      <a:pPr algn="ctr"/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(na</a:t>
                      </a:r>
                      <a:r>
                        <a:rPr lang="pt-PT" sz="2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bebida</a:t>
                      </a:r>
                      <a:r>
                        <a:rPr lang="pt-PT" sz="22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)</a:t>
                      </a:r>
                      <a:endParaRPr lang="pt-PT" sz="22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AB9B2E-47DC-44A8-AFBD-F961499FFFAB}" type="slidenum">
              <a:rPr lang="pt-PT" smtClean="0"/>
              <a:pPr>
                <a:defRPr/>
              </a:pPr>
              <a:t>20</a:t>
            </a:fld>
            <a:endParaRPr lang="pt-PT" dirty="0"/>
          </a:p>
        </p:txBody>
      </p:sp>
      <p:sp>
        <p:nvSpPr>
          <p:cNvPr id="14339" name="CaixaDeTexto 3"/>
          <p:cNvSpPr txBox="1">
            <a:spLocks noChangeArrowheads="1"/>
          </p:cNvSpPr>
          <p:nvPr/>
        </p:nvSpPr>
        <p:spPr bwMode="auto">
          <a:xfrm>
            <a:off x="285750" y="2928938"/>
            <a:ext cx="871537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/>
              <a:t>Substâncias capazes de aumentar a capacidade de aprender, melhorar a memória, a capacidade de concentração e até a inteligência, são procuradas por jovens saudáveis, ambiciosos, alertados para as suas vantagens pelos diferentes modernos canais de comunicação.</a:t>
            </a:r>
          </a:p>
          <a:p>
            <a:endParaRPr lang="pt-PT" sz="2400" dirty="0"/>
          </a:p>
          <a:p>
            <a:pPr>
              <a:lnSpc>
                <a:spcPct val="150000"/>
              </a:lnSpc>
            </a:pPr>
            <a:endParaRPr lang="pt-PT" sz="24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7544" y="1196752"/>
            <a:ext cx="8136870" cy="64807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t-PT" sz="2800" kern="0" dirty="0">
                <a:latin typeface="+mj-lt"/>
                <a:ea typeface="+mj-ea"/>
                <a:cs typeface="+mj-cs"/>
              </a:rPr>
              <a:t>u</a:t>
            </a:r>
            <a:r>
              <a:rPr lang="pt-PT" sz="2800" kern="0" dirty="0" smtClean="0">
                <a:latin typeface="+mj-lt"/>
                <a:ea typeface="+mj-ea"/>
                <a:cs typeface="+mj-cs"/>
              </a:rPr>
              <a:t>sados para melhorar o d</a:t>
            </a:r>
            <a:r>
              <a:rPr lang="pt-PT" sz="2800" kern="0" dirty="0" smtClean="0">
                <a:latin typeface="+mj-lt"/>
                <a:ea typeface="+mj-ea"/>
                <a:cs typeface="+mj-cs"/>
              </a:rPr>
              <a:t>esempenho </a:t>
            </a:r>
            <a:r>
              <a:rPr lang="pt-PT" sz="2800" kern="0" dirty="0">
                <a:latin typeface="+mj-lt"/>
                <a:ea typeface="+mj-ea"/>
                <a:cs typeface="+mj-cs"/>
              </a:rPr>
              <a:t>intelectual</a:t>
            </a:r>
          </a:p>
        </p:txBody>
      </p:sp>
      <p:sp>
        <p:nvSpPr>
          <p:cNvPr id="14341" name="Rectângulo 4"/>
          <p:cNvSpPr>
            <a:spLocks noChangeArrowheads="1"/>
          </p:cNvSpPr>
          <p:nvPr/>
        </p:nvSpPr>
        <p:spPr bwMode="auto">
          <a:xfrm>
            <a:off x="357758" y="457508"/>
            <a:ext cx="84627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PT" sz="2800" dirty="0"/>
              <a:t>Medicamentos, drogas e suplementos alimentares</a:t>
            </a:r>
          </a:p>
        </p:txBody>
      </p:sp>
      <p:sp>
        <p:nvSpPr>
          <p:cNvPr id="6" name="Marcador de Posição do Rodapé 5"/>
          <p:cNvSpPr>
            <a:spLocks noGrp="1"/>
          </p:cNvSpPr>
          <p:nvPr/>
        </p:nvSpPr>
        <p:spPr bwMode="auto">
          <a:xfrm>
            <a:off x="107504" y="6453336"/>
            <a:ext cx="4139952" cy="29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pt-PT" sz="1200" dirty="0" smtClean="0"/>
              <a:t>ESSUAlg 2014 Toxicologia Alimentar Nídia Braz</a:t>
            </a:r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361989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FAF4BB-5D2E-49EE-AD70-1F3570F6A2BE}" type="slidenum">
              <a:rPr lang="pt-PT" smtClean="0"/>
              <a:pPr>
                <a:defRPr/>
              </a:pPr>
              <a:t>21</a:t>
            </a:fld>
            <a:endParaRPr lang="pt-PT" dirty="0"/>
          </a:p>
        </p:txBody>
      </p:sp>
      <p:sp>
        <p:nvSpPr>
          <p:cNvPr id="15363" name="CaixaDeTexto 3"/>
          <p:cNvSpPr txBox="1">
            <a:spLocks noChangeArrowheads="1"/>
          </p:cNvSpPr>
          <p:nvPr/>
        </p:nvSpPr>
        <p:spPr bwMode="auto">
          <a:xfrm>
            <a:off x="285750" y="285750"/>
            <a:ext cx="87153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/>
              <a:t>Muitas destas substâncias foram estudadas e colocadas no mercado pela indústria </a:t>
            </a:r>
            <a:r>
              <a:rPr lang="pt-PT" sz="2400" dirty="0" smtClean="0"/>
              <a:t>Alimentar </a:t>
            </a:r>
            <a:r>
              <a:rPr lang="pt-PT" sz="2400" dirty="0"/>
              <a:t>para melhorar o desempenho cognitivo de doentes com patologias muito limitativas, como, a  diminuição da memória associada à idade e a doença de Alzheimer.</a:t>
            </a:r>
          </a:p>
          <a:p>
            <a:pPr>
              <a:lnSpc>
                <a:spcPct val="150000"/>
              </a:lnSpc>
            </a:pPr>
            <a:endParaRPr lang="pt-PT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609572"/>
              </p:ext>
            </p:extLst>
          </p:nvPr>
        </p:nvGraphicFramePr>
        <p:xfrm>
          <a:off x="3779912" y="3047254"/>
          <a:ext cx="4373661" cy="3694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3661"/>
              </a:tblGrid>
              <a:tr h="6765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Medicamentos de venda sob receita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63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Levodopa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4363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Nimodipina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363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Meclofenoxato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363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Procaína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363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800" i="0" dirty="0" err="1" smtClean="0">
                          <a:solidFill>
                            <a:schemeClr val="tx1"/>
                          </a:solidFill>
                        </a:rPr>
                        <a:t>Fenitoína</a:t>
                      </a:r>
                      <a:endParaRPr lang="pt-PT" sz="18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363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Propanolol</a:t>
                      </a:r>
                      <a:endParaRPr lang="pt-PT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107504" y="6453336"/>
            <a:ext cx="4139952" cy="29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pt-PT" sz="1200" dirty="0" smtClean="0"/>
              <a:t>ESSUAlg 2014 Toxicologia Alimentar Nídia Braz</a:t>
            </a:r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294031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07F76B-C47E-4B12-BAEF-5F7B01EC5328}" type="slidenum">
              <a:rPr lang="pt-PT" smtClean="0"/>
              <a:pPr>
                <a:defRPr/>
              </a:pPr>
              <a:t>22</a:t>
            </a:fld>
            <a:endParaRPr lang="pt-PT" dirty="0"/>
          </a:p>
        </p:txBody>
      </p:sp>
      <p:sp>
        <p:nvSpPr>
          <p:cNvPr id="16387" name="CaixaDeTexto 3"/>
          <p:cNvSpPr txBox="1">
            <a:spLocks noChangeArrowheads="1"/>
          </p:cNvSpPr>
          <p:nvPr/>
        </p:nvSpPr>
        <p:spPr bwMode="auto">
          <a:xfrm>
            <a:off x="214313" y="357165"/>
            <a:ext cx="878681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b="1" dirty="0"/>
              <a:t>Apesar de não causarem dependência nem sintomas de privação, têm </a:t>
            </a:r>
            <a:r>
              <a:rPr lang="pt-PT" sz="2400" b="1" dirty="0" smtClean="0"/>
              <a:t>características comuns às </a:t>
            </a:r>
            <a:r>
              <a:rPr lang="pt-PT" sz="2400" b="1" dirty="0"/>
              <a:t>drogas de abuso</a:t>
            </a:r>
            <a:r>
              <a:rPr lang="pt-PT" sz="2400" b="1" dirty="0" smtClean="0"/>
              <a:t>:</a:t>
            </a:r>
            <a:endParaRPr lang="pt-PT" sz="2400" b="1" dirty="0"/>
          </a:p>
          <a:p>
            <a:pPr>
              <a:lnSpc>
                <a:spcPct val="150000"/>
              </a:lnSpc>
            </a:pPr>
            <a:r>
              <a:rPr lang="pt-PT" sz="2400" dirty="0"/>
              <a:t> </a:t>
            </a:r>
            <a:r>
              <a:rPr lang="pt-PT" sz="2400" dirty="0" smtClean="0"/>
              <a:t>- </a:t>
            </a:r>
            <a:r>
              <a:rPr lang="pt-PT" sz="2400" dirty="0"/>
              <a:t>São fármacos activos, que se tomam não por </a:t>
            </a:r>
            <a:r>
              <a:rPr lang="pt-PT" sz="2400" dirty="0" smtClean="0"/>
              <a:t> necessidade </a:t>
            </a:r>
            <a:r>
              <a:rPr lang="pt-PT" sz="2400" dirty="0"/>
              <a:t>médica mas para melhorar o </a:t>
            </a:r>
            <a:r>
              <a:rPr lang="pt-PT" sz="2400" dirty="0" smtClean="0"/>
              <a:t>desempenho</a:t>
            </a:r>
            <a:r>
              <a:rPr lang="pt-PT" sz="2400" dirty="0"/>
              <a:t>;</a:t>
            </a:r>
          </a:p>
          <a:p>
            <a:pPr>
              <a:lnSpc>
                <a:spcPct val="150000"/>
              </a:lnSpc>
            </a:pPr>
            <a:r>
              <a:rPr lang="pt-PT" sz="2400" dirty="0"/>
              <a:t> </a:t>
            </a:r>
            <a:r>
              <a:rPr lang="pt-PT" sz="2400" dirty="0" smtClean="0"/>
              <a:t>- </a:t>
            </a:r>
            <a:r>
              <a:rPr lang="pt-PT" sz="2400" dirty="0"/>
              <a:t>Os utilizadores desconhecem os efeitos </a:t>
            </a:r>
            <a:r>
              <a:rPr lang="pt-PT" sz="2400" dirty="0" smtClean="0"/>
              <a:t>secundários </a:t>
            </a:r>
            <a:r>
              <a:rPr lang="pt-PT" sz="2400" dirty="0"/>
              <a:t>e </a:t>
            </a:r>
            <a:r>
              <a:rPr lang="pt-PT" sz="2400" dirty="0" smtClean="0"/>
              <a:t>as </a:t>
            </a:r>
            <a:r>
              <a:rPr lang="pt-PT" sz="2400" dirty="0"/>
              <a:t>consequências do seu uso </a:t>
            </a:r>
            <a:r>
              <a:rPr lang="pt-PT" sz="2400" dirty="0" smtClean="0"/>
              <a:t>prolongado</a:t>
            </a:r>
            <a:r>
              <a:rPr lang="pt-PT" sz="2400" dirty="0"/>
              <a:t>;</a:t>
            </a:r>
          </a:p>
          <a:p>
            <a:pPr>
              <a:lnSpc>
                <a:spcPct val="150000"/>
              </a:lnSpc>
            </a:pPr>
            <a:r>
              <a:rPr lang="pt-PT" sz="2400" dirty="0"/>
              <a:t> </a:t>
            </a:r>
            <a:r>
              <a:rPr lang="pt-PT" sz="2400" dirty="0" smtClean="0"/>
              <a:t>- </a:t>
            </a:r>
            <a:r>
              <a:rPr lang="pt-PT" sz="2400" dirty="0"/>
              <a:t>O seu uso generalizado pode provocar </a:t>
            </a:r>
            <a:r>
              <a:rPr lang="pt-PT" sz="2400" dirty="0" smtClean="0"/>
              <a:t>consequências  </a:t>
            </a:r>
            <a:r>
              <a:rPr lang="pt-PT" sz="2400" dirty="0"/>
              <a:t>sociais, de segurança, ou </a:t>
            </a:r>
            <a:r>
              <a:rPr lang="pt-PT" sz="2400" dirty="0" smtClean="0"/>
              <a:t>financeiras;</a:t>
            </a:r>
            <a:endParaRPr lang="pt-PT" sz="2400" dirty="0"/>
          </a:p>
          <a:p>
            <a:pPr>
              <a:lnSpc>
                <a:spcPct val="150000"/>
              </a:lnSpc>
            </a:pPr>
            <a:r>
              <a:rPr lang="pt-PT" sz="2400" dirty="0" smtClean="0"/>
              <a:t>- </a:t>
            </a:r>
            <a:r>
              <a:rPr lang="pt-PT" sz="2400" dirty="0"/>
              <a:t>A sua pureza, qualidade e identidade não são </a:t>
            </a:r>
            <a:r>
              <a:rPr lang="pt-PT" sz="2400" dirty="0" smtClean="0"/>
              <a:t>devidamente </a:t>
            </a:r>
            <a:r>
              <a:rPr lang="pt-PT" sz="2400" dirty="0"/>
              <a:t>reguladas nem controladas.</a:t>
            </a:r>
          </a:p>
          <a:p>
            <a:endParaRPr lang="pt-PT" dirty="0"/>
          </a:p>
        </p:txBody>
      </p:sp>
      <p:sp>
        <p:nvSpPr>
          <p:cNvPr id="4" name="Marcador de Posição do Rodapé 5"/>
          <p:cNvSpPr>
            <a:spLocks noGrp="1"/>
          </p:cNvSpPr>
          <p:nvPr/>
        </p:nvSpPr>
        <p:spPr bwMode="auto">
          <a:xfrm>
            <a:off x="107504" y="6453336"/>
            <a:ext cx="4139952" cy="29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pt-PT" sz="1200" dirty="0" smtClean="0"/>
              <a:t>ESSUAlg 2014 Toxicologia Alimentar Nídia Braz</a:t>
            </a:r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45850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0CF1F-644F-4641-931F-5A391B105EFC}" type="slidenum">
              <a:rPr lang="pt-PT" smtClean="0"/>
              <a:pPr>
                <a:defRPr/>
              </a:pPr>
              <a:t>23</a:t>
            </a:fld>
            <a:endParaRPr lang="pt-PT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714375" y="785813"/>
          <a:ext cx="8072494" cy="507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  <a:gridCol w="5143536"/>
              </a:tblGrid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Outras substâncias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Derivados da </a:t>
                      </a: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pirridolina</a:t>
                      </a: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piracetam</a:t>
                      </a: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oxiracetam</a:t>
                      </a: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nebracetam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Nutrientes: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Vitaminas B, C e E,</a:t>
                      </a:r>
                      <a:r>
                        <a:rPr lang="pt-PT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Cicloserina</a:t>
                      </a: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felilalanina</a:t>
                      </a: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Dimetilaminoetanol</a:t>
                      </a:r>
                      <a:r>
                        <a:rPr lang="pt-PT" sz="1800" baseline="0" dirty="0" smtClean="0">
                          <a:solidFill>
                            <a:schemeClr val="tx1"/>
                          </a:solidFill>
                        </a:rPr>
                        <a:t> (DMAE)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Promotores da </a:t>
                      </a: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acetilcolina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Colina, lecitina, </a:t>
                      </a: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inositol</a:t>
                      </a: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Acetil-L-carnitina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Produtos</a:t>
                      </a:r>
                      <a:r>
                        <a:rPr lang="pt-PT" sz="1800" baseline="0" dirty="0" smtClean="0">
                          <a:solidFill>
                            <a:schemeClr val="tx1"/>
                          </a:solidFill>
                        </a:rPr>
                        <a:t> vegetais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Ginseng</a:t>
                      </a: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pt-PT" sz="1800" i="1" dirty="0" err="1" smtClean="0">
                          <a:solidFill>
                            <a:schemeClr val="tx1"/>
                          </a:solidFill>
                        </a:rPr>
                        <a:t>Ginkgo</a:t>
                      </a:r>
                      <a:r>
                        <a:rPr lang="pt-PT" sz="180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PT" sz="1800" i="1" dirty="0" err="1" smtClean="0">
                          <a:solidFill>
                            <a:schemeClr val="tx1"/>
                          </a:solidFill>
                        </a:rPr>
                        <a:t>biloba</a:t>
                      </a:r>
                      <a:r>
                        <a:rPr lang="pt-PT" sz="1800" i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pt-PT" sz="18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1800" i="0" baseline="0" dirty="0" err="1" smtClean="0">
                          <a:solidFill>
                            <a:schemeClr val="tx1"/>
                          </a:solidFill>
                        </a:rPr>
                        <a:t>vincamina</a:t>
                      </a:r>
                      <a:r>
                        <a:rPr lang="pt-PT" sz="1800" i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pt-PT" sz="1800" i="0" baseline="0" dirty="0" err="1" smtClean="0">
                          <a:solidFill>
                            <a:schemeClr val="tx1"/>
                          </a:solidFill>
                        </a:rPr>
                        <a:t>pervinca</a:t>
                      </a:r>
                      <a:r>
                        <a:rPr lang="pt-PT" sz="1800" i="0" baseline="0" dirty="0" smtClean="0">
                          <a:solidFill>
                            <a:schemeClr val="tx1"/>
                          </a:solidFill>
                        </a:rPr>
                        <a:t>),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1800" i="0" baseline="0" dirty="0" err="1" smtClean="0">
                          <a:solidFill>
                            <a:schemeClr val="tx1"/>
                          </a:solidFill>
                        </a:rPr>
                        <a:t>Hydergine</a:t>
                      </a:r>
                      <a:r>
                        <a:rPr lang="pt-PT" sz="1800" i="0" baseline="0" dirty="0" smtClean="0">
                          <a:solidFill>
                            <a:schemeClr val="tx1"/>
                          </a:solidFill>
                        </a:rPr>
                        <a:t> (centeio com bolor)</a:t>
                      </a:r>
                      <a:endParaRPr lang="pt-PT" sz="18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Hormonas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Corticotropina</a:t>
                      </a: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vasopressina</a:t>
                      </a:r>
                      <a:r>
                        <a:rPr lang="pt-PT" sz="18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1800" dirty="0" err="1" smtClean="0">
                          <a:solidFill>
                            <a:schemeClr val="tx1"/>
                          </a:solidFill>
                        </a:rPr>
                        <a:t>Prasterona</a:t>
                      </a:r>
                      <a:endParaRPr lang="pt-PT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Marcador de Posição do Rodapé 5"/>
          <p:cNvSpPr>
            <a:spLocks noGrp="1"/>
          </p:cNvSpPr>
          <p:nvPr/>
        </p:nvSpPr>
        <p:spPr bwMode="auto">
          <a:xfrm>
            <a:off x="107504" y="6453336"/>
            <a:ext cx="4139952" cy="29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pt-PT" sz="1200" dirty="0" smtClean="0"/>
              <a:t>ESSUAlg 2014 Toxicologia Alimentar Nídia Braz</a:t>
            </a:r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355722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4546848" cy="1139825"/>
          </a:xfrm>
        </p:spPr>
        <p:txBody>
          <a:bodyPr/>
          <a:lstStyle/>
          <a:p>
            <a:pPr>
              <a:defRPr/>
            </a:pPr>
            <a:r>
              <a:rPr lang="pt-PT" sz="3200" dirty="0" smtClean="0">
                <a:effectLst/>
                <a:latin typeface="Calibri" pitchFamily="34" charset="0"/>
              </a:rPr>
              <a:t>Cafeína</a:t>
            </a:r>
            <a:endParaRPr lang="pt-PT" sz="3200" dirty="0">
              <a:effectLst/>
              <a:latin typeface="Calibri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51521" y="1994619"/>
            <a:ext cx="8568952" cy="4530725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  <a:defRPr/>
            </a:pPr>
            <a:r>
              <a:rPr lang="pt-PT" sz="2400" dirty="0" smtClean="0">
                <a:effectLst/>
                <a:latin typeface="Calibri" pitchFamily="34" charset="0"/>
              </a:rPr>
              <a:t>	Usa-se pelo seu efeito estimulante ao nível do SNC: aumenta o estado de alerta, diminui a fadiga, aumenta a resistência física.</a:t>
            </a:r>
          </a:p>
          <a:p>
            <a:pPr algn="just">
              <a:lnSpc>
                <a:spcPct val="150000"/>
              </a:lnSpc>
              <a:buNone/>
              <a:defRPr/>
            </a:pPr>
            <a:r>
              <a:rPr lang="pt-PT" sz="2400" dirty="0" smtClean="0">
                <a:effectLst/>
                <a:latin typeface="Calibri" pitchFamily="34" charset="0"/>
              </a:rPr>
              <a:t>	Nos consumidores regulares, provoca bem estar, provavelmente pelo efeito psicológico do consumo evitar os sintomas de privação.</a:t>
            </a:r>
          </a:p>
          <a:p>
            <a:pPr algn="just">
              <a:lnSpc>
                <a:spcPct val="150000"/>
              </a:lnSpc>
              <a:buNone/>
              <a:defRPr/>
            </a:pPr>
            <a:r>
              <a:rPr lang="pt-PT" sz="2400" dirty="0" smtClean="0">
                <a:effectLst/>
                <a:latin typeface="Calibri" pitchFamily="34" charset="0"/>
              </a:rPr>
              <a:t>	Há estudos que relacionam o consumo de café com menor incidência de diabetes, mas não de chá (?!!?).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5" name="Rectângulo 4"/>
          <p:cNvSpPr/>
          <p:nvPr/>
        </p:nvSpPr>
        <p:spPr>
          <a:xfrm>
            <a:off x="4998162" y="1052736"/>
            <a:ext cx="3666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sz="2400" b="1" dirty="0" smtClean="0">
                <a:latin typeface="Calibri" pitchFamily="34" charset="0"/>
              </a:rPr>
              <a:t>Dose letal (adulto): 5 a 10 g</a:t>
            </a:r>
            <a:endParaRPr lang="pt-PT" sz="24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pt-PT" sz="3200" dirty="0" smtClean="0">
                <a:effectLst/>
                <a:latin typeface="Calibri" pitchFamily="34" charset="0"/>
              </a:rPr>
              <a:t>Cafeína – consumo diário</a:t>
            </a:r>
            <a:endParaRPr lang="pt-PT" sz="3200" dirty="0">
              <a:effectLst/>
              <a:latin typeface="Calibri" pitchFamily="34" charset="0"/>
            </a:endParaRPr>
          </a:p>
        </p:txBody>
      </p:sp>
      <p:graphicFrame>
        <p:nvGraphicFramePr>
          <p:cNvPr id="6" name="Marcador de Posição de Conteúdo 5"/>
          <p:cNvGraphicFramePr>
            <a:graphicFrameLocks noGrp="1"/>
          </p:cNvGraphicFramePr>
          <p:nvPr>
            <p:ph idx="1"/>
          </p:nvPr>
        </p:nvGraphicFramePr>
        <p:xfrm>
          <a:off x="2714578" y="1556792"/>
          <a:ext cx="5961878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1398"/>
                <a:gridCol w="432048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PT" sz="2400" b="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Baixo:</a:t>
                      </a:r>
                      <a:endParaRPr lang="pt-PT" sz="2400" b="0" baseline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PT" sz="2400" b="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0 a 250 mg</a:t>
                      </a:r>
                      <a:endParaRPr lang="pt-PT" sz="2400" b="0" baseline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Moderado: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250 a 750 mg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Elevado: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Superior a 750 mg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285720" y="3143250"/>
            <a:ext cx="8643968" cy="341632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2400" dirty="0">
                <a:latin typeface="Calibri" pitchFamily="34" charset="0"/>
              </a:rPr>
              <a:t>O conteúdo em cafeína depende muito dos modos de preparação e dos volumes ingeridos.</a:t>
            </a:r>
          </a:p>
          <a:p>
            <a:pPr>
              <a:lnSpc>
                <a:spcPct val="150000"/>
              </a:lnSpc>
              <a:defRPr/>
            </a:pPr>
            <a:r>
              <a:rPr lang="pt-PT" sz="2400" dirty="0">
                <a:latin typeface="Calibri" pitchFamily="34" charset="0"/>
              </a:rPr>
              <a:t>Diferentes variedades da mesma planta têm conteúdos diferentes. </a:t>
            </a:r>
          </a:p>
          <a:p>
            <a:pPr>
              <a:lnSpc>
                <a:spcPct val="150000"/>
              </a:lnSpc>
              <a:defRPr/>
            </a:pPr>
            <a:r>
              <a:rPr lang="pt-PT" sz="2400" dirty="0">
                <a:latin typeface="Calibri" pitchFamily="34" charset="0"/>
              </a:rPr>
              <a:t>A cafeína é muito solúvel em água.</a:t>
            </a:r>
          </a:p>
          <a:p>
            <a:pPr>
              <a:lnSpc>
                <a:spcPct val="150000"/>
              </a:lnSpc>
              <a:defRPr/>
            </a:pPr>
            <a:r>
              <a:rPr lang="pt-PT" sz="2400" dirty="0">
                <a:latin typeface="Calibri" pitchFamily="34" charset="0"/>
              </a:rPr>
              <a:t>O chocolate negro tem mais cafeína do que o chocolate de leite, porque tem mais cacau.</a:t>
            </a:r>
          </a:p>
        </p:txBody>
      </p:sp>
      <p:pic>
        <p:nvPicPr>
          <p:cNvPr id="6163" name="Picture 21" descr="http://tbn0.google.com/images?q=tbn:AKZua7T_H4PEsM:http://www.bmrb.wisc.edu/metabolomics/standards/caffeine/lit/9684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64305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ixaDeTexto 8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4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2636912"/>
            <a:ext cx="6480720" cy="865171"/>
          </a:xfrm>
        </p:spPr>
        <p:txBody>
          <a:bodyPr/>
          <a:lstStyle/>
          <a:p>
            <a:pPr>
              <a:defRPr/>
            </a:pPr>
            <a:r>
              <a:rPr lang="pt-PT" sz="3200" dirty="0" smtClean="0">
                <a:effectLst/>
                <a:latin typeface="Calibri" pitchFamily="34" charset="0"/>
              </a:rPr>
              <a:t>Cafeína – efeitos secundários</a:t>
            </a:r>
            <a:endParaRPr lang="pt-PT" sz="3200" dirty="0">
              <a:effectLst/>
              <a:latin typeface="Calibri" pitchFamily="34" charset="0"/>
            </a:endParaRPr>
          </a:p>
        </p:txBody>
      </p:sp>
      <p:graphicFrame>
        <p:nvGraphicFramePr>
          <p:cNvPr id="6" name="Marcador de Posição de Conteúdo 5"/>
          <p:cNvGraphicFramePr>
            <a:graphicFrameLocks noGrp="1"/>
          </p:cNvGraphicFramePr>
          <p:nvPr>
            <p:ph idx="1"/>
          </p:nvPr>
        </p:nvGraphicFramePr>
        <p:xfrm>
          <a:off x="755576" y="3214072"/>
          <a:ext cx="7776864" cy="33832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776864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Consumo baixo a moderado: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Diurese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Aumento da secreção gástrica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Tremor  fino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Capacidade muscular (força)</a:t>
                      </a:r>
                      <a:r>
                        <a:rPr lang="pt-PT" sz="2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aumentada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r>
                        <a:rPr lang="pt-PT" sz="2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Ansiedade ligeira, insónia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5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5" name="Rectângulo 4"/>
          <p:cNvSpPr/>
          <p:nvPr/>
        </p:nvSpPr>
        <p:spPr>
          <a:xfrm>
            <a:off x="323528" y="764704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000" dirty="0" smtClean="0">
                <a:latin typeface="Calibri" pitchFamily="34" charset="0"/>
                <a:cs typeface="Calibri" pitchFamily="34" charset="0"/>
              </a:rPr>
              <a:t>Artigo 2.º</a:t>
            </a:r>
          </a:p>
          <a:p>
            <a:pPr algn="just"/>
            <a:r>
              <a:rPr lang="pt-PT" sz="2000" dirty="0" smtClean="0">
                <a:latin typeface="Calibri" pitchFamily="34" charset="0"/>
                <a:cs typeface="Calibri" pitchFamily="34" charset="0"/>
              </a:rPr>
              <a:t>1. Sempre que uma bebida, destinada a ser consumida tal qual, ou após reconstituição do produto concentrado ou desidratado, contenha cafeína, seja qual for a respectiva fonte, numa proporção superior a 150mg/l, a menção seguinte deve constar da rotulagem, no mesmo campo visual que a denominação de venda da bebida: «Teor elevado em cafeína».</a:t>
            </a:r>
            <a:endParaRPr lang="pt-PT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395536" y="395372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DIRECTIVA 2002/67/CE DA COMISSÃO de 18 de Julho de 2002</a:t>
            </a:r>
            <a:endParaRPr lang="pt-P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29408" y="277813"/>
            <a:ext cx="6491064" cy="579419"/>
          </a:xfrm>
        </p:spPr>
        <p:txBody>
          <a:bodyPr/>
          <a:lstStyle/>
          <a:p>
            <a:pPr>
              <a:defRPr/>
            </a:pPr>
            <a:r>
              <a:rPr lang="pt-PT" sz="3200" dirty="0" smtClean="0">
                <a:effectLst/>
                <a:latin typeface="Calibri" pitchFamily="34" charset="0"/>
              </a:rPr>
              <a:t>Cafeína – efeitos secundários</a:t>
            </a:r>
            <a:endParaRPr lang="pt-PT" sz="3200" dirty="0">
              <a:effectLst/>
              <a:latin typeface="Calibri" pitchFamily="34" charset="0"/>
            </a:endParaRPr>
          </a:p>
        </p:txBody>
      </p:sp>
      <p:graphicFrame>
        <p:nvGraphicFramePr>
          <p:cNvPr id="6" name="Marcador de Posição de Conteúdo 5"/>
          <p:cNvGraphicFramePr>
            <a:graphicFrameLocks noGrp="1"/>
          </p:cNvGraphicFramePr>
          <p:nvPr>
            <p:ph idx="1"/>
          </p:nvPr>
        </p:nvGraphicFramePr>
        <p:xfrm>
          <a:off x="500034" y="928670"/>
          <a:ext cx="8429623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9623"/>
              </a:tblGrid>
              <a:tr h="55611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400" b="1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Consumo excessivo crónico: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6910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pt-PT" sz="2400" b="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Insónia crónica. Cefaleias.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pt-PT" sz="2400" b="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Ansiedade persistente, tensão, agitação, excitação, crises de pânico, dificuldade de concentração.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pt-PT" sz="2400" b="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Confusão, desorientação, paranóia.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pt-PT" sz="24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Tremor, cãibras, tensão muscular, convulsões.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pt-PT" sz="24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Perturbações de visão e de audição, vertigens.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pt-PT" sz="24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Aumento de temperatura e de tensão arterial.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pt-PT" sz="24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Taquicardia</a:t>
                      </a:r>
                      <a:r>
                        <a:rPr lang="pt-PT" sz="2400" b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, arritmias.</a:t>
                      </a:r>
                      <a:endParaRPr lang="pt-PT" sz="2400" b="0" dirty="0" smtClean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pt-PT" sz="2400" b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Náusea,</a:t>
                      </a:r>
                      <a:r>
                        <a:rPr lang="pt-PT" sz="2400" b="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vómitos, desconforto abdominal.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6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 descr="http://t1.gstatic.com/images?q=tbn:ANd9GcR-Z9T1s0KdpKmSxTHTNzhZWazdVN-JNXauxht--pd_uKDloTI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4284" y="3645024"/>
            <a:ext cx="1249716" cy="1877988"/>
          </a:xfrm>
          <a:prstGeom prst="rect">
            <a:avLst/>
          </a:prstGeom>
          <a:noFill/>
        </p:spPr>
      </p:pic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79512" y="75753"/>
          <a:ext cx="6480720" cy="6593607"/>
        </p:xfrm>
        <a:graphic>
          <a:graphicData uri="http://schemas.openxmlformats.org/drawingml/2006/table">
            <a:tbl>
              <a:tblPr/>
              <a:tblGrid>
                <a:gridCol w="4824536"/>
                <a:gridCol w="1656184"/>
              </a:tblGrid>
              <a:tr h="2317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Alimento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Conteúdo </a:t>
                      </a:r>
                      <a:r>
                        <a:rPr lang="pt-PT" sz="2000" baseline="0" dirty="0" smtClean="0">
                          <a:latin typeface="Calibri" pitchFamily="34" charset="0"/>
                        </a:rPr>
                        <a:t> em cafeína (mg)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47463" marR="47463" marT="23731" marB="237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4079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err="1">
                          <a:latin typeface="Calibri" pitchFamily="34" charset="0"/>
                        </a:rPr>
                        <a:t>Double</a:t>
                      </a:r>
                      <a:r>
                        <a:rPr lang="pt-PT" sz="2000" dirty="0">
                          <a:latin typeface="Calibri" pitchFamily="34" charset="0"/>
                        </a:rPr>
                        <a:t>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espresso</a:t>
                      </a:r>
                      <a:r>
                        <a:rPr lang="pt-PT" sz="2000" dirty="0">
                          <a:latin typeface="Calibri" pitchFamily="34" charset="0"/>
                        </a:rPr>
                        <a:t> (2oz)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45-100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341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err="1">
                          <a:latin typeface="Calibri" pitchFamily="34" charset="0"/>
                        </a:rPr>
                        <a:t>Brewed</a:t>
                      </a:r>
                      <a:r>
                        <a:rPr lang="pt-PT" sz="2000" dirty="0">
                          <a:latin typeface="Calibri" pitchFamily="34" charset="0"/>
                        </a:rPr>
                        <a:t>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coffee</a:t>
                      </a:r>
                      <a:r>
                        <a:rPr lang="pt-PT" sz="2000" dirty="0">
                          <a:latin typeface="Calibri" pitchFamily="34" charset="0"/>
                        </a:rPr>
                        <a:t> (8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oz</a:t>
                      </a:r>
                      <a:r>
                        <a:rPr lang="pt-PT" sz="2000" dirty="0">
                          <a:latin typeface="Calibri" pitchFamily="34" charset="0"/>
                        </a:rPr>
                        <a:t>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60-120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341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err="1">
                          <a:latin typeface="Calibri" pitchFamily="34" charset="0"/>
                        </a:rPr>
                        <a:t>Instant</a:t>
                      </a:r>
                      <a:r>
                        <a:rPr lang="pt-PT" sz="2000" dirty="0">
                          <a:latin typeface="Calibri" pitchFamily="34" charset="0"/>
                        </a:rPr>
                        <a:t>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coffee</a:t>
                      </a:r>
                      <a:r>
                        <a:rPr lang="pt-PT" sz="2000" dirty="0">
                          <a:latin typeface="Calibri" pitchFamily="34" charset="0"/>
                        </a:rPr>
                        <a:t> (8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oz</a:t>
                      </a:r>
                      <a:r>
                        <a:rPr lang="pt-PT" sz="2000" dirty="0">
                          <a:latin typeface="Calibri" pitchFamily="34" charset="0"/>
                        </a:rPr>
                        <a:t>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70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341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>
                          <a:latin typeface="Calibri" pitchFamily="34" charset="0"/>
                        </a:rPr>
                        <a:t>Decaf coffee (8 oz)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1-5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341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>
                          <a:latin typeface="Calibri" pitchFamily="34" charset="0"/>
                        </a:rPr>
                        <a:t>Tea - black (8 oz)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45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341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>
                          <a:latin typeface="Calibri" pitchFamily="34" charset="0"/>
                        </a:rPr>
                        <a:t>Tea - green (8 oz)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20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341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>
                          <a:latin typeface="Calibri" pitchFamily="34" charset="0"/>
                        </a:rPr>
                        <a:t>Tea - white (8 oz)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15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4079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sz="2000" dirty="0">
                          <a:latin typeface="Calibri" pitchFamily="34" charset="0"/>
                        </a:rPr>
                        <a:t>Coca Cola (12 oz can)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34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341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>
                          <a:latin typeface="Calibri" pitchFamily="34" charset="0"/>
                        </a:rPr>
                        <a:t>Pepsi (12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oz</a:t>
                      </a:r>
                      <a:r>
                        <a:rPr lang="pt-PT" sz="2000" dirty="0">
                          <a:latin typeface="Calibri" pitchFamily="34" charset="0"/>
                        </a:rPr>
                        <a:t>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can</a:t>
                      </a:r>
                      <a:r>
                        <a:rPr lang="pt-PT" sz="2000" dirty="0">
                          <a:latin typeface="Calibri" pitchFamily="34" charset="0"/>
                        </a:rPr>
                        <a:t>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38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341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latin typeface="Calibri" pitchFamily="34" charset="0"/>
                        </a:rPr>
                        <a:t>Ben &amp; Jerry's </a:t>
                      </a:r>
                      <a:r>
                        <a:rPr lang="en-US" sz="2000" dirty="0">
                          <a:latin typeface="Calibri" pitchFamily="34" charset="0"/>
                        </a:rPr>
                        <a:t>Coffee Fudge Frozen Yogurt (8 oz)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85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4079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err="1">
                          <a:latin typeface="Calibri" pitchFamily="34" charset="0"/>
                        </a:rPr>
                        <a:t>Barq's</a:t>
                      </a:r>
                      <a:r>
                        <a:rPr lang="pt-PT" sz="2000" dirty="0">
                          <a:latin typeface="Calibri" pitchFamily="34" charset="0"/>
                        </a:rPr>
                        <a:t>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Root</a:t>
                      </a:r>
                      <a:r>
                        <a:rPr lang="pt-PT" sz="2000" dirty="0">
                          <a:latin typeface="Calibri" pitchFamily="34" charset="0"/>
                        </a:rPr>
                        <a:t>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Beer</a:t>
                      </a:r>
                      <a:r>
                        <a:rPr lang="pt-PT" sz="2000" dirty="0">
                          <a:latin typeface="Calibri" pitchFamily="34" charset="0"/>
                        </a:rPr>
                        <a:t> (12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oz</a:t>
                      </a:r>
                      <a:r>
                        <a:rPr lang="pt-PT" sz="2000" dirty="0">
                          <a:latin typeface="Calibri" pitchFamily="34" charset="0"/>
                        </a:rPr>
                        <a:t>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can</a:t>
                      </a:r>
                      <a:r>
                        <a:rPr lang="pt-PT" sz="2000" dirty="0">
                          <a:latin typeface="Calibri" pitchFamily="34" charset="0"/>
                        </a:rPr>
                        <a:t>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22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341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>
                          <a:latin typeface="Calibri" pitchFamily="34" charset="0"/>
                        </a:rPr>
                        <a:t>7-up (12 oz)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0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4079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>
                          <a:latin typeface="Calibri" pitchFamily="34" charset="0"/>
                        </a:rPr>
                        <a:t>Chocolate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milk</a:t>
                      </a:r>
                      <a:r>
                        <a:rPr lang="pt-PT" sz="2000" dirty="0">
                          <a:latin typeface="Calibri" pitchFamily="34" charset="0"/>
                        </a:rPr>
                        <a:t> (8 </a:t>
                      </a:r>
                      <a:r>
                        <a:rPr lang="pt-PT" sz="2000" dirty="0" err="1">
                          <a:latin typeface="Calibri" pitchFamily="34" charset="0"/>
                        </a:rPr>
                        <a:t>oz</a:t>
                      </a:r>
                      <a:r>
                        <a:rPr lang="pt-PT" sz="2000" dirty="0">
                          <a:latin typeface="Calibri" pitchFamily="34" charset="0"/>
                        </a:rPr>
                        <a:t>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4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4079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>
                          <a:latin typeface="Calibri" pitchFamily="34" charset="0"/>
                        </a:rPr>
                        <a:t>Dark chocolate (1 oz)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20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341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>
                          <a:latin typeface="Calibri" pitchFamily="34" charset="0"/>
                        </a:rPr>
                        <a:t>Milk chocolate (1 oz)</a:t>
                      </a: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6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341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err="1" smtClean="0">
                          <a:latin typeface="Calibri" pitchFamily="34" charset="0"/>
                        </a:rPr>
                        <a:t>Red</a:t>
                      </a:r>
                      <a:r>
                        <a:rPr lang="pt-PT" sz="2000" dirty="0" smtClean="0">
                          <a:latin typeface="Calibri" pitchFamily="34" charset="0"/>
                        </a:rPr>
                        <a:t> </a:t>
                      </a:r>
                      <a:r>
                        <a:rPr lang="pt-PT" sz="2000" dirty="0" err="1" smtClean="0">
                          <a:latin typeface="Calibri" pitchFamily="34" charset="0"/>
                        </a:rPr>
                        <a:t>Bull</a:t>
                      </a:r>
                      <a:r>
                        <a:rPr lang="pt-PT" sz="2000" dirty="0" smtClean="0">
                          <a:latin typeface="Calibri" pitchFamily="34" charset="0"/>
                        </a:rPr>
                        <a:t> (1can 250 ml)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latin typeface="Calibri" pitchFamily="34" charset="0"/>
                        </a:rPr>
                        <a:t>80</a:t>
                      </a:r>
                      <a:endParaRPr lang="pt-PT" sz="2000" dirty="0">
                        <a:latin typeface="Calibri" pitchFamily="34" charset="0"/>
                      </a:endParaRPr>
                    </a:p>
                  </a:txBody>
                  <a:tcPr marL="24720" marR="24720" marT="24720" marB="24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7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pic>
        <p:nvPicPr>
          <p:cNvPr id="13" name="Picture 9" descr="http://www.psychoworld.sk/uploaded_images/Caffeine-Dependent-734139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1235968"/>
            <a:ext cx="144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http://tbn0.google.com/images?q=tbn:ykIVVG3aA9OwHM:http://static.howstuffworks.com/gif/tea-8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12359" y="2204864"/>
            <a:ext cx="1188723" cy="891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http://tbn0.google.com/images?q=tbn:S8AO7R7sl_PNMM:http://www.ota.com/pics/documents/Chocolate%2520Hidden%2520Hearts%2520Lg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84368" y="5085184"/>
            <a:ext cx="1259632" cy="83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ângulo 10"/>
          <p:cNvSpPr>
            <a:spLocks noChangeArrowheads="1"/>
          </p:cNvSpPr>
          <p:nvPr/>
        </p:nvSpPr>
        <p:spPr bwMode="auto">
          <a:xfrm>
            <a:off x="6823521" y="3212976"/>
            <a:ext cx="22129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250ml = 8.3oz </a:t>
            </a:r>
            <a:endParaRPr lang="pt-PT" sz="2400" dirty="0">
              <a:solidFill>
                <a:srgbClr val="FFFF00"/>
              </a:solidFill>
            </a:endParaRPr>
          </a:p>
        </p:txBody>
      </p:sp>
      <p:pic>
        <p:nvPicPr>
          <p:cNvPr id="8235" name="Picture 2" descr="http://tbn0.google.com/images?q=tbn:KoelPy5-AAygyM:http://www.freedigitalphotos.net/image/s_can-of-coke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88224" y="4797152"/>
            <a:ext cx="1331387" cy="100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http://tbn0.google.com/images?q=tbn:Y14dH6q7UgyH9M:http://www.coffebean.com/images/SiteBuilder/coffee_beans5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60232" y="188640"/>
            <a:ext cx="1643063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AutoShape 4" descr="data:image/jpg;base64,/9j/4AAQSkZJRgABAQAAAQABAAD/2wBDAAkGBwgHBgkIBwgKCgkLDRYPDQwMDRsUFRAWIB0iIiAdHx8kKDQsJCYxJx8fLT0tMTU3Ojo6Iys/RD84QzQ5Ojf/2wBDAQoKCg0MDRoPDxo3JR8lNzc3Nzc3Nzc3Nzc3Nzc3Nzc3Nzc3Nzc3Nzc3Nzc3Nzc3Nzc3Nzc3Nzc3Nzc3Nzc3Nzf/wAARCABOAHUDASIAAhEBAxEB/8QAGwAAAgMBAQEAAAAAAAAAAAAABQYDBAcAAgH/xAA+EAACAQIEBAUBBQMLBQAAAAABAgMEEQAFEiEGEzFBIlFhcYGhBxQVMpEjQrEWJENSYnKCorLB8DM0Y+Hx/8QAGQEAAgMBAAAAAAAAAAAAAAAAAgMBBAUA/8QAKhEAAgEEAQMCBgMBAAAAAAAAAQIAAxESITEEIkETUWFxgZGh8BRCUsH/2gAMAwEAAhEDEQA/AE6mkfNK0RpcU1NZmP8AWc9P03Pxhly7LJZWiWmgLKpu0jHSl/c4J5bk+XZRTaIoi4Q3MkxFr9yR0/W+PVRxBlKC0+aUdh25yn6AnGaSj8cfCVwhheDhZHhkatqxJMEJVIweWDbue+AVc6UFJLM6v+yHhjRbl2/dUepO2AeZ8eUtHqTK4pJ26cxmMafp1P0w08AUE/EVA+cZ6sc3iIp6YLZFHmR1Pz/sMGyKVAxtHqmRiLkfD09dC8uYQOZGjk5Yvdea4a7N22J23vftizH9mfElaoaE0rBm/O0xCgdx+W57Y12KiggqhURpGi6fFqF1A9u2B8mcwLzIHdeWDaOogBKhex0+W/bADqCpu5sD+/upaFBf67mI8RcO5xwqypmUSmN2IWWJiULW6HYEG3mN+2D/AApV/dshpmeQIHZ31dWVw99Vh22tb0xoGdT0ua5jT5fUmKpp5Qhl8IK9gCQfVhjOOKmyvIK6roctCxMF/ZOuplBJ8SkX2P8ADB06/rErbg8wKtHAX949zTRVVEZo31KUIifQGHXe9uqk369PLpYfJDI7fdlRnJCrIjAAkjrte/Tffa36YVocxjpDS0xaWGmYC8COBuO5Yg7C5+enTDSuZUFPGlXPqhIe3MS7MSRb8ovY2Jt63v1w5u4blYG0rrklKZkPPkp42W2kWIU+W/THqWeoyFkSm1yQub6pHuCfKwAKn5xarqgU9KlQzBZJpQEidtTKp87bhvXy9cUYs0p5pmppHidJL2ZTrRvTyJ3FxsdvnFaqgOpIAGxowpDxm0qCCtjmaPrpa0qi3cXscTNV5LXoL1Apm6qzqwHz1/jhVy18vzWpkpIp/uWYRuUeln8SswNjobuLjp1/jgi3DeYC6K0Bud/GRb6YBWC9jHfsZx9Tm14Uk4eeVuZSTQSo++pWsD69+vvjsC1oqrLV5TwtNc3vJG2x9LG1umOxBC/5nXXzEyds0qoK1s4nzDmFANM1MWi06gdzcaNxtYdRheAU203t3xYqqmeqkJdrLc6Y02Vb9gMQ3t1xqKCJMlpqCqq5Y4KenmlaRgiLGtyxPQAdzjf4o6vhjLUlMEz0saksI0LmJdzZlG9gLbjp3xnf2WUtQmaPXTU0mmngc07FSNbtZdj/AHS2NIjNQZhLI3LbuT2+cZvWVbuE39JboL2loFb7SuHUBeSokuATaOItc32A/wDdsJWf/aFQVM4/CcpaGJBYGWW17d7KNj8nAvi3hqr/AJY1lNldG8kcziSPQlkBYAsLnYWJOC+RZRl+XLGs9G82YxprllVeYKf+01jYDrYi52J93rRp4i+7xZrMG7dSjTVfE2e8qoyukipItannDbWQbjrcsL+QxdXgClEfMzTMppahjzXaMKNd+u5JPW+/r8YPQZhTyytDRkz1DvZeUms2sBZQO1r9fDtfod7NRS9EqYRTWIPMzWr5Wo7j8oPj7+gv8YkFEFhr5SCtRzczPs3y+t4eqHqqGSOqoTdQ91k0qTuCRt/iH0xXpeKZY5onlhVxGdS6WKnV/uBfv6b2w48R5BWw0s+aQrBNShDzVRX5Onrcqbarddr9BtYWwgZtk7UlJHXDTFHNJpWBmuwBFwwvuUNjYn069cHTdXG5FSiV3C8nEcbwkGZmYKR/0dF/0Yjb4x4ySWOvzCoqp+ZBTQxFgqgsmu3c222LG3n6YW6WnqKuYQ0kMk0h/djUsfpjRuF4nyjhutg4k0pSyKzR0lwWYWuSQvmQOp2t2xNQKi3Ai0W5teIubTwzVT1MU3NlnYyOvLsIyd7XvufjBHJOL88y4pBHWLNFewjq/Gq/4r3Uexti5U5Xw3OebE+ZUQYagOSXjt6XF7fOPVPw3w/LSVNR/KK6xJdRywDfftuT0vbb3xJ9Nlswv8xDFMjg/mMFJ9o9dSxAVtJl1MX8UZcz2kW5GpStwRcEXuemOwEpo6OTL6eAV1BOYNSiR6qWHwk3A0dBvqNx11Y7AhwuhIwB8yeRKOo2jyilUHozLY/5bf74L8OVGWZGyzVGVUbd1qQhd1+HJBHtY4vyrk1FESlPThAeojBH6nr7C+KcubrLEziBYoF/pJBt8DFJK78oNfGVSbcmNFbxA8tI1TTRxSJCC+inFy7AdNuhPr0visv2i8NIpFY9dHOg8VPJTeIHy2uPnGfnNqiV/u2WmZ1Y2BYb/wCFRsBgxU5NzaNfxNo5XAAAZA7A/wB474a5Cteoefv9odPqSNeJ8y7imbN8xzqsMRWlnmTlRuxblqFsRfsSFW/sO2Df2f5PTZxTyz50yFI5DppVYDWykgs5G7nbqcUcuoEpqQRx04gh7BWtqPmR/wDMT8G0zZfxDmslTY0jFJYUbaPU99RB6XFunrfC36gdxXxaP6Y51DfzH+pWL7l92yemipiBaMxR2RT6lRsPM+RxQhozlMpr87raaSotaNwptEovcKzb7k9RbHjM+KoqKnB1FyPAu2xPYW6nyxlvEnEq1dXJNmSPO8bWjpptlY7/AJgCDYEbD69sSlL1Dm3MstUKCwjhnHGyVsVQ9M6iig3lmY3Ln+qLdvM+o88LGW5BFnMqZvm8crSSi7xSMCouTpNgAQNOnwkne59AOyKabiWuVKxUjy+kAdoYxZGcmyLby6m39k+eH1w0EbtoIYDSznZWB3G/nv8AGLSrgbD6ym7kyFK+hyqGTQFQIAqrTIviNxYALsSfI2wGiq8uSvaClZDFpkYeDfSsRL3+o+mBucVczEq0kQiH5l0nWRtcAbgnbqd8LFXmxK1EdJHFCkqct2jSzOvcHvv388Eq5bEi1tmEct+8UkwyrMf5texheXYBT0ufL17b/HVeSS1eZplrRwUdSrFpZpAysymwBO+lhfuN9yT0w71eRQ5tk1JBVHTOkCaJQLlG0i/uNtxgBJV1uTyQUmaQrM9N/wBtKL69Pkj+Xoelu2K9Hqcz28+R/wBEUyYHISvUcD0lJJy6jNpZZerLDSg6Pe7jf/nljsTQ1nELGSSdaekDsSEnnaBiTuTswLde/pawx2NDuOxIyb3itPmVVUVIlqZ2kcbKL2AHoBg9TZdntdHGZcvrDCBdTLHy0I87tYHGrxZVQ5DXrE1LBHSsbpLDCAbe4F/44O1v3TNaFoYqqKRtNlYSDV0/XC7Law5nMgYTOsr4cnyyBdaRCaRddw99ug3749CimkmEkskbKl9Kg338zgy0tXl6y0FXGdJFhqG6b9VPl6YqRqbHSb+QxmVjTvfz5+EAJKrU0juC7gkdB2wq8a1WY5SaWWKqcxza0aPUwW4sQbA74aqrMIoZDBCvPqQLmJG/L6seij338gcBcwpPxCGePMCrmew8A2jsDpCX321E3PUk+wGgMHDNxGBgm4jDiOuR5HhMcbSLoJVL2HexN7YFG7Ek9T54K1HDWaQO4EIlVRfVGw39gd74vZJwpPVsHzIvTRH8sYA5knXoO3yL+nfGr6iAXBjMxzeEvs8gaaKui03E5CxeXNRWYA+hBI+cH54s8jg5kopBSl9QJJ1xBeu4Hf6WxQniy7KKZaGOV6OOWW4muWMcgtZjf2Fx33G174rVuc5w0YoVQsXTTGU8SOp76twQR06de2AQhwT7wQctiVs2kDUr/iIQR6tYihm1FyQLeo8zhWpIZcyrljjQXdxq0qAqhmC3t2F2H64L8UyVCiNKinEDrGL7qTJcWZrrsbm/wBgnS8N00WW0EjynmPVBppQbaFVSWAbfTp67jcj2xy9qw77mj6UB0rsBsAMXaKgjnctOVXQpfURuF7kfwxUyiup8xyumr4ULc5SXRxYo1yCp9RiWSVtAVTbTe3seoxndPSSlupsjxAqFr2HEDZ3lWX5zUiWvpTKUuI7SsulfLYi+Oxd/MSfpjsVD1da+mjANTMI+NeI4kWP8WnkRb2SYLKP8wOPMnGueSKFaaAW/eFNHf/Ti/W8NtNnYid4o4QNxACtrErsDfvvc4CcTU1NQ5p+H0cTK0QAkkeQsXYgH4ABHbz9MbwZXsDIIAOMsJxZnzBh+IEW/8Ud/9OLGXUfEufvzWqqg0t7yTVMzrDa/TY3b2UHHjhfKVNeJK2OOaFdgmo7t6i246/TGr5fEJjqlClYwoVFFhfa3wMQMMsQIDGxsItUtHnSRJCtHk9PAosPu8jxqeu5XQd8SzUdRBEBO0IlfcFUZi3oPEP8AnvhgrVWlHNm/aSF7Kotp9L4lfLY46hpa1jK+ksQosFHcLjnoqb2G4u14vrSJTxa5ZGkcDey6VX0tufriWH+ao1ZIoUcolVItYAX+tseq5kdGkCWpo5AoS/iY2BsfTfCnLnsuY5xJQBbRojMb/AsMIJCHQ4glZR4nilmyoVABJik1Mev5rg/xGAlFxFmVHCYYZhyT/RsgZB7Kdh+mHVYDVBYpCOXI3K0+h2OFnivhduG84ipzOs0FRHzYT+8F8m9R6deu3TB9KxKkGMpbFpWySU5pxJQvmt6mCOXmTIzaQY18TDyGwONKzmIwUMCJEIXjNlkS+sr21ee4P6dsKX2bUQlzmqgZV0GnMrvfxaUIOkDpu5jJPkhHfDFxBWT/AI8aEhfuzRaE3uRKi62b2Kvb3F+5w5wQCYVQXEHy8R1+SATNEJ6fVaaJjbUp6Mp7EHbv1sRsMNeU5lR51RCry+TUl9LKwsyN5MOx+h7YVaqKOaCSnqF1RupDW6i46j1wmZdmNdwxnMppZVZopDFKjX0TAHoR/wAIxntQ/kKSumH5k0X1YzYniu11JHnjsQ5HmMOd5VFmEEbxJIWUo5BKsOu46j129hjsY7nFirDcshfaf//Z">
            <a:hlinkClick r:id="rId14"/>
          </p:cNvPr>
          <p:cNvSpPr>
            <a:spLocks noChangeAspect="1" noChangeArrowheads="1"/>
          </p:cNvSpPr>
          <p:nvPr/>
        </p:nvSpPr>
        <p:spPr bwMode="auto">
          <a:xfrm>
            <a:off x="76200" y="-350838"/>
            <a:ext cx="1114425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9222" name="AutoShape 6" descr="data:image/jpg;base64,/9j/4AAQSkZJRgABAQAAAQABAAD/2wBDAAkGBwgHBgkIBwgKCgkLDRYPDQwMDRsUFRAWIB0iIiAdHx8kKDQsJCYxJx8fLT0tMTU3Ojo6Iys/RD84QzQ5Ojf/2wBDAQoKCg0MDRoPDxo3JR8lNzc3Nzc3Nzc3Nzc3Nzc3Nzc3Nzc3Nzc3Nzc3Nzc3Nzc3Nzc3Nzc3Nzc3Nzc3Nzc3Nzf/wAARCABOAHUDASIAAhEBAxEB/8QAGwAAAgMBAQEAAAAAAAAAAAAABQYDBAcAAgH/xAA+EAACAQIEBAUBBQMLBQAAAAABAgMEEQAFEiEGEzFBIlFhcYGhBxQVMpEjQrEWJENSYnKCorLB8DM0Y+Hx/8QAGQEAAgMBAAAAAAAAAAAAAAAAAgMBBAUA/8QAKhEAAgEEAQMCBgMBAAAAAAAAAQIAAxESITEEIkETUWFxgZGh8BRCUsH/2gAMAwEAAhEDEQA/AE6mkfNK0RpcU1NZmP8AWc9P03Pxhly7LJZWiWmgLKpu0jHSl/c4J5bk+XZRTaIoi4Q3MkxFr9yR0/W+PVRxBlKC0+aUdh25yn6AnGaSj8cfCVwhheDhZHhkatqxJMEJVIweWDbue+AVc6UFJLM6v+yHhjRbl2/dUepO2AeZ8eUtHqTK4pJ26cxmMafp1P0w08AUE/EVA+cZ6sc3iIp6YLZFHmR1Pz/sMGyKVAxtHqmRiLkfD09dC8uYQOZGjk5Yvdea4a7N22J23vftizH9mfElaoaE0rBm/O0xCgdx+W57Y12KiggqhURpGi6fFqF1A9u2B8mcwLzIHdeWDaOogBKhex0+W/bADqCpu5sD+/upaFBf67mI8RcO5xwqypmUSmN2IWWJiULW6HYEG3mN+2D/AApV/dshpmeQIHZ31dWVw99Vh22tb0xoGdT0ua5jT5fUmKpp5Qhl8IK9gCQfVhjOOKmyvIK6roctCxMF/ZOuplBJ8SkX2P8ADB06/rErbg8wKtHAX949zTRVVEZo31KUIifQGHXe9uqk369PLpYfJDI7fdlRnJCrIjAAkjrte/Tffa36YVocxjpDS0xaWGmYC8COBuO5Yg7C5+enTDSuZUFPGlXPqhIe3MS7MSRb8ovY2Jt63v1w5u4blYG0rrklKZkPPkp42W2kWIU+W/THqWeoyFkSm1yQub6pHuCfKwAKn5xarqgU9KlQzBZJpQEidtTKp87bhvXy9cUYs0p5pmppHidJL2ZTrRvTyJ3FxsdvnFaqgOpIAGxowpDxm0qCCtjmaPrpa0qi3cXscTNV5LXoL1Apm6qzqwHz1/jhVy18vzWpkpIp/uWYRuUeln8SswNjobuLjp1/jgi3DeYC6K0Bud/GRb6YBWC9jHfsZx9Tm14Uk4eeVuZSTQSo++pWsD69+vvjsC1oqrLV5TwtNc3vJG2x9LG1umOxBC/5nXXzEyds0qoK1s4nzDmFANM1MWi06gdzcaNxtYdRheAU203t3xYqqmeqkJdrLc6Y02Vb9gMQ3t1xqKCJMlpqCqq5Y4KenmlaRgiLGtyxPQAdzjf4o6vhjLUlMEz0saksI0LmJdzZlG9gLbjp3xnf2WUtQmaPXTU0mmngc07FSNbtZdj/AHS2NIjNQZhLI3LbuT2+cZvWVbuE39JboL2loFb7SuHUBeSokuATaOItc32A/wDdsJWf/aFQVM4/CcpaGJBYGWW17d7KNj8nAvi3hqr/AJY1lNldG8kcziSPQlkBYAsLnYWJOC+RZRl+XLGs9G82YxprllVeYKf+01jYDrYi52J93rRp4i+7xZrMG7dSjTVfE2e8qoyukipItannDbWQbjrcsL+QxdXgClEfMzTMppahjzXaMKNd+u5JPW+/r8YPQZhTyytDRkz1DvZeUms2sBZQO1r9fDtfod7NRS9EqYRTWIPMzWr5Wo7j8oPj7+gv8YkFEFhr5SCtRzczPs3y+t4eqHqqGSOqoTdQ91k0qTuCRt/iH0xXpeKZY5onlhVxGdS6WKnV/uBfv6b2w48R5BWw0s+aQrBNShDzVRX5Onrcqbarddr9BtYWwgZtk7UlJHXDTFHNJpWBmuwBFwwvuUNjYn069cHTdXG5FSiV3C8nEcbwkGZmYKR/0dF/0Yjb4x4ySWOvzCoqp+ZBTQxFgqgsmu3c222LG3n6YW6WnqKuYQ0kMk0h/djUsfpjRuF4nyjhutg4k0pSyKzR0lwWYWuSQvmQOp2t2xNQKi3Ai0W5teIubTwzVT1MU3NlnYyOvLsIyd7XvufjBHJOL88y4pBHWLNFewjq/Gq/4r3Uexti5U5Xw3OebE+ZUQYagOSXjt6XF7fOPVPw3w/LSVNR/KK6xJdRywDfftuT0vbb3xJ9Nlswv8xDFMjg/mMFJ9o9dSxAVtJl1MX8UZcz2kW5GpStwRcEXuemOwEpo6OTL6eAV1BOYNSiR6qWHwk3A0dBvqNx11Y7AhwuhIwB8yeRKOo2jyilUHozLY/5bf74L8OVGWZGyzVGVUbd1qQhd1+HJBHtY4vyrk1FESlPThAeojBH6nr7C+KcubrLEziBYoF/pJBt8DFJK78oNfGVSbcmNFbxA8tI1TTRxSJCC+inFy7AdNuhPr0visv2i8NIpFY9dHOg8VPJTeIHy2uPnGfnNqiV/u2WmZ1Y2BYb/wCFRsBgxU5NzaNfxNo5XAAAZA7A/wB474a5Cteoefv9odPqSNeJ8y7imbN8xzqsMRWlnmTlRuxblqFsRfsSFW/sO2Df2f5PTZxTyz50yFI5DppVYDWykgs5G7nbqcUcuoEpqQRx04gh7BWtqPmR/wDMT8G0zZfxDmslTY0jFJYUbaPU99RB6XFunrfC36gdxXxaP6Y51DfzH+pWL7l92yemipiBaMxR2RT6lRsPM+RxQhozlMpr87raaSotaNwptEovcKzb7k9RbHjM+KoqKnB1FyPAu2xPYW6nyxlvEnEq1dXJNmSPO8bWjpptlY7/AJgCDYEbD69sSlL1Dm3MstUKCwjhnHGyVsVQ9M6iig3lmY3Ln+qLdvM+o88LGW5BFnMqZvm8crSSi7xSMCouTpNgAQNOnwkne59AOyKabiWuVKxUjy+kAdoYxZGcmyLby6m39k+eH1w0EbtoIYDSznZWB3G/nv8AGLSrgbD6ym7kyFK+hyqGTQFQIAqrTIviNxYALsSfI2wGiq8uSvaClZDFpkYeDfSsRL3+o+mBucVczEq0kQiH5l0nWRtcAbgnbqd8LFXmxK1EdJHFCkqct2jSzOvcHvv388Eq5bEi1tmEct+8UkwyrMf5texheXYBT0ufL17b/HVeSS1eZplrRwUdSrFpZpAysymwBO+lhfuN9yT0w71eRQ5tk1JBVHTOkCaJQLlG0i/uNtxgBJV1uTyQUmaQrM9N/wBtKL69Pkj+Xoelu2K9Hqcz28+R/wBEUyYHISvUcD0lJJy6jNpZZerLDSg6Pe7jf/nljsTQ1nELGSSdaekDsSEnnaBiTuTswLde/pawx2NDuOxIyb3itPmVVUVIlqZ2kcbKL2AHoBg9TZdntdHGZcvrDCBdTLHy0I87tYHGrxZVQ5DXrE1LBHSsbpLDCAbe4F/44O1v3TNaFoYqqKRtNlYSDV0/XC7Law5nMgYTOsr4cnyyBdaRCaRddw99ug3749CimkmEkskbKl9Kg338zgy0tXl6y0FXGdJFhqG6b9VPl6YqRqbHSb+QxmVjTvfz5+EAJKrU0juC7gkdB2wq8a1WY5SaWWKqcxza0aPUwW4sQbA74aqrMIoZDBCvPqQLmJG/L6seij338gcBcwpPxCGePMCrmew8A2jsDpCX321E3PUk+wGgMHDNxGBgm4jDiOuR5HhMcbSLoJVL2HexN7YFG7Ek9T54K1HDWaQO4EIlVRfVGw39gd74vZJwpPVsHzIvTRH8sYA5knXoO3yL+nfGr6iAXBjMxzeEvs8gaaKui03E5CxeXNRWYA+hBI+cH54s8jg5kopBSl9QJJ1xBeu4Hf6WxQniy7KKZaGOV6OOWW4muWMcgtZjf2Fx33G174rVuc5w0YoVQsXTTGU8SOp76twQR06de2AQhwT7wQctiVs2kDUr/iIQR6tYihm1FyQLeo8zhWpIZcyrljjQXdxq0qAqhmC3t2F2H64L8UyVCiNKinEDrGL7qTJcWZrrsbm/wBgnS8N00WW0EjynmPVBppQbaFVSWAbfTp67jcj2xy9qw77mj6UB0rsBsAMXaKgjnctOVXQpfURuF7kfwxUyiup8xyumr4ULc5SXRxYo1yCp9RiWSVtAVTbTe3seoxndPSSlupsjxAqFr2HEDZ3lWX5zUiWvpTKUuI7SsulfLYi+Oxd/MSfpjsVD1da+mjANTMI+NeI4kWP8WnkRb2SYLKP8wOPMnGueSKFaaAW/eFNHf/Ti/W8NtNnYid4o4QNxACtrErsDfvvc4CcTU1NQ5p+H0cTK0QAkkeQsXYgH4ABHbz9MbwZXsDIIAOMsJxZnzBh+IEW/8Ud/9OLGXUfEufvzWqqg0t7yTVMzrDa/TY3b2UHHjhfKVNeJK2OOaFdgmo7t6i246/TGr5fEJjqlClYwoVFFhfa3wMQMMsQIDGxsItUtHnSRJCtHk9PAosPu8jxqeu5XQd8SzUdRBEBO0IlfcFUZi3oPEP8AnvhgrVWlHNm/aSF7Kotp9L4lfLY46hpa1jK+ksQosFHcLjnoqb2G4u14vrSJTxa5ZGkcDey6VX0tufriWH+ao1ZIoUcolVItYAX+tseq5kdGkCWpo5AoS/iY2BsfTfCnLnsuY5xJQBbRojMb/AsMIJCHQ4glZR4nilmyoVABJik1Mev5rg/xGAlFxFmVHCYYZhyT/RsgZB7Kdh+mHVYDVBYpCOXI3K0+h2OFnivhduG84ipzOs0FRHzYT+8F8m9R6deu3TB9KxKkGMpbFpWySU5pxJQvmt6mCOXmTIzaQY18TDyGwONKzmIwUMCJEIXjNlkS+sr21ee4P6dsKX2bUQlzmqgZV0GnMrvfxaUIOkDpu5jJPkhHfDFxBWT/AI8aEhfuzRaE3uRKi62b2Kvb3F+5w5wQCYVQXEHy8R1+SATNEJ6fVaaJjbUp6Mp7EHbv1sRsMNeU5lR51RCry+TUl9LKwsyN5MOx+h7YVaqKOaCSnqF1RupDW6i46j1wmZdmNdwxnMppZVZopDFKjX0TAHoR/wAIxntQ/kKSumH5k0X1YzYniu11JHnjsQ5HmMOd5VFmEEbxJIWUo5BKsOu46j129hjsY7nFirDcshfaf//Z">
            <a:hlinkClick r:id="rId14"/>
          </p:cNvPr>
          <p:cNvSpPr>
            <a:spLocks noChangeAspect="1" noChangeArrowheads="1"/>
          </p:cNvSpPr>
          <p:nvPr/>
        </p:nvSpPr>
        <p:spPr bwMode="auto">
          <a:xfrm>
            <a:off x="76200" y="-350838"/>
            <a:ext cx="1114425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9224" name="Picture 8" descr="http://www.britannica.com.ph/article_images/10414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588224" y="3933056"/>
            <a:ext cx="1296144" cy="864096"/>
          </a:xfrm>
          <a:prstGeom prst="rect">
            <a:avLst/>
          </a:prstGeom>
          <a:noFill/>
        </p:spPr>
      </p:pic>
      <p:pic>
        <p:nvPicPr>
          <p:cNvPr id="9218" name="Picture 2" descr="http://t3.gstatic.com/images?q=tbn:ANd9GcR80q8ZnvnmYczyZyhI2cfXSFynderSmnrQMCypL0S4Kxnu6_oqXQ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878841" y="548680"/>
            <a:ext cx="1265159" cy="1665363"/>
          </a:xfrm>
          <a:prstGeom prst="rect">
            <a:avLst/>
          </a:prstGeom>
          <a:noFill/>
        </p:spPr>
      </p:pic>
      <p:pic>
        <p:nvPicPr>
          <p:cNvPr id="9226" name="Picture 10" descr="http://t3.gstatic.com/images?q=tbn:ANd9GcQM9vxbbfzMGyZMh-U_AW2q5Nfemhbu8DENZT5XTf8T8dJxuVNt5w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388424" y="3645024"/>
            <a:ext cx="755576" cy="652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PT" sz="3200" dirty="0" smtClean="0">
                <a:effectLst/>
                <a:latin typeface="Calibri" pitchFamily="34" charset="0"/>
              </a:rPr>
              <a:t>Tabaco </a:t>
            </a:r>
            <a:r>
              <a:rPr lang="pt-PT" sz="3200" i="1" dirty="0" err="1" smtClean="0">
                <a:effectLst/>
                <a:latin typeface="Calibri" pitchFamily="34" charset="0"/>
              </a:rPr>
              <a:t>Nicotiana</a:t>
            </a:r>
            <a:r>
              <a:rPr lang="pt-PT" sz="3200" i="1" dirty="0" smtClean="0">
                <a:effectLst/>
                <a:latin typeface="Calibri" pitchFamily="34" charset="0"/>
              </a:rPr>
              <a:t> </a:t>
            </a:r>
            <a:r>
              <a:rPr lang="pt-PT" sz="3200" i="1" dirty="0" err="1" smtClean="0">
                <a:effectLst/>
                <a:latin typeface="Calibri" pitchFamily="34" charset="0"/>
              </a:rPr>
              <a:t>tabaccum</a:t>
            </a:r>
            <a:endParaRPr lang="pt-PT" sz="3200" i="1" dirty="0">
              <a:effectLst/>
              <a:latin typeface="Calibri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85750" y="1785925"/>
            <a:ext cx="8401050" cy="4344999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  <a:defRPr/>
            </a:pPr>
            <a:r>
              <a:rPr lang="pt-PT" sz="2400" dirty="0" smtClean="0">
                <a:effectLst/>
                <a:latin typeface="Calibri" pitchFamily="34" charset="0"/>
              </a:rPr>
              <a:t>	 Nas folhas do tabaco, a quantidade de nicotina permite retirar efeitos do fumo (cigarros, charutos, cachimbo), da mastigação (rapé) ou apenas da presença na boca (</a:t>
            </a:r>
            <a:r>
              <a:rPr lang="pt-PT" sz="2400" i="1" dirty="0" err="1" smtClean="0">
                <a:effectLst/>
                <a:latin typeface="Calibri" pitchFamily="34" charset="0"/>
              </a:rPr>
              <a:t>Snuff</a:t>
            </a:r>
            <a:r>
              <a:rPr lang="pt-PT" sz="2400" dirty="0" smtClean="0">
                <a:effectLst/>
                <a:latin typeface="Calibri" pitchFamily="34" charset="0"/>
              </a:rPr>
              <a:t>). </a:t>
            </a:r>
          </a:p>
          <a:p>
            <a:pPr algn="just">
              <a:lnSpc>
                <a:spcPct val="150000"/>
              </a:lnSpc>
              <a:buNone/>
              <a:defRPr/>
            </a:pPr>
            <a:r>
              <a:rPr lang="pt-PT" sz="2400" dirty="0" smtClean="0">
                <a:effectLst/>
                <a:latin typeface="Calibri" pitchFamily="34" charset="0"/>
              </a:rPr>
              <a:t>	A nicotina também ocorre em pequenas quantidades noutras plantas solanáceas, como o tomateiro e a beringela, mas nessas não tem efeito nos seres humanos.</a:t>
            </a:r>
          </a:p>
          <a:p>
            <a:pPr algn="just">
              <a:lnSpc>
                <a:spcPct val="150000"/>
              </a:lnSpc>
              <a:buNone/>
              <a:defRPr/>
            </a:pPr>
            <a:r>
              <a:rPr lang="pt-PT" sz="2400" dirty="0" smtClean="0">
                <a:effectLst/>
                <a:latin typeface="Calibri" pitchFamily="34" charset="0"/>
              </a:rPr>
              <a:t>	</a:t>
            </a:r>
            <a:endParaRPr lang="pt-PT" sz="2400" dirty="0">
              <a:effectLst/>
              <a:latin typeface="Calibri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8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13B0D0-B879-41E8-A6AF-319CE582D453}" type="slidenum">
              <a:rPr lang="pt-PT" smtClean="0"/>
              <a:pPr>
                <a:defRPr/>
              </a:pPr>
              <a:t>9</a:t>
            </a:fld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57192"/>
            <a:ext cx="8784976" cy="109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28687"/>
            <a:ext cx="8784976" cy="36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563888" y="5445224"/>
            <a:ext cx="720080" cy="258213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ângulo 6"/>
          <p:cNvSpPr/>
          <p:nvPr/>
        </p:nvSpPr>
        <p:spPr>
          <a:xfrm>
            <a:off x="6156176" y="5438811"/>
            <a:ext cx="2736304" cy="510469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ângulo 7"/>
          <p:cNvSpPr/>
          <p:nvPr/>
        </p:nvSpPr>
        <p:spPr>
          <a:xfrm>
            <a:off x="467544" y="5684032"/>
            <a:ext cx="5688632" cy="258213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ângulo 8"/>
          <p:cNvSpPr/>
          <p:nvPr/>
        </p:nvSpPr>
        <p:spPr>
          <a:xfrm>
            <a:off x="467544" y="5949281"/>
            <a:ext cx="3096344" cy="300402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559708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o de apresentação predefinido">
  <a:themeElements>
    <a:clrScheme name="Tons de Cinzento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1_Modelo de apresentação predefini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odelo de apresentação predefinido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2253</TotalTime>
  <Words>1188</Words>
  <Application>Microsoft Office PowerPoint</Application>
  <PresentationFormat>Apresentação no Ecrã (4:3)</PresentationFormat>
  <Paragraphs>281</Paragraphs>
  <Slides>23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23</vt:i4>
      </vt:variant>
    </vt:vector>
  </HeadingPairs>
  <TitlesOfParts>
    <vt:vector size="24" baseType="lpstr">
      <vt:lpstr>1_Modelo de apresentação predefinido</vt:lpstr>
      <vt:lpstr>Substâncias de consumo</vt:lpstr>
      <vt:lpstr>Cafeína</vt:lpstr>
      <vt:lpstr>Cafeína</vt:lpstr>
      <vt:lpstr>Cafeína – consumo diário</vt:lpstr>
      <vt:lpstr>Cafeína – efeitos secundários</vt:lpstr>
      <vt:lpstr>Cafeína – efeitos secundários</vt:lpstr>
      <vt:lpstr>Apresentação do PowerPoint</vt:lpstr>
      <vt:lpstr>Tabaco Nicotiana tabaccum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Medicamentos de venda sob receita</vt:lpstr>
      <vt:lpstr>Medicamentos de venda sob receita</vt:lpstr>
      <vt:lpstr>Medicamentos de venda livre</vt:lpstr>
      <vt:lpstr>Medicamentos de venda livre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Alergias e intolerâncias a alimentos</dc:title>
  <dc:creator>Nidia</dc:creator>
  <cp:lastModifiedBy>Nídia</cp:lastModifiedBy>
  <cp:revision>111</cp:revision>
  <dcterms:created xsi:type="dcterms:W3CDTF">2005-07-27T18:47:18Z</dcterms:created>
  <dcterms:modified xsi:type="dcterms:W3CDTF">2014-07-22T13:49:11Z</dcterms:modified>
</cp:coreProperties>
</file>