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5"/>
  </p:notesMasterIdLst>
  <p:handoutMasterIdLst>
    <p:handoutMasterId r:id="rId26"/>
  </p:handoutMasterIdLst>
  <p:sldIdLst>
    <p:sldId id="276" r:id="rId2"/>
    <p:sldId id="277" r:id="rId3"/>
    <p:sldId id="281" r:id="rId4"/>
    <p:sldId id="283" r:id="rId5"/>
    <p:sldId id="282" r:id="rId6"/>
    <p:sldId id="284" r:id="rId7"/>
    <p:sldId id="298" r:id="rId8"/>
    <p:sldId id="285" r:id="rId9"/>
    <p:sldId id="286" r:id="rId10"/>
    <p:sldId id="287" r:id="rId11"/>
    <p:sldId id="278" r:id="rId12"/>
    <p:sldId id="288" r:id="rId13"/>
    <p:sldId id="289" r:id="rId14"/>
    <p:sldId id="290" r:id="rId15"/>
    <p:sldId id="279" r:id="rId16"/>
    <p:sldId id="293" r:id="rId17"/>
    <p:sldId id="292" r:id="rId18"/>
    <p:sldId id="280" r:id="rId19"/>
    <p:sldId id="297" r:id="rId20"/>
    <p:sldId id="291" r:id="rId21"/>
    <p:sldId id="294" r:id="rId22"/>
    <p:sldId id="295" r:id="rId23"/>
    <p:sldId id="296" r:id="rId24"/>
  </p:sldIdLst>
  <p:sldSz cx="9144000" cy="6858000" type="screen4x3"/>
  <p:notesSz cx="7102475" cy="10233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8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092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9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092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855E432-957E-4018-84BA-0E1B2C769D5E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05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2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0687"/>
            <a:ext cx="5681980" cy="4604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2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34F825A6-6D32-4769-8D61-505B76E0DB8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528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t-PT" sz="2400" dirty="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6" name="Group 1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3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1" name="Rectangle 4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t-PT" dirty="0">
                  <a:latin typeface="Arial" pitchFamily="34" charset="0"/>
                  <a:cs typeface="+mn-cs"/>
                </a:endParaRPr>
              </a:p>
            </p:txBody>
          </p:sp>
        </p:grpSp>
        <p:grpSp>
          <p:nvGrpSpPr>
            <p:cNvPr id="7" name="Group 15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11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9" name="Line 12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t-PT" dirty="0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63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PT"/>
              <a:t>Clique para editar o estilo do título			</a:t>
            </a:r>
          </a:p>
        </p:txBody>
      </p:sp>
      <p:sp>
        <p:nvSpPr>
          <p:cNvPr id="263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1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4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99A53-785B-4D12-8DE3-81A0F27F584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1C2FE-DD2E-4A98-A314-93D7B9927EE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7DC9D-66B0-4DAD-B368-CEE1B0B635B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ítulo, text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70639-C3DA-4E12-BDE1-F95C1F9804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C01AD-748D-4EC9-97E7-0974F8D55AF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6522C-240D-4677-B5BE-B0F0BBC7FC2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484E2-F154-4594-9B45-E35405B632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507D8-AE11-4305-8FD7-8C363F7E066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B012D-6CD2-4887-A7C6-262373F5CC2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F8CFC-1CF9-4D6C-B81B-87782FA175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357B1-2EFE-40EE-9DD0-3FA3121B2EC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262AB-29E5-439E-AD77-E7302194926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FAC8B-07AD-40CF-A733-054085DFA55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62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t-PT" sz="2400" dirty="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1034" name="Group 11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62146" name="Rectangle 2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t-PT" sz="2400" dirty="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262148" name="Line 4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t-PT" dirty="0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			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62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pt-PT"/>
              <a:t>ESSaF     Farmácia     2007/08    Nídia Braz</a:t>
            </a:r>
          </a:p>
        </p:txBody>
      </p:sp>
      <p:sp>
        <p:nvSpPr>
          <p:cNvPr id="2621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044767F-BBB3-488A-87E4-C37F901B151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262154" name="Line 10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dirty="0">
              <a:latin typeface="Arial" pitchFamily="34" charset="0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74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  <p:sldLayoutId id="2147484073" r:id="rId12"/>
    <p:sldLayoutId id="214748407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pt/imgres?imgurl=http://www.ubcbotanicalgarden.org/potd/aconitum_uchiyamai.jpg&amp;imgrefurl=http://www.ubcbotanicalgarden.org/potd/2005/08/aconitum_uchiyamai.php&amp;usg=__ONIIQ32E7TSac_n1pfFaVrTW1GM=&amp;h=600&amp;w=800&amp;sz=157&amp;hl=pt-PT&amp;start=13&amp;tbnid=JC9zQVhX0AfePM:&amp;tbnh=107&amp;tbnw=143&amp;prev=/images?q=aconitine&amp;gbv=2&amp;hl=pt-PT&amp;sa=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m.bris.ac.uk/webprojects2001/gerrard/jpgs/digi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images.google.pt/imgres?imgurl=http://www.bbc.co.uk/gardening/plants/plant_finder/images/large_db_pics/large/nerium_oleander.jpg&amp;imgrefurl=http://www.bbc.co.uk/gardening/plants/plant_finder/plant_pages/12264.shtml&amp;usg=__nqoJzc3yKNAEtg7gmPp-x8jnUvw=&amp;h=210&amp;w=210&amp;sz=26&amp;hl=pt-PT&amp;start=18&amp;tbnid=-IvcBR3Ul6ev_M:&amp;tbnh=106&amp;tbnw=106&amp;prev=/images?q=nerium+oleander&amp;gbv=2&amp;hl=pt-PT&amp;sa=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99" name="Marcador de Posição de Conteúdo 5"/>
          <p:cNvSpPr>
            <a:spLocks noGrp="1"/>
          </p:cNvSpPr>
          <p:nvPr>
            <p:ph idx="1"/>
          </p:nvPr>
        </p:nvSpPr>
        <p:spPr>
          <a:xfrm>
            <a:off x="179513" y="1643063"/>
            <a:ext cx="8750176" cy="4459287"/>
          </a:xfrm>
        </p:spPr>
        <p:txBody>
          <a:bodyPr/>
          <a:lstStyle/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 principal função do sistema cardiovascular é o transporte, de gases, nutrientes, produtos para excreção, células, hormonas e outros materiais (células e moléculas produzidas pelo sistema imunitário).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Desempenha um papel importante na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homeostasia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ao contribuir para regular a composição dos fluidos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intra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 extra celulares.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Também é importante na regulação térmica.</a:t>
            </a:r>
          </a:p>
        </p:txBody>
      </p:sp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BFB51-6018-4FAA-88B8-17250BD1A979}" type="slidenum">
              <a:rPr lang="pt-PT" smtClean="0">
                <a:latin typeface="Arial" charset="0"/>
              </a:rPr>
              <a:pPr>
                <a:defRPr/>
              </a:pPr>
              <a:t>1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77813"/>
            <a:ext cx="8463285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– efeitos tóxicos sobre o coração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15" name="Marcador de Posição de Conteúdo 2"/>
          <p:cNvSpPr>
            <a:spLocks noGrp="1"/>
          </p:cNvSpPr>
          <p:nvPr>
            <p:ph idx="1"/>
          </p:nvPr>
        </p:nvSpPr>
        <p:spPr>
          <a:xfrm>
            <a:off x="285721" y="1428736"/>
            <a:ext cx="8501122" cy="4530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Cardiomiopatias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provocadas por agentes tóxicos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Cobalto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: a exposição crónica provoca bloqueio dos canais de cálcio; está descrita como doença profissional e associada ao uso de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como estabilizador de espuma em cerveja (&gt;1ppm).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Etanol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: a exposição continuada provoca degeneração de miócitos e diminuição da proteínas nos sobreviventes.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Chumbo e cádmio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: diminuem a disponibilidade do Ca, diminuindo a contractilidade.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F2DB6-811D-4991-A875-010B387A52F1}" type="slidenum">
              <a:rPr lang="pt-PT" smtClean="0"/>
              <a:pPr>
                <a:defRPr/>
              </a:pPr>
              <a:t>10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A127D4-5ED9-4F26-B310-E190EAA88C63}" type="slidenum">
              <a:rPr lang="pt-PT" smtClean="0">
                <a:latin typeface="Arial" charset="0"/>
              </a:rPr>
              <a:pPr>
                <a:defRPr/>
              </a:pPr>
              <a:t>11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640" y="0"/>
            <a:ext cx="5432648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40" name="Picture 6" descr="http://www.mhhe.com/biosci/ap/dynamichuman2/content/gifs/01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1317204"/>
            <a:ext cx="6530478" cy="489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B7509-C62E-4DC6-BC89-CB329D85FC83}" type="slidenum">
              <a:rPr lang="pt-PT" smtClean="0"/>
              <a:pPr>
                <a:defRPr/>
              </a:pPr>
              <a:t>12</a:t>
            </a:fld>
            <a:endParaRPr lang="pt-PT" dirty="0"/>
          </a:p>
        </p:txBody>
      </p:sp>
      <p:sp>
        <p:nvSpPr>
          <p:cNvPr id="15363" name="Marcador de Posição de Conteúdo 7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672048"/>
          </a:xfr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Aterosclerose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Dissulfureto de carbono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: pode iniciar ou acelerar o processo, por danos directos nas células endoteliais, por alterações metabólicas que aumentam os níveis de colesterol ou pela combinação dos dois.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Monóxido de carbono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: exposição crónica (nos fumadores) acelera a produção de placas de ateroma. Desconhece-se o mecanismo envolvido.</a:t>
            </a:r>
          </a:p>
        </p:txBody>
      </p:sp>
      <p:sp>
        <p:nvSpPr>
          <p:cNvPr id="9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467544" y="404664"/>
            <a:ext cx="8015288" cy="920750"/>
          </a:xfrm>
        </p:spPr>
        <p:txBody>
          <a:bodyPr/>
          <a:lstStyle/>
          <a:p>
            <a:pPr>
              <a:defRPr/>
            </a:pPr>
            <a:r>
              <a:rPr lang="pt-PT" sz="28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– efeitos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tóxicos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1CCAC-0C33-4481-87EF-1A6FCDE2009D}" type="slidenum">
              <a:rPr lang="pt-PT" smtClean="0"/>
              <a:pPr>
                <a:defRPr/>
              </a:pPr>
              <a:t>13</a:t>
            </a:fld>
            <a:endParaRPr lang="pt-PT" dirty="0"/>
          </a:p>
        </p:txBody>
      </p:sp>
      <p:sp>
        <p:nvSpPr>
          <p:cNvPr id="16387" name="Marcador de Posição de Conteúdo 7"/>
          <p:cNvSpPr>
            <a:spLocks noGrp="1"/>
          </p:cNvSpPr>
          <p:nvPr>
            <p:ph idx="1"/>
          </p:nvPr>
        </p:nvSpPr>
        <p:spPr>
          <a:xfrm>
            <a:off x="285720" y="1428736"/>
            <a:ext cx="8472518" cy="4598182"/>
          </a:xfr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Efeitos sobre o músculo vascular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Nitratos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: activam a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guanilato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ciclase que interfere com outras enzimas produzindo relaxamento do músculo vascular, o que conduz a vasodilatação. A exposição pode ocorrer nas indústrias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Alimentar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 de explosivos. Produz dor de cabeça e tonturas. Pode haver aumento de tolerância e os sintomas desaparecem, mas a cessação da exposição pode desencadear vasoconstrição e morte súbita.</a:t>
            </a:r>
          </a:p>
        </p:txBody>
      </p:sp>
      <p:sp>
        <p:nvSpPr>
          <p:cNvPr id="9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251520" y="332656"/>
            <a:ext cx="8015288" cy="920750"/>
          </a:xfrm>
        </p:spPr>
        <p:txBody>
          <a:bodyPr/>
          <a:lstStyle/>
          <a:p>
            <a:pPr>
              <a:defRPr/>
            </a:pPr>
            <a:r>
              <a:rPr lang="pt-PT" sz="28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– efeitos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tóxicos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EB2045-95F6-4D69-84B5-9C5E4ED1F8DA}" type="slidenum">
              <a:rPr lang="pt-PT" smtClean="0"/>
              <a:pPr>
                <a:defRPr/>
              </a:pPr>
              <a:t>14</a:t>
            </a:fld>
            <a:endParaRPr lang="pt-PT" dirty="0"/>
          </a:p>
        </p:txBody>
      </p:sp>
      <p:sp>
        <p:nvSpPr>
          <p:cNvPr id="17411" name="Marcador de Posição de Conteúdo 7"/>
          <p:cNvSpPr>
            <a:spLocks noGrp="1"/>
          </p:cNvSpPr>
          <p:nvPr>
            <p:ph idx="1"/>
          </p:nvPr>
        </p:nvSpPr>
        <p:spPr>
          <a:xfrm>
            <a:off x="428596" y="1643063"/>
            <a:ext cx="8329642" cy="4265783"/>
          </a:xfr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Efeitos sobre o músculo vascular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nitroglicerina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actua de modo semelhante aos nitratos, quando se administra a doentes com dor no coração.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endParaRPr lang="pt-PT" sz="24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Hipertensão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cádmio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 o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chumbo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em exposição crónica, aumentam o risco de hipertensão, num mecanismo mal conhecido.</a:t>
            </a:r>
          </a:p>
        </p:txBody>
      </p:sp>
      <p:sp>
        <p:nvSpPr>
          <p:cNvPr id="9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323528" y="476672"/>
            <a:ext cx="8015288" cy="920750"/>
          </a:xfrm>
        </p:spPr>
        <p:txBody>
          <a:bodyPr/>
          <a:lstStyle/>
          <a:p>
            <a:pPr>
              <a:defRPr/>
            </a:pPr>
            <a:r>
              <a:rPr lang="pt-PT" sz="28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– efeitos </a:t>
            </a: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tóxicos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A0E237-2802-4295-ACAA-BDE8A4C9DC34}" type="slidenum">
              <a:rPr lang="pt-PT" smtClean="0">
                <a:latin typeface="Arial" charset="0"/>
              </a:rPr>
              <a:pPr>
                <a:defRPr/>
              </a:pPr>
              <a:t>15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476672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- sangue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436" name="Picture 2" descr="http://www.nlm.nih.gov/medlineplus/ency/images/ency/fullsize/9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4788458" cy="383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http://ouvidodemaxwell.com/images/oom22c_red_blood_cells_sectioned_vein_si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492896"/>
            <a:ext cx="3671628" cy="272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4B90BA-36FA-4625-BC5D-0941527FF1D2}" type="slidenum">
              <a:rPr lang="pt-PT" smtClean="0">
                <a:latin typeface="Arial" charset="0"/>
              </a:rPr>
              <a:pPr>
                <a:defRPr/>
              </a:pPr>
              <a:t>16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- sangue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460" name="Picture 2" descr="Components of bloo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7000"/>
                    </a14:imgEffect>
                    <a14:imgEffect>
                      <a14:brightnessContrast contrast="-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6984776" cy="522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D5E7BA-0823-491A-A002-EF5ECBD079C6}" type="slidenum">
              <a:rPr lang="pt-PT" smtClean="0">
                <a:latin typeface="Arial" charset="0"/>
              </a:rPr>
              <a:pPr>
                <a:defRPr/>
              </a:pPr>
              <a:t>17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332656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- hemoglobina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4" name="Picture 2" descr="http://fig.cox.miami.edu/~cmallery/150/chemistry/hemoglob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brightnessContrast contrast="-3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298483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FAE05-205D-4F55-AEE1-DB0EE5346906}" type="slidenum">
              <a:rPr lang="pt-PT" smtClean="0"/>
              <a:pPr>
                <a:defRPr/>
              </a:pPr>
              <a:t>18</a:t>
            </a:fld>
            <a:endParaRPr lang="pt-PT" dirty="0"/>
          </a:p>
        </p:txBody>
      </p:sp>
      <p:pic>
        <p:nvPicPr>
          <p:cNvPr id="21507" name="Picture 4" descr="http://www.mhhe.com/biosci/ap/dynamichuman2/content/gifs/014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6883103" cy="516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ângulo 5"/>
          <p:cNvSpPr>
            <a:spLocks noChangeArrowheads="1"/>
          </p:cNvSpPr>
          <p:nvPr/>
        </p:nvSpPr>
        <p:spPr bwMode="auto">
          <a:xfrm>
            <a:off x="539552" y="476672"/>
            <a:ext cx="7215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8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- capilares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A2BE83-EFB3-4721-ABA0-D5FF60766B88}" type="slidenum">
              <a:rPr lang="pt-PT" smtClean="0"/>
              <a:pPr>
                <a:defRPr/>
              </a:pPr>
              <a:t>19</a:t>
            </a:fld>
            <a:endParaRPr lang="pt-PT" dirty="0"/>
          </a:p>
        </p:txBody>
      </p:sp>
      <p:sp>
        <p:nvSpPr>
          <p:cNvPr id="22531" name="Rectângulo 5"/>
          <p:cNvSpPr>
            <a:spLocks noChangeArrowheads="1"/>
          </p:cNvSpPr>
          <p:nvPr/>
        </p:nvSpPr>
        <p:spPr bwMode="auto">
          <a:xfrm>
            <a:off x="611560" y="836712"/>
            <a:ext cx="242031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28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Medula óssea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532" name="Picture 2" descr="http://stemcells.nih.gov/StaticResources/info/scireport/images/figure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5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5127099" cy="5833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ângulo 6"/>
          <p:cNvSpPr>
            <a:spLocks noChangeArrowheads="1"/>
          </p:cNvSpPr>
          <p:nvPr/>
        </p:nvSpPr>
        <p:spPr bwMode="auto">
          <a:xfrm>
            <a:off x="428596" y="1643050"/>
            <a:ext cx="27752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dirty="0"/>
              <a:t>http://stemcells.nih.gov/StaticResources/info/scireport/images/figure42.jpg</a:t>
            </a:r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A58D3C-F3B7-4E9C-A047-636EA941CE55}" type="slidenum">
              <a:rPr lang="pt-PT" smtClean="0">
                <a:latin typeface="Arial" charset="0"/>
              </a:rPr>
              <a:pPr>
                <a:defRPr/>
              </a:pPr>
              <a:t>2</a:t>
            </a:fld>
            <a:endParaRPr lang="pt-PT" dirty="0" smtClean="0">
              <a:latin typeface="Arial" charset="0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6368752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- coração</a:t>
            </a:r>
            <a:endParaRPr lang="pt-PT" sz="28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4" name="Picture 8" descr="C:\Documents and Settings\Nidia\My Documents\My Pictures\structur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02380"/>
            <a:ext cx="5348310" cy="47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– efeitos tóxicos sobre o sangue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555" name="Marcador de Posição de Conteúdo 2"/>
          <p:cNvSpPr>
            <a:spLocks noGrp="1"/>
          </p:cNvSpPr>
          <p:nvPr>
            <p:ph idx="1"/>
          </p:nvPr>
        </p:nvSpPr>
        <p:spPr>
          <a:xfrm>
            <a:off x="928688" y="1643063"/>
            <a:ext cx="7772400" cy="4530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Danos ao nível da medula óssea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	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clorofenicol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(antibiótico), o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lindano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(insecticida) e o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benzeno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são tóxicos que podem provocar pancitopenia e anemia aplástica.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Os agentes que danificam células em divisão, como as radiações e algumas drogas anti-tumorais, também podem causar pancitopenia e anemia aplástica.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8355AC-FC26-4D8B-B33C-42506C15CE4F}" type="slidenum">
              <a:rPr lang="pt-PT" smtClean="0"/>
              <a:pPr>
                <a:defRPr/>
              </a:pPr>
              <a:t>20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77813"/>
            <a:ext cx="8147248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– efeitos tóxicos sobre o sangue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79" name="Marcador de Posição de Conteúdo 2"/>
          <p:cNvSpPr>
            <a:spLocks noGrp="1"/>
          </p:cNvSpPr>
          <p:nvPr>
            <p:ph idx="1"/>
          </p:nvPr>
        </p:nvSpPr>
        <p:spPr>
          <a:xfrm>
            <a:off x="714375" y="1785938"/>
            <a:ext cx="7986713" cy="43878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Danos ao nível das células do sangue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A produção de hemácias na medula óssea depende da disponibilidade de Fe e da acção de químicos capazes de bloquear a síntese das suas fracções </a:t>
            </a:r>
            <a:r>
              <a:rPr lang="pt-PT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heme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– anemia sideroblástica.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chumbo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provoca anemia sideroblástica, por inibição de enzimas.</a:t>
            </a:r>
          </a:p>
          <a:p>
            <a:pPr algn="just">
              <a:buFont typeface="Wingdings" pitchFamily="2" charset="2"/>
              <a:buNone/>
            </a:pPr>
            <a:endParaRPr lang="pt-PT" dirty="0" smtClean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B223A4-736B-4A7E-81A0-F2DF27D898BC}" type="slidenum">
              <a:rPr lang="pt-PT" smtClean="0"/>
              <a:pPr>
                <a:defRPr/>
              </a:pPr>
              <a:t>21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efeitos tóxicos sobre o sangue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3" name="Marcador de Posição de Conteúdo 2"/>
          <p:cNvSpPr>
            <a:spLocks noGrp="1"/>
          </p:cNvSpPr>
          <p:nvPr>
            <p:ph idx="1"/>
          </p:nvPr>
        </p:nvSpPr>
        <p:spPr>
          <a:xfrm>
            <a:off x="714375" y="2132856"/>
            <a:ext cx="7986713" cy="40409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Danos ao nível das células do sangue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As hemácias em circulação podem ser destruídas – anemia hemolítica.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A </a:t>
            </a:r>
            <a:r>
              <a:rPr lang="pt-PT" sz="2400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fenil-hidrazina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 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anilina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o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chumbo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 o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mercúrio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podem provocar anemia hemolítica.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EEFEE1-E479-477A-B446-98E96421C836}" type="slidenum">
              <a:rPr lang="pt-PT" smtClean="0"/>
              <a:pPr>
                <a:defRPr/>
              </a:pPr>
              <a:t>22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77813"/>
            <a:ext cx="8363272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– efeitos tóxicos sobre o sangue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627" name="Marcador de Posição de Conteúdo 2"/>
          <p:cNvSpPr>
            <a:spLocks noGrp="1"/>
          </p:cNvSpPr>
          <p:nvPr>
            <p:ph idx="1"/>
          </p:nvPr>
        </p:nvSpPr>
        <p:spPr>
          <a:xfrm>
            <a:off x="395536" y="1700808"/>
            <a:ext cx="8272492" cy="453072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Danos ao nível da actividade da hemoglobina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 monóxido de carbono compete com o O</a:t>
            </a:r>
            <a:r>
              <a:rPr lang="pt-PT" sz="2400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para a ligação ao Fe da hemoglobina, com uma afinidade 245 vezes maior. Uma atmosfera com 0.1% de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CO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provoca dor de cabeça, náuseas e até morte, se continuar por algumas horas.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Os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nitritos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nitratos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 as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aminas aromáticas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podem oxidar  a hemoglobina, convertendo o ião ferroso em férrico, que não se liga ao O</a:t>
            </a:r>
            <a:r>
              <a:rPr lang="pt-PT" sz="2400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1BB84-2139-4A07-A29D-AE9E8130B8E6}" type="slidenum">
              <a:rPr lang="pt-PT" smtClean="0"/>
              <a:pPr>
                <a:defRPr/>
              </a:pPr>
              <a:t>23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77813"/>
            <a:ext cx="8640960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efeitos tóxicos sobre o coração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147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1600200"/>
            <a:ext cx="8429654" cy="4530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Arritmias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 ritmo cardíaco é controlado pela células do nódulo sino-atrial, mas propaga-se a todas as células do miocárdio.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Todos os miócitos são capazes de contracção automática. A sua excitabilidade resulta da distribuição de iões através da membrana.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Em repouso a célula cardíaca é 80 a 90mV mais negativa do que o seu exterior.</a:t>
            </a:r>
          </a:p>
          <a:p>
            <a:pPr algn="just">
              <a:buFont typeface="Wingdings" pitchFamily="2" charset="2"/>
              <a:buNone/>
            </a:pPr>
            <a:endParaRPr lang="pt-PT" dirty="0" smtClean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151AA0-C0FF-47D2-B506-EB7350B834A9}" type="slidenum">
              <a:rPr lang="pt-PT" smtClean="0"/>
              <a:pPr>
                <a:defRPr/>
              </a:pPr>
              <a:t>3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77813"/>
            <a:ext cx="8435280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efeitos tóxicos sobre o coração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171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1600200"/>
            <a:ext cx="8429654" cy="4530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Arritmias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Taquicardia: ritmo cardíaco excessivamente rápido &gt;100/min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Bradicardia: ritmo cardíaco baixo &lt; 60/min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Fibrilhação: contracção assíncrona do músculo cardíaco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	A epinefrina ou adrenalina e a efedrina provocam taquicardia; os cloro e fluorocarbonados também.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0CFA6-B68C-4626-B66E-3EAA4AAC48D3}" type="slidenum">
              <a:rPr lang="pt-PT" smtClean="0"/>
              <a:pPr>
                <a:defRPr/>
              </a:pPr>
              <a:t>4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efeitos tóxicos sobre o coração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195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1600200"/>
            <a:ext cx="8429654" cy="4530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Arritmias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Quando as arritmias acontecem fora dos aurículos e dos ventrículos, são geralmente consequência de alterações das células do músculo cardíaco – miocardite.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</a:rPr>
              <a:t>	A miocardite pode ser consequência de enfarte, de hipertrofia ventricular, da acção directa de agentes tóxicos ou de inflamação provocada por resposta alérgica a drogas, como acontece com 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</a:rPr>
              <a:t>penicilina</a:t>
            </a:r>
            <a:r>
              <a:rPr lang="pt-PT" sz="2400" dirty="0" smtClean="0">
                <a:latin typeface="Calibri" pitchFamily="34" charset="0"/>
              </a:rPr>
              <a:t>.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1DB2F-B45C-4BB2-BB99-3F0B5E23B15C}" type="slidenum">
              <a:rPr lang="pt-PT" smtClean="0"/>
              <a:pPr>
                <a:defRPr/>
              </a:pPr>
              <a:t>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77813"/>
            <a:ext cx="8147248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efeitos tóxicos sobre o coração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219" name="Marcador de Posição de Conteúdo 2"/>
          <p:cNvSpPr>
            <a:spLocks noGrp="1"/>
          </p:cNvSpPr>
          <p:nvPr>
            <p:ph idx="1"/>
          </p:nvPr>
        </p:nvSpPr>
        <p:spPr>
          <a:xfrm>
            <a:off x="571473" y="1600200"/>
            <a:ext cx="8358216" cy="28289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Arritmias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Os tóxicos com acção directa sobre o ritmo cardíaco podem actuar sobre os canais de iões, como faz o alcalóide aconitina, que inibe a repolarização das células porque mantém os canais de sódio abertos. 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19144E-5FEC-44A4-ABD4-F87CEF4E6966}" type="slidenum">
              <a:rPr lang="pt-PT" smtClean="0"/>
              <a:pPr>
                <a:defRPr/>
              </a:pPr>
              <a:t>6</a:t>
            </a:fld>
            <a:endParaRPr lang="pt-PT" dirty="0"/>
          </a:p>
        </p:txBody>
      </p:sp>
      <p:grpSp>
        <p:nvGrpSpPr>
          <p:cNvPr id="7" name="Grupo 6"/>
          <p:cNvGrpSpPr/>
          <p:nvPr/>
        </p:nvGrpSpPr>
        <p:grpSpPr>
          <a:xfrm>
            <a:off x="4716016" y="4365104"/>
            <a:ext cx="2143125" cy="1686003"/>
            <a:chOff x="1214414" y="4786313"/>
            <a:chExt cx="2143125" cy="1686003"/>
          </a:xfrm>
        </p:grpSpPr>
        <p:sp>
          <p:nvSpPr>
            <p:cNvPr id="9221" name="CaixaDeTexto 5"/>
            <p:cNvSpPr txBox="1">
              <a:spLocks noChangeArrowheads="1"/>
            </p:cNvSpPr>
            <p:nvPr/>
          </p:nvSpPr>
          <p:spPr bwMode="auto">
            <a:xfrm>
              <a:off x="1214414" y="6072206"/>
              <a:ext cx="214312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PT" sz="2000" dirty="0">
                  <a:solidFill>
                    <a:schemeClr val="tx2"/>
                  </a:solidFill>
                  <a:latin typeface="Calibri" pitchFamily="34" charset="0"/>
                  <a:cs typeface="Calibri" pitchFamily="34" charset="0"/>
                </a:rPr>
                <a:t>Planta de </a:t>
              </a:r>
              <a:r>
                <a:rPr lang="pt-PT" sz="2000" dirty="0" err="1">
                  <a:solidFill>
                    <a:schemeClr val="tx2"/>
                  </a:solidFill>
                  <a:latin typeface="Calibri" pitchFamily="34" charset="0"/>
                  <a:cs typeface="Calibri" pitchFamily="34" charset="0"/>
                </a:rPr>
                <a:t>acónito</a:t>
              </a:r>
              <a:endParaRPr lang="pt-PT" sz="20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9222" name="Picture 8" descr="http://tbn3.google.com/images?q=tbn:JC9zQVhX0AfePM:http://www.ubcbotanicalgarden.org/potd/aconitum_uchiyamai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00188" y="4786313"/>
              <a:ext cx="1571625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77813"/>
            <a:ext cx="8363272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efeitos tóxicos sobre o coração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43" name="Marcador de Posição de Conteúdo 2"/>
          <p:cNvSpPr>
            <a:spLocks noGrp="1"/>
          </p:cNvSpPr>
          <p:nvPr>
            <p:ph idx="1"/>
          </p:nvPr>
        </p:nvSpPr>
        <p:spPr>
          <a:xfrm>
            <a:off x="285720" y="1600200"/>
            <a:ext cx="6786609" cy="47091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Arritmias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Os tóxicos presentes na dedaleira, glicósidos como 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digonina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 e 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digitoxina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são inibidores da Na</a:t>
            </a:r>
            <a:r>
              <a:rPr lang="pt-PT" sz="2400" baseline="30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+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/K</a:t>
            </a:r>
            <a:r>
              <a:rPr lang="pt-PT" sz="2400" baseline="30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+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ATPase, que tornam o potencial da membrana menos negativo, provocando batimentos ectópicos frequentes. Outras plantas comuns têm substâncias com efeitos semelhantes como as </a:t>
            </a:r>
            <a:r>
              <a:rPr lang="pt-PT" sz="2400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geninas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dos loendros.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D6EAA-9413-40E1-A09D-9A118BD2C1A2}" type="slidenum">
              <a:rPr lang="pt-PT" smtClean="0"/>
              <a:pPr>
                <a:defRPr/>
              </a:pPr>
              <a:t>7</a:t>
            </a:fld>
            <a:endParaRPr lang="pt-PT" dirty="0"/>
          </a:p>
        </p:txBody>
      </p:sp>
      <p:pic>
        <p:nvPicPr>
          <p:cNvPr id="10245" name="Picture 2" descr="Ver imagem em tamanho rea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63" y="1785938"/>
            <a:ext cx="928687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 descr="http://tbn0.google.com/images?q=tbn:-IvcBR3Ul6ev_M:http://www.bbc.co.uk/gardening/plants/plant_finder/images/large_db_pics/large/nerium_oleande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63" y="4572000"/>
            <a:ext cx="10096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77813"/>
            <a:ext cx="8219256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efeitos tóxicos sobre o coração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67" name="Marcador de Posição de Conteúdo 2"/>
          <p:cNvSpPr>
            <a:spLocks noGrp="1"/>
          </p:cNvSpPr>
          <p:nvPr>
            <p:ph idx="1"/>
          </p:nvPr>
        </p:nvSpPr>
        <p:spPr>
          <a:xfrm>
            <a:off x="500033" y="1600200"/>
            <a:ext cx="8429655" cy="4530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Arritmias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Os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anti-depressivos tricíclicos 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bloqueiam os canais de sódio, aumentando a duração dos impulsos e retardando a sua condução para os ventrículos. Quando as doses são muito elevadas, pode ocorrer bloqueio total.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Bloqueantes com efeitos semelhantes são 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tetradoxina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 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saxitoxina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mas os sintomas neurológicos que provocam são mais rápidos e mais importantes.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2079C0-E230-4825-A466-69A290AC4C5A}" type="slidenum">
              <a:rPr lang="pt-PT" smtClean="0"/>
              <a:pPr>
                <a:defRPr/>
              </a:pPr>
              <a:t>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77813"/>
            <a:ext cx="8291264" cy="1143000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SISTEMA CARDIOVASCULAR </a:t>
            </a:r>
            <a:b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– efeitos tóxicos sobre o coração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91" name="Marcador de Posição de Conteúdo 2"/>
          <p:cNvSpPr>
            <a:spLocks noGrp="1"/>
          </p:cNvSpPr>
          <p:nvPr>
            <p:ph idx="1"/>
          </p:nvPr>
        </p:nvSpPr>
        <p:spPr>
          <a:xfrm>
            <a:off x="179512" y="1340768"/>
            <a:ext cx="8715407" cy="509717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Arritmias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Os medicamentos anti-arrítmicos também podem produzir arritmia: 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procaínamida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 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fenitoína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(tipo I) atrasam a abertura dos canais de sódio, atrasando a contracção; se o atraso for muito grande ocorre uma réplica de impulso, capaz de iniciar um fluxo em ambos os sentidos. 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A </a:t>
            </a:r>
            <a:r>
              <a:rPr lang="pt-PT" sz="2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amiodarona</a:t>
            </a:r>
            <a:r>
              <a:rPr lang="pt-PT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(tipo III) prolonga a duração do impulso, provocando despolarização ainda durante o processo de repolarização.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60BCB8-D2C6-40AB-95C2-6C6BF0A69745}" type="slidenum">
              <a:rPr lang="pt-PT" smtClean="0"/>
              <a:pPr>
                <a:defRPr/>
              </a:pPr>
              <a:t>9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0" y="6492875"/>
            <a:ext cx="41399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pt-PT" sz="1200" dirty="0" smtClean="0"/>
              <a:t>ESSUAlg 2014 Toxicologia </a:t>
            </a:r>
            <a:r>
              <a:rPr lang="pt-PT" sz="1200" dirty="0" smtClean="0"/>
              <a:t>Alimentar </a:t>
            </a:r>
            <a:r>
              <a:rPr lang="pt-PT" sz="1200" dirty="0" smtClean="0"/>
              <a:t>Nídia Braz</a:t>
            </a:r>
            <a:endParaRPr lang="pt-PT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2">
      <a:dk1>
        <a:srgbClr val="993300"/>
      </a:dk1>
      <a:lt1>
        <a:srgbClr val="CCCCCC"/>
      </a:lt1>
      <a:dk2>
        <a:srgbClr val="330000"/>
      </a:dk2>
      <a:lt2>
        <a:srgbClr val="FFFFFF"/>
      </a:lt2>
      <a:accent1>
        <a:srgbClr val="996633"/>
      </a:accent1>
      <a:accent2>
        <a:srgbClr val="FF0000"/>
      </a:accent2>
      <a:accent3>
        <a:srgbClr val="ADAAAA"/>
      </a:accent3>
      <a:accent4>
        <a:srgbClr val="AEAEAE"/>
      </a:accent4>
      <a:accent5>
        <a:srgbClr val="CAB8AD"/>
      </a:accent5>
      <a:accent6>
        <a:srgbClr val="E70000"/>
      </a:accent6>
      <a:hlink>
        <a:srgbClr val="FF3300"/>
      </a:hlink>
      <a:folHlink>
        <a:srgbClr val="CC9933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1090</TotalTime>
  <Words>343</Words>
  <Application>Microsoft Office PowerPoint</Application>
  <PresentationFormat>Apresentação no Ecrã (4:3)</PresentationFormat>
  <Paragraphs>122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23</vt:i4>
      </vt:variant>
    </vt:vector>
  </HeadingPairs>
  <TitlesOfParts>
    <vt:vector size="24" baseType="lpstr">
      <vt:lpstr>Layers</vt:lpstr>
      <vt:lpstr>SISTEMA CARDIOVASCULAR</vt:lpstr>
      <vt:lpstr>SISTEMA CARDIOVASCULAR - coração</vt:lpstr>
      <vt:lpstr>SISTEMA CARDIOVASCULAR  – efeitos tóxicos sobre o coração</vt:lpstr>
      <vt:lpstr>SISTEMA CARDIOVASCULAR  – efeitos tóxicos sobre o coração</vt:lpstr>
      <vt:lpstr>SISTEMA CARDIOVASCULAR  – efeitos tóxicos sobre o coração</vt:lpstr>
      <vt:lpstr>SISTEMA CARDIOVASCULAR  – efeitos tóxicos sobre o coração</vt:lpstr>
      <vt:lpstr>SISTEMA CARDIOVASCULAR  – efeitos tóxicos sobre o coração</vt:lpstr>
      <vt:lpstr>SISTEMA CARDIOVASCULAR  – efeitos tóxicos sobre o coração</vt:lpstr>
      <vt:lpstr>SISTEMA CARDIOVASCULAR  – efeitos tóxicos sobre o coração</vt:lpstr>
      <vt:lpstr>SISTEMA CARDIOVASCULAR  – efeitos tóxicos sobre o coração</vt:lpstr>
      <vt:lpstr>SISTEMA CARDIOVASCULAR</vt:lpstr>
      <vt:lpstr>SISTEMA CARDIOVASCULAR – efeitos tóxicos</vt:lpstr>
      <vt:lpstr>SISTEMA CARDIOVASCULAR – efeitos tóxicos</vt:lpstr>
      <vt:lpstr>SISTEMA CARDIOVASCULAR – efeitos tóxicos</vt:lpstr>
      <vt:lpstr>SISTEMA CARDIOVASCULAR - sangue</vt:lpstr>
      <vt:lpstr>SISTEMA CARDIOVASCULAR - sangue</vt:lpstr>
      <vt:lpstr>SISTEMA CARDIOVASCULAR - hemoglobina</vt:lpstr>
      <vt:lpstr>Apresentação do PowerPoint</vt:lpstr>
      <vt:lpstr>Apresentação do PowerPoint</vt:lpstr>
      <vt:lpstr>SISTEMA CARDIOVASCULAR  – efeitos tóxicos sobre o sangue</vt:lpstr>
      <vt:lpstr>SISTEMA CARDIOVASCULAR  – efeitos tóxicos sobre o sangue</vt:lpstr>
      <vt:lpstr>SISTEMA CARDIOVASCULAR  – efeitos tóxicos sobre o sangue</vt:lpstr>
      <vt:lpstr>SISTEMA CARDIOVASCULAR  – efeitos tóxicos sobre o sangue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Nidia</dc:creator>
  <cp:lastModifiedBy>Nídia</cp:lastModifiedBy>
  <cp:revision>128</cp:revision>
  <cp:lastPrinted>1601-01-01T00:00:00Z</cp:lastPrinted>
  <dcterms:created xsi:type="dcterms:W3CDTF">2005-06-30T14:40:00Z</dcterms:created>
  <dcterms:modified xsi:type="dcterms:W3CDTF">2014-04-01T09:18:39Z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