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7" r:id="rId4"/>
    <p:sldId id="268" r:id="rId5"/>
    <p:sldId id="258" r:id="rId6"/>
    <p:sldId id="260" r:id="rId7"/>
    <p:sldId id="262" r:id="rId8"/>
    <p:sldId id="266" r:id="rId9"/>
    <p:sldId id="264" r:id="rId10"/>
    <p:sldId id="265" r:id="rId11"/>
  </p:sldIdLst>
  <p:sldSz cx="9144000" cy="6858000" type="screen4x3"/>
  <p:notesSz cx="7102475" cy="10233025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26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7DE5BA2D-BA8C-4745-8336-4787062E6853}" type="datetimeFigureOut">
              <a:rPr lang="pt-PT" smtClean="0"/>
              <a:pPr/>
              <a:t>08-04-2011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4FCD968F-F363-4E95-A0FD-784D167ABF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55CBF05C-4937-420D-B13E-702A100DE2E3}" type="datetimeFigureOut">
              <a:rPr lang="pt-PT" smtClean="0"/>
              <a:pPr/>
              <a:t>08-04-2011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F6AF1895-A1B5-4F13-938F-4E7B0EDD88E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F1895-A1B5-4F13-938F-4E7B0EDD88E2}" type="slidenum">
              <a:rPr lang="pt-PT" smtClean="0"/>
              <a:pPr/>
              <a:t>10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9CD7-7A20-4548-B0A9-139554FC2DD7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E1CAC-D1A9-445D-86D8-96B1ACF0BD68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37F33-34F7-427B-8EE9-675FD21B148E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>
  <p:cSld name="Título, objecto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943BB-FCD9-4B60-A00D-8D4DE564C4E2}" type="datetime1">
              <a:rPr lang="pt-PT" smtClean="0"/>
              <a:pPr>
                <a:defRPr/>
              </a:pPr>
              <a:t>08-04-2011</a:t>
            </a:fld>
            <a:endParaRPr lang="pt-PT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1A2D0-4448-4FDF-939D-46356A562E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4D27-A995-4C09-AF39-3FB20D3B1BDC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454C-A53B-466A-8504-C162084BA5EC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D2AB-3A18-43E0-A1F7-130003DC78A2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F2F1-6827-43F3-A9C3-CAE52E54C574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18B3-B999-4D7E-97E0-75431668BC23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D04A-1ECD-4634-A439-B731940323F3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004E-BECD-4882-AFCC-6F41C2B6DD59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E113-D94F-4FCB-A97C-62EBED892BEE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226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FD17D-F2CE-42CF-9389-91D6BF43BB43}" type="datetime1">
              <a:rPr lang="pt-PT" smtClean="0"/>
              <a:pPr/>
              <a:t>08-04-2011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B0097-1103-46AA-9B92-9426DFD8CD6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pt/imgres?imgurl=http://www.cooksillustrated.com/images/document/article/CVR_GrilledChicken_0010_article.jpg&amp;imgrefurl=http://recipes.cooksillustrated.com/grilling-recipes/american/chicken/charcoal-grilled-bone-in-chicken-breasts-recipe/&amp;usg=__tFxCB4zVJEilsvdWHNGYNAp-x_4=&amp;h=268&amp;w=268&amp;sz=17&amp;hl=pt-PT&amp;start=11&amp;itbs=1&amp;tbnid=Vzt6oICJwqFusM:&amp;tbnh=113&amp;tbnw=113&amp;prev=/images?q=charcoal+grilled+chicken&amp;hl=pt-PT&amp;sa=G&amp;gbv=2&amp;tbs=isch: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pt/imgres?imgurl=http://www.chem.ufl.edu/~itl/2045/lectures/w3f2.htg/epoxide.gif&amp;imgrefurl=http://www.chem.ufl.edu/~itl/2045/lectures/lec_z3.html&amp;usg=__C3FsQdvvj1L5DofAOozLG1Rz7P0=&amp;h=120&amp;w=240&amp;sz=1&amp;hl=pt-PT&amp;start=11&amp;itbs=1&amp;tbnid=ZFmjylw0kIYKIM:&amp;tbnh=55&amp;tbnw=110&amp;prev=/images?q=epoxide&amp;hl=pt-PT&amp;sa=G&amp;gbv=2&amp;tbs=isch: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www.google.pt/imgres?imgurl=http://www.angelo.edu/faculty/kboudrea/molecule_gallery/04_aromatics/benzopyrene_01.gif&amp;imgrefurl=http://www.angelo.edu/faculty/kboudrea/molecule_gallery/04_aromatics/00_aromatics.htm&amp;usg=__Yv_iOvqbAl4jQHv0UdCzGq3KenU=&amp;h=149&amp;w=251&amp;sz=2&amp;hl=pt-PT&amp;start=6&amp;itbs=1&amp;tbnid=_WKZnia1-vm5sM:&amp;tbnh=66&amp;tbnw=111&amp;prev=/images?q=benzopyrene&amp;hl=pt-PT&amp;sa=G&amp;gbv=2&amp;tbs=isch: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pt/imgres?imgurl=http://www.chemicalregister.com/upload/cr/57-97-6.png&amp;imgrefurl=http://www.chemicalregister.com/1_4-Dimethyl-2_3-benzophenanthrene/Suppliers/pid46747.htm&amp;usg=__W2eWTVyIZcIl0DVhimUOrw5PWuE=&amp;h=150&amp;w=150&amp;sz=1&amp;hl=pt-PT&amp;start=7&amp;itbs=1&amp;tbnid=38uhk9BK6G5HfM:&amp;tbnh=96&amp;tbnw=96&amp;prev=/images?q=dimethyl+benzo+anthracene&amp;hl=pt-PT&amp;sa=G&amp;gbv=2&amp;tbs=isch:1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google.pt/imgres?imgurl=http://www.angelo.edu/faculty/kboudrea/molecule_gallery/04_aromatics/anthracene_01.gif&amp;imgrefurl=http://www.angelo.edu/faculty/kboudrea/molecule_gallery/04_aromatics/00_aromatics.htm&amp;usg=__hN6rSmKUQ-2M6l3LOlS6Hnipkn4=&amp;h=89&amp;w=217&amp;sz=2&amp;hl=pt-PT&amp;start=16&amp;itbs=1&amp;tbnid=1CSdspiMpzl3IM:&amp;tbnh=44&amp;tbnw=107&amp;prev=/images?q=anthracene&amp;hl=pt-PT&amp;sa=G&amp;gbv=2&amp;tbs=isch: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pt/imgres?imgurl=http://www.insidesocal.com/sgvcrime/DeepFryingTurkey_H.jpg&amp;imgrefurl=http://www.insidesocal.com/sgvcrime/2008/11/&amp;usg=__pAg2Pv1aW8GiNulADhTFYq6Y-bE=&amp;h=261&amp;w=365&amp;sz=27&amp;hl=pt-PT&amp;start=6&amp;itbs=1&amp;tbnid=FqiZ06fms8WaWM:&amp;tbnh=87&amp;tbnw=121&amp;prev=/images?q=deep+fry&amp;hl=pt-PT&amp;sa=G&amp;gbv=2&amp;tbs=isch:1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pt/imgres?imgurl=http://upload.wikimedia.org/wikipedia/commons/archive/d/d7/20070124201413!L-proline-skeletal.png&amp;imgrefurl=http://pt.wikipedia.org/wiki/Ficheiro:L-proline-skeletal.png&amp;usg=__QfZOdgC0NmGl8qwEfyfdJwmX0gU=&amp;h=1046&amp;w=1355&amp;sz=18&amp;hl=pt-PT&amp;start=31&amp;itbs=1&amp;tbnid=nPPMFXzzcMJd1M:&amp;tbnh=116&amp;tbnw=150&amp;prev=/images?q=proline&amp;start=20&amp;hl=pt-PT&amp;sa=N&amp;gbv=2&amp;ndsp=20&amp;tbs=isch:1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www.google.pt/imgres?imgurl=http://www.benbest.com/health/G_dmns.gif&amp;imgrefurl=http://www.benbest.com/health/cancer.html&amp;usg=__Twl4uAw7hZqigiGzAD4aoc9YLqs=&amp;h=219&amp;w=346&amp;sz=12&amp;hl=pt-PT&amp;start=1&amp;itbs=1&amp;tbnid=htuBd4-cJXisSM:&amp;tbnh=76&amp;tbnw=120&amp;prev=/images?q=dimethylnitrosamine&amp;hl=pt-PT&amp;sa=X&amp;gbv=2&amp;tbs=isch: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pt/imgres?imgurl=http://www.lookchem.com/UserFilesUpload/16(1).png&amp;imgrefurl=http://www.lookchem.com/N-Nitrosopyrrolidine/&amp;usg=__YIQYCEwI33OeGfmK04c8UiRGYPk=&amp;h=74&amp;w=111&amp;sz=2&amp;hl=pt-PT&amp;start=4&amp;itbs=1&amp;tbnid=pCn1RFmN1VPcsM:&amp;tbnh=57&amp;tbnw=86&amp;prev=/images?q=nitrosopyrrolidine&amp;hl=pt-PT&amp;sa=G&amp;gbv=2&amp;tbs=isch:1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google.pt/imgres?imgurl=http://upload.wikimedia.org/wikipedia/commons/archive/e/ec/20100413143826!Diethylnitrosamine.png&amp;imgrefurl=http://commons.wikimedia.org/wiki/File:Diethylnitrosamine.png&amp;usg=__AJHNzWBcp00GeHuv5p2WWIsy79U=&amp;h=379&amp;w=463&amp;sz=6&amp;hl=pt-PT&amp;start=8&amp;itbs=1&amp;tbnid=245U4fWfdhQN5M:&amp;tbnh=105&amp;tbnw=128&amp;prev=/images?q=diethylnitrosamine&amp;hl=pt-PT&amp;sa=G&amp;gbv=2&amp;tbs=isch:1" TargetMode="External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642918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chemeClr val="bg1"/>
                </a:solidFill>
              </a:rPr>
              <a:t>Hidrocarbonetos aromáticos </a:t>
            </a:r>
            <a:r>
              <a:rPr lang="pt-PT" sz="2400" dirty="0" err="1" smtClean="0">
                <a:solidFill>
                  <a:schemeClr val="bg1"/>
                </a:solidFill>
              </a:rPr>
              <a:t>policíclicos</a:t>
            </a:r>
            <a:r>
              <a:rPr lang="pt-PT" sz="2400" dirty="0" smtClean="0">
                <a:solidFill>
                  <a:schemeClr val="bg1"/>
                </a:solidFill>
              </a:rPr>
              <a:t> (</a:t>
            </a:r>
            <a:r>
              <a:rPr lang="pt-PT" sz="2400" dirty="0" err="1" smtClean="0">
                <a:solidFill>
                  <a:schemeClr val="bg1"/>
                </a:solidFill>
              </a:rPr>
              <a:t>PHAs</a:t>
            </a:r>
            <a:r>
              <a:rPr lang="pt-PT" sz="2400" dirty="0" smtClean="0">
                <a:solidFill>
                  <a:schemeClr val="bg1"/>
                </a:solidFill>
              </a:rPr>
              <a:t>) </a:t>
            </a:r>
          </a:p>
          <a:p>
            <a:r>
              <a:rPr lang="pt-PT" sz="2400" dirty="0" smtClean="0">
                <a:solidFill>
                  <a:schemeClr val="bg1"/>
                </a:solidFill>
              </a:rPr>
              <a:t>e Aminas </a:t>
            </a:r>
            <a:r>
              <a:rPr lang="pt-PT" sz="2400" dirty="0" smtClean="0">
                <a:solidFill>
                  <a:schemeClr val="bg1"/>
                </a:solidFill>
              </a:rPr>
              <a:t>heterocíclicas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57158" y="1357298"/>
            <a:ext cx="84296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Muitas preparações culinárias envolvem condições de aquecimento intenso  com disponibilidade limitada do oxigénio.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Estas condições  favorecem o escurecimento e a decomposição por pirólise (300°C) das proteínas e dos lípidos.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Não há regulamentação sobre os níveis dos seus produtos de decomposição, nos alimentos.</a:t>
            </a:r>
            <a:endParaRPr lang="pt-PT" sz="24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http://t2.gstatic.com/images?q=tbn:Vzt6oICJwqFusM:http://www.cooksillustrated.com/images/document/article/CVR_GrilledChicken_0010_artic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72074"/>
            <a:ext cx="1076325" cy="1076326"/>
          </a:xfrm>
          <a:prstGeom prst="rect">
            <a:avLst/>
          </a:prstGeom>
          <a:noFill/>
        </p:spPr>
      </p:pic>
      <p:pic>
        <p:nvPicPr>
          <p:cNvPr id="7" name="Picture 2" descr="grilled mea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643446"/>
            <a:ext cx="4000528" cy="2742181"/>
          </a:xfrm>
          <a:prstGeom prst="rect">
            <a:avLst/>
          </a:prstGeom>
          <a:noFill/>
        </p:spPr>
      </p:pic>
      <p:sp>
        <p:nvSpPr>
          <p:cNvPr id="8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pt-PT" sz="2400" dirty="0" smtClean="0">
                <a:solidFill>
                  <a:schemeClr val="bg1"/>
                </a:solidFill>
              </a:rPr>
              <a:t>Conclusões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12777"/>
            <a:ext cx="8669338" cy="3816423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Encontram-se </a:t>
            </a:r>
            <a:r>
              <a:rPr lang="pt-PT" sz="2400" dirty="0" smtClean="0">
                <a:solidFill>
                  <a:schemeClr val="bg1"/>
                </a:solidFill>
              </a:rPr>
              <a:t>grandes concentrações de aerossóis</a:t>
            </a:r>
            <a:r>
              <a:rPr lang="pt-PT" sz="2400" dirty="0" smtClean="0">
                <a:solidFill>
                  <a:schemeClr val="bg1"/>
                </a:solidFill>
              </a:rPr>
              <a:t>;</a:t>
            </a:r>
            <a:endParaRPr lang="pt-PT" sz="24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 valor limite para a acroleína (0.25mg/</a:t>
            </a:r>
            <a:r>
              <a:rPr lang="pt-PT" sz="2400" dirty="0" err="1" smtClean="0">
                <a:solidFill>
                  <a:schemeClr val="bg1"/>
                </a:solidFill>
              </a:rPr>
              <a:t>m³</a:t>
            </a:r>
            <a:r>
              <a:rPr lang="pt-PT" sz="2400" dirty="0" smtClean="0">
                <a:solidFill>
                  <a:schemeClr val="bg1"/>
                </a:solidFill>
              </a:rPr>
              <a:t>) atinge-se, quando as condições de ventilação são insuficientes, </a:t>
            </a:r>
          </a:p>
          <a:p>
            <a:pPr eaLnBrk="1" hangingPunct="1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Quando se usam lípidos de baixa qualidade</a:t>
            </a:r>
            <a:r>
              <a:rPr lang="pt-PT" sz="2400" dirty="0" smtClean="0">
                <a:solidFill>
                  <a:schemeClr val="bg1"/>
                </a:solidFill>
              </a:rPr>
              <a:t>,</a:t>
            </a:r>
            <a:endParaRPr lang="pt-PT" sz="24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Quando </a:t>
            </a:r>
            <a:r>
              <a:rPr lang="pt-PT" sz="2400" dirty="0" smtClean="0">
                <a:solidFill>
                  <a:schemeClr val="bg1"/>
                </a:solidFill>
              </a:rPr>
              <a:t>os óleos </a:t>
            </a:r>
            <a:r>
              <a:rPr lang="pt-PT" sz="2400" dirty="0" smtClean="0">
                <a:solidFill>
                  <a:schemeClr val="bg1"/>
                </a:solidFill>
              </a:rPr>
              <a:t>contém grandes quantidades de ácido linoleico (30-40%) e </a:t>
            </a:r>
            <a:r>
              <a:rPr lang="pt-PT" sz="2400" dirty="0" smtClean="0">
                <a:solidFill>
                  <a:schemeClr val="bg1"/>
                </a:solidFill>
              </a:rPr>
              <a:t>linolénico </a:t>
            </a:r>
            <a:r>
              <a:rPr lang="pt-PT" sz="2400" dirty="0" smtClean="0">
                <a:solidFill>
                  <a:schemeClr val="bg1"/>
                </a:solidFill>
              </a:rPr>
              <a:t>(6-8%).</a:t>
            </a:r>
          </a:p>
        </p:txBody>
      </p:sp>
      <p:sp>
        <p:nvSpPr>
          <p:cNvPr id="5" name="Rectângulo 4"/>
          <p:cNvSpPr/>
          <p:nvPr/>
        </p:nvSpPr>
        <p:spPr>
          <a:xfrm>
            <a:off x="179512" y="5229200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err="1" smtClean="0">
                <a:solidFill>
                  <a:schemeClr val="bg1"/>
                </a:solidFill>
              </a:rPr>
              <a:t>Formation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of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volatile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compounds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in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cooking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oil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smtClean="0">
                <a:solidFill>
                  <a:schemeClr val="bg1"/>
                </a:solidFill>
              </a:rPr>
              <a:t>fumes</a:t>
            </a:r>
          </a:p>
          <a:p>
            <a:r>
              <a:rPr lang="pt-PT" dirty="0" err="1" smtClean="0">
                <a:solidFill>
                  <a:schemeClr val="bg1"/>
                </a:solidFill>
              </a:rPr>
              <a:t>Matthias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Weigl</a:t>
            </a:r>
            <a:r>
              <a:rPr lang="pt-PT" dirty="0" smtClean="0">
                <a:solidFill>
                  <a:schemeClr val="bg1"/>
                </a:solidFill>
              </a:rPr>
              <a:t>, </a:t>
            </a:r>
            <a:r>
              <a:rPr lang="pt-PT" dirty="0" err="1" smtClean="0">
                <a:solidFill>
                  <a:schemeClr val="bg1"/>
                </a:solidFill>
              </a:rPr>
              <a:t>Berufsgenossenschaft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Nahrungsmittel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und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Gaststätten</a:t>
            </a:r>
            <a:r>
              <a:rPr lang="pt-PT" dirty="0" smtClean="0">
                <a:solidFill>
                  <a:schemeClr val="bg1"/>
                </a:solidFill>
              </a:rPr>
              <a:t>, </a:t>
            </a:r>
            <a:r>
              <a:rPr lang="pt-PT" dirty="0" err="1" smtClean="0">
                <a:solidFill>
                  <a:schemeClr val="bg1"/>
                </a:solidFill>
              </a:rPr>
              <a:t>Potsdam</a:t>
            </a:r>
            <a:r>
              <a:rPr lang="pt-PT" dirty="0" smtClean="0">
                <a:solidFill>
                  <a:schemeClr val="bg1"/>
                </a:solidFill>
              </a:rPr>
              <a:t>, </a:t>
            </a:r>
            <a:r>
              <a:rPr lang="pt-PT" dirty="0" err="1" smtClean="0">
                <a:solidFill>
                  <a:schemeClr val="bg1"/>
                </a:solidFill>
              </a:rPr>
              <a:t>Germany</a:t>
            </a:r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179512" y="5805264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http://www.dgfett.de/material/hagen2004/weigl.pdf</a:t>
            </a:r>
            <a:endParaRPr lang="pt-PT" dirty="0"/>
          </a:p>
        </p:txBody>
      </p:sp>
      <p:sp>
        <p:nvSpPr>
          <p:cNvPr id="7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10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357166"/>
            <a:ext cx="85011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Os </a:t>
            </a:r>
            <a:r>
              <a:rPr lang="pt-PT" sz="2400" b="1" dirty="0" smtClean="0">
                <a:solidFill>
                  <a:schemeClr val="bg1"/>
                </a:solidFill>
              </a:rPr>
              <a:t>PHA</a:t>
            </a:r>
            <a:r>
              <a:rPr lang="pt-PT" sz="2400" dirty="0" smtClean="0">
                <a:solidFill>
                  <a:schemeClr val="bg1"/>
                </a:solidFill>
              </a:rPr>
              <a:t>s resultam principalmente da pirólise das gorduras, quando estas caiem dos alimentos sobre carvão em brasa, são incineradas e o alimento absorve os fumos que resultam da incineração. A contaminação diminui quando se afasta o alimento do carvão, durante a preparação.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Existem também no ambiente, com poluentes produzidos por queima de lenha, carvão, gasóleo e óleos.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123728" y="4627002"/>
            <a:ext cx="669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Muitos são inofensivos enquanto outros se tornam carcinogénicos após conversão metabólica nos seus derivados electrofílicos epóxido. </a:t>
            </a:r>
            <a:endParaRPr lang="pt-PT" sz="2400" dirty="0">
              <a:solidFill>
                <a:schemeClr val="bg1"/>
              </a:solidFill>
            </a:endParaRPr>
          </a:p>
        </p:txBody>
      </p:sp>
      <p:grpSp>
        <p:nvGrpSpPr>
          <p:cNvPr id="18" name="Grupo 17"/>
          <p:cNvGrpSpPr/>
          <p:nvPr/>
        </p:nvGrpSpPr>
        <p:grpSpPr>
          <a:xfrm>
            <a:off x="715938" y="5085184"/>
            <a:ext cx="1047750" cy="910058"/>
            <a:chOff x="1928794" y="4572008"/>
            <a:chExt cx="1047750" cy="910058"/>
          </a:xfrm>
        </p:grpSpPr>
        <p:pic>
          <p:nvPicPr>
            <p:cNvPr id="10242" name="Picture 2" descr="http://t3.gstatic.com/images?q=tbn:ZFmjylw0kIYKIM:http://www.chem.ufl.edu/~itl/2045/lectures/w3f2.htg/epoxide.gif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8794" y="4572008"/>
              <a:ext cx="1047750" cy="523875"/>
            </a:xfrm>
            <a:prstGeom prst="rect">
              <a:avLst/>
            </a:prstGeom>
            <a:noFill/>
          </p:spPr>
        </p:pic>
        <p:sp>
          <p:nvSpPr>
            <p:cNvPr id="17" name="CaixaDeTexto 16"/>
            <p:cNvSpPr txBox="1"/>
            <p:nvPr/>
          </p:nvSpPr>
          <p:spPr>
            <a:xfrm>
              <a:off x="1928794" y="5143512"/>
              <a:ext cx="10001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 smtClean="0">
                  <a:solidFill>
                    <a:schemeClr val="bg1"/>
                  </a:solidFill>
                </a:rPr>
                <a:t>epóxido</a:t>
              </a:r>
              <a:endParaRPr lang="pt-PT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14"/>
          <p:cNvGrpSpPr/>
          <p:nvPr/>
        </p:nvGrpSpPr>
        <p:grpSpPr>
          <a:xfrm>
            <a:off x="1115616" y="1846565"/>
            <a:ext cx="7468075" cy="2086491"/>
            <a:chOff x="-1313248" y="3557037"/>
            <a:chExt cx="7788133" cy="2150732"/>
          </a:xfrm>
        </p:grpSpPr>
        <p:grpSp>
          <p:nvGrpSpPr>
            <p:cNvPr id="5" name="Grupo 13"/>
            <p:cNvGrpSpPr/>
            <p:nvPr/>
          </p:nvGrpSpPr>
          <p:grpSpPr>
            <a:xfrm>
              <a:off x="-1313248" y="3557037"/>
              <a:ext cx="6908652" cy="1705384"/>
              <a:chOff x="-1313248" y="3557037"/>
              <a:chExt cx="6908652" cy="1705384"/>
            </a:xfrm>
          </p:grpSpPr>
          <p:grpSp>
            <p:nvGrpSpPr>
              <p:cNvPr id="7" name="Grupo 12"/>
              <p:cNvGrpSpPr/>
              <p:nvPr/>
            </p:nvGrpSpPr>
            <p:grpSpPr>
              <a:xfrm>
                <a:off x="-1313248" y="3853937"/>
                <a:ext cx="4267709" cy="1408484"/>
                <a:chOff x="-1313248" y="3853937"/>
                <a:chExt cx="4267709" cy="1408484"/>
              </a:xfrm>
            </p:grpSpPr>
            <p:sp>
              <p:nvSpPr>
                <p:cNvPr id="4" name="CaixaDeTexto 3"/>
                <p:cNvSpPr txBox="1"/>
                <p:nvPr/>
              </p:nvSpPr>
              <p:spPr>
                <a:xfrm>
                  <a:off x="1239949" y="4818862"/>
                  <a:ext cx="17145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dirty="0">
                      <a:solidFill>
                        <a:schemeClr val="bg1"/>
                      </a:solidFill>
                    </a:rPr>
                    <a:t>b</a:t>
                  </a:r>
                  <a:r>
                    <a:rPr lang="pt-PT" dirty="0" smtClean="0">
                      <a:solidFill>
                        <a:schemeClr val="bg1"/>
                      </a:solidFill>
                    </a:rPr>
                    <a:t>enzo(</a:t>
                  </a:r>
                  <a:r>
                    <a:rPr lang="pt-PT" dirty="0" smtClean="0">
                      <a:solidFill>
                        <a:schemeClr val="bg1"/>
                      </a:solidFill>
                      <a:sym typeface="Symbol"/>
                    </a:rPr>
                    <a:t>)pireno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11" name="Grupo 11"/>
                <p:cNvGrpSpPr/>
                <p:nvPr/>
              </p:nvGrpSpPr>
              <p:grpSpPr>
                <a:xfrm>
                  <a:off x="-1313248" y="3853937"/>
                  <a:ext cx="4203582" cy="1408484"/>
                  <a:chOff x="-1313248" y="3853937"/>
                  <a:chExt cx="4203582" cy="1408484"/>
                </a:xfrm>
              </p:grpSpPr>
              <p:pic>
                <p:nvPicPr>
                  <p:cNvPr id="15362" name="Picture 2" descr="http://t1.gstatic.com/images?q=tbn:_WKZnia1-vm5sM:http://www.angelo.edu/faculty/kboudrea/molecule_gallery/04_aromatics/benzopyrene_01.gif">
                    <a:hlinkClick r:id="rId2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1390137" y="3853937"/>
                    <a:ext cx="1500197" cy="892011"/>
                  </a:xfrm>
                  <a:prstGeom prst="rect">
                    <a:avLst/>
                  </a:prstGeom>
                  <a:noFill/>
                </p:spPr>
              </p:pic>
              <p:grpSp>
                <p:nvGrpSpPr>
                  <p:cNvPr id="12" name="Grupo 10"/>
                  <p:cNvGrpSpPr/>
                  <p:nvPr/>
                </p:nvGrpSpPr>
                <p:grpSpPr>
                  <a:xfrm>
                    <a:off x="-1313248" y="4185449"/>
                    <a:ext cx="1714512" cy="1076972"/>
                    <a:chOff x="-1313248" y="4185449"/>
                    <a:chExt cx="1714512" cy="1076972"/>
                  </a:xfrm>
                </p:grpSpPr>
                <p:pic>
                  <p:nvPicPr>
                    <p:cNvPr id="15364" name="Picture 4" descr="http://t1.gstatic.com/images?q=tbn:1CSdspiMpzl3IM:http://www.angelo.edu/faculty/kboudrea/molecule_gallery/04_aromatics/anthracene_01.gif">
                      <a:hlinkClick r:id="rId4"/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-1238154" y="4185449"/>
                      <a:ext cx="1540346" cy="633416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6" name="CaixaDeTexto 5"/>
                    <p:cNvSpPr txBox="1"/>
                    <p:nvPr/>
                  </p:nvSpPr>
                  <p:spPr>
                    <a:xfrm>
                      <a:off x="-1313248" y="4893088"/>
                      <a:ext cx="1714512" cy="36933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pt-PT" dirty="0" smtClean="0">
                          <a:solidFill>
                            <a:schemeClr val="bg1"/>
                          </a:solidFill>
                        </a:rPr>
                        <a:t>antraceno</a:t>
                      </a:r>
                      <a:endParaRPr lang="pt-PT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</p:grpSp>
          <p:pic>
            <p:nvPicPr>
              <p:cNvPr id="15366" name="Picture 6" descr="http://t1.gstatic.com/images?q=tbn:38uhk9BK6G5HfM:http://www.chemicalregister.com/upload/cr/57-97-6.png">
                <a:hlinkClick r:id="rId6"/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952329" y="3557037"/>
                <a:ext cx="1643075" cy="1643076"/>
              </a:xfrm>
              <a:prstGeom prst="rect">
                <a:avLst/>
              </a:prstGeom>
              <a:noFill/>
            </p:spPr>
          </p:pic>
        </p:grpSp>
        <p:sp>
          <p:nvSpPr>
            <p:cNvPr id="8" name="CaixaDeTexto 7"/>
            <p:cNvSpPr txBox="1"/>
            <p:nvPr/>
          </p:nvSpPr>
          <p:spPr>
            <a:xfrm>
              <a:off x="3117300" y="5338437"/>
              <a:ext cx="3357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 smtClean="0">
                  <a:solidFill>
                    <a:schemeClr val="bg1"/>
                  </a:solidFill>
                </a:rPr>
                <a:t>7,12-dimetil-benzo(</a:t>
              </a:r>
              <a:r>
                <a:rPr lang="pt-PT" dirty="0" smtClean="0">
                  <a:solidFill>
                    <a:schemeClr val="bg1"/>
                  </a:solidFill>
                  <a:sym typeface="Symbol"/>
                </a:rPr>
                <a:t>) </a:t>
              </a:r>
              <a:r>
                <a:rPr lang="pt-PT" dirty="0" smtClean="0">
                  <a:solidFill>
                    <a:schemeClr val="bg1"/>
                  </a:solidFill>
                </a:rPr>
                <a:t>antraceno</a:t>
              </a:r>
              <a:endParaRPr lang="pt-PT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CaixaDeTexto 9"/>
          <p:cNvSpPr txBox="1"/>
          <p:nvPr/>
        </p:nvSpPr>
        <p:spPr>
          <a:xfrm>
            <a:off x="357158" y="428471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 </a:t>
            </a:r>
            <a:r>
              <a:rPr lang="pt-PT" sz="2400" dirty="0" err="1" smtClean="0">
                <a:solidFill>
                  <a:schemeClr val="bg1"/>
                </a:solidFill>
              </a:rPr>
              <a:t>antraceno</a:t>
            </a:r>
            <a:r>
              <a:rPr lang="pt-PT" sz="2400" dirty="0" smtClean="0">
                <a:solidFill>
                  <a:schemeClr val="bg1"/>
                </a:solidFill>
              </a:rPr>
              <a:t>, o benzo</a:t>
            </a:r>
            <a:r>
              <a:rPr lang="pt-PT" sz="2400" dirty="0" smtClean="0">
                <a:solidFill>
                  <a:schemeClr val="bg1"/>
                </a:solidFill>
              </a:rPr>
              <a:t>(</a:t>
            </a:r>
            <a:r>
              <a:rPr lang="pt-PT" sz="2400" dirty="0" smtClean="0">
                <a:solidFill>
                  <a:schemeClr val="bg1"/>
                </a:solidFill>
                <a:sym typeface="Symbol"/>
              </a:rPr>
              <a:t>)pireno e o </a:t>
            </a:r>
            <a:r>
              <a:rPr lang="pt-PT" sz="2400" dirty="0" smtClean="0">
                <a:solidFill>
                  <a:schemeClr val="bg1"/>
                </a:solidFill>
              </a:rPr>
              <a:t>7,12-dimetil-benzo(</a:t>
            </a:r>
            <a:r>
              <a:rPr lang="pt-PT" sz="2400" dirty="0" smtClean="0">
                <a:solidFill>
                  <a:schemeClr val="bg1"/>
                </a:solidFill>
                <a:sym typeface="Symbol"/>
              </a:rPr>
              <a:t>) </a:t>
            </a:r>
            <a:r>
              <a:rPr lang="pt-PT" sz="2400" dirty="0" smtClean="0">
                <a:solidFill>
                  <a:schemeClr val="bg1"/>
                </a:solidFill>
              </a:rPr>
              <a:t>são </a:t>
            </a:r>
            <a:r>
              <a:rPr lang="pt-PT" sz="2400" dirty="0" smtClean="0">
                <a:solidFill>
                  <a:schemeClr val="bg1"/>
                </a:solidFill>
              </a:rPr>
              <a:t>os </a:t>
            </a:r>
            <a:r>
              <a:rPr lang="pt-PT" sz="2400" dirty="0" err="1" smtClean="0">
                <a:solidFill>
                  <a:schemeClr val="bg1"/>
                </a:solidFill>
              </a:rPr>
              <a:t>PHAs</a:t>
            </a:r>
            <a:r>
              <a:rPr lang="pt-PT" sz="2400" dirty="0" smtClean="0">
                <a:solidFill>
                  <a:schemeClr val="bg1"/>
                </a:solidFill>
              </a:rPr>
              <a:t> que </a:t>
            </a:r>
            <a:r>
              <a:rPr lang="pt-PT" sz="2400" dirty="0" smtClean="0">
                <a:solidFill>
                  <a:schemeClr val="bg1"/>
                </a:solidFill>
              </a:rPr>
              <a:t>mais facilmente colocam problemas de saúde.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323528" y="3986247"/>
            <a:ext cx="84999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 benzo(</a:t>
            </a:r>
            <a:r>
              <a:rPr lang="pt-PT" sz="2400" dirty="0" smtClean="0">
                <a:solidFill>
                  <a:schemeClr val="bg1"/>
                </a:solidFill>
                <a:sym typeface="Symbol"/>
              </a:rPr>
              <a:t>)pireno foi identificado na crosta queimada de pão e biscoitos, em carnes e peixes grelhados e café torrado. Carnes gordas contém mais PHAs do que magras, nas mesmas condições de preparação (até 50 </a:t>
            </a:r>
            <a:r>
              <a:rPr lang="pt-PT" sz="2400" dirty="0" err="1" smtClean="0">
                <a:solidFill>
                  <a:schemeClr val="bg1"/>
                </a:solidFill>
                <a:sym typeface="Symbol"/>
              </a:rPr>
              <a:t>ppb</a:t>
            </a:r>
            <a:r>
              <a:rPr lang="pt-PT" sz="2400" dirty="0" smtClean="0">
                <a:solidFill>
                  <a:schemeClr val="bg1"/>
                </a:solidFill>
                <a:sym typeface="Symbol"/>
              </a:rPr>
              <a:t>).</a:t>
            </a:r>
            <a:endParaRPr lang="pt-PT" sz="2400" dirty="0" smtClean="0">
              <a:solidFill>
                <a:schemeClr val="bg1"/>
              </a:solidFill>
              <a:sym typeface="Symbol"/>
            </a:endParaRPr>
          </a:p>
        </p:txBody>
      </p:sp>
      <p:sp>
        <p:nvSpPr>
          <p:cNvPr id="16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71538" y="642918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chemeClr val="bg1"/>
                </a:solidFill>
              </a:rPr>
              <a:t>Aminas heterocíclicas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428596" y="1340768"/>
            <a:ext cx="8358246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As aminas heterocíclicas resultam, na pirólise dos alimentos, da transformação de aminoácidos, particularmente </a:t>
            </a:r>
            <a:r>
              <a:rPr lang="pt-PT" sz="2400" dirty="0" err="1" smtClean="0">
                <a:solidFill>
                  <a:schemeClr val="bg1"/>
                </a:solidFill>
              </a:rPr>
              <a:t>triptofano</a:t>
            </a:r>
            <a:r>
              <a:rPr lang="pt-PT" sz="2400" dirty="0" smtClean="0">
                <a:solidFill>
                  <a:schemeClr val="bg1"/>
                </a:solidFill>
              </a:rPr>
              <a:t>, ácido </a:t>
            </a:r>
            <a:r>
              <a:rPr lang="pt-PT" sz="2400" dirty="0" err="1" smtClean="0">
                <a:solidFill>
                  <a:schemeClr val="bg1"/>
                </a:solidFill>
              </a:rPr>
              <a:t>glutâmico</a:t>
            </a:r>
            <a:r>
              <a:rPr lang="pt-PT" sz="2400" dirty="0" smtClean="0">
                <a:solidFill>
                  <a:schemeClr val="bg1"/>
                </a:solidFill>
              </a:rPr>
              <a:t> </a:t>
            </a:r>
            <a:r>
              <a:rPr lang="pt-PT" sz="2400" dirty="0" err="1" smtClean="0">
                <a:solidFill>
                  <a:schemeClr val="bg1"/>
                </a:solidFill>
              </a:rPr>
              <a:t>fenilalanina</a:t>
            </a:r>
            <a:r>
              <a:rPr lang="pt-PT" sz="2400" dirty="0" smtClean="0">
                <a:solidFill>
                  <a:schemeClr val="bg1"/>
                </a:solidFill>
              </a:rPr>
              <a:t> e </a:t>
            </a:r>
            <a:r>
              <a:rPr lang="pt-PT" sz="2400" dirty="0" err="1" smtClean="0">
                <a:solidFill>
                  <a:schemeClr val="bg1"/>
                </a:solidFill>
              </a:rPr>
              <a:t>lisina</a:t>
            </a:r>
            <a:r>
              <a:rPr lang="pt-PT" sz="2400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Os processos culinários que produzem fumo podem conduzir à formação de aminas heterocíclicas, que se revelam mutagénicas em ensaios com animais de laboratório.</a:t>
            </a:r>
            <a:endParaRPr lang="pt-PT" sz="2400" dirty="0">
              <a:solidFill>
                <a:schemeClr val="bg1"/>
              </a:solidFill>
            </a:endParaRPr>
          </a:p>
        </p:txBody>
      </p:sp>
      <p:pic>
        <p:nvPicPr>
          <p:cNvPr id="25602" name="Picture 2" descr="http://www.foodfacts.info/blog/uploaded_images/p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779986"/>
            <a:ext cx="1504950" cy="1457326"/>
          </a:xfrm>
          <a:prstGeom prst="rect">
            <a:avLst/>
          </a:prstGeom>
          <a:noFill/>
        </p:spPr>
      </p:pic>
      <p:pic>
        <p:nvPicPr>
          <p:cNvPr id="6" name="Picture 4" descr="http://t1.gstatic.com/images?q=tbn:FqiZ06fms8WaWM:http://www.insidesocal.com/sgvcrime/DeepFryingTurkey_H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4837132"/>
            <a:ext cx="1947375" cy="1400180"/>
          </a:xfrm>
          <a:prstGeom prst="rect">
            <a:avLst/>
          </a:prstGeom>
          <a:noFill/>
        </p:spPr>
      </p:pic>
      <p:sp>
        <p:nvSpPr>
          <p:cNvPr id="7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1.gstatic.com/images?q=tbn:htuBd4-cJXisSM:http://www.benbest.com/health/G_dmns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950228"/>
            <a:ext cx="1785950" cy="1131102"/>
          </a:xfrm>
          <a:prstGeom prst="rect">
            <a:avLst/>
          </a:prstGeom>
          <a:noFill/>
        </p:spPr>
      </p:pic>
      <p:pic>
        <p:nvPicPr>
          <p:cNvPr id="16388" name="Picture 4" descr="http://t0.gstatic.com/images?q=tbn:245U4fWfdhQN5M:http://upload.wikimedia.org/wikipedia/commons/archive/e/ec/20100413143826!Diethylnitrosamine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5" y="1958381"/>
            <a:ext cx="1357323" cy="1113429"/>
          </a:xfrm>
          <a:prstGeom prst="rect">
            <a:avLst/>
          </a:prstGeom>
          <a:noFill/>
        </p:spPr>
      </p:pic>
      <p:pic>
        <p:nvPicPr>
          <p:cNvPr id="16392" name="Picture 8" descr="http://t1.gstatic.com/images?q=tbn:pCn1RFmN1VPcsM:http://www.lookchem.com/UserFilesUpload/16(1)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5" y="4429132"/>
            <a:ext cx="1358067" cy="900116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3786182" y="550070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bg1"/>
                </a:solidFill>
              </a:rPr>
              <a:t>nitrosopirrolidina</a:t>
            </a:r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16394" name="Picture 10" descr="http://t0.gstatic.com/images?q=tbn:nPPMFXzzcMJd1M:http://upload.wikimedia.org/wikipedia/commons/archive/d/d7/20070124201413!L-proline-skeletal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4286256"/>
            <a:ext cx="1428750" cy="1104901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1071538" y="557214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err="1" smtClean="0">
                <a:solidFill>
                  <a:schemeClr val="bg1"/>
                </a:solidFill>
              </a:rPr>
              <a:t>prolina</a:t>
            </a:r>
            <a:endParaRPr lang="pt-PT" dirty="0">
              <a:solidFill>
                <a:schemeClr val="bg1"/>
              </a:solidFill>
            </a:endParaRPr>
          </a:p>
        </p:txBody>
      </p:sp>
      <p:cxnSp>
        <p:nvCxnSpPr>
          <p:cNvPr id="11" name="Conexão recta unidireccional 10"/>
          <p:cNvCxnSpPr/>
          <p:nvPr/>
        </p:nvCxnSpPr>
        <p:spPr>
          <a:xfrm>
            <a:off x="3000364" y="5011588"/>
            <a:ext cx="1143008" cy="158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2699792" y="4149080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 smtClean="0">
                <a:solidFill>
                  <a:schemeClr val="bg1"/>
                </a:solidFill>
              </a:rPr>
              <a:t>HNO</a:t>
            </a:r>
            <a:r>
              <a:rPr lang="pt-PT" sz="2000" baseline="-25000" dirty="0" smtClean="0">
                <a:solidFill>
                  <a:schemeClr val="bg1"/>
                </a:solidFill>
              </a:rPr>
              <a:t>2</a:t>
            </a:r>
            <a:endParaRPr lang="pt-PT" sz="2000" baseline="-25000" dirty="0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5436096" y="4581128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 smtClean="0">
                <a:solidFill>
                  <a:schemeClr val="bg1"/>
                </a:solidFill>
              </a:rPr>
              <a:t>+ CO</a:t>
            </a:r>
            <a:r>
              <a:rPr lang="pt-PT" sz="2000" baseline="-25000" dirty="0" smtClean="0">
                <a:solidFill>
                  <a:schemeClr val="bg1"/>
                </a:solidFill>
              </a:rPr>
              <a:t>2</a:t>
            </a:r>
            <a:endParaRPr lang="pt-PT" sz="2000" baseline="-25000" dirty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857224" y="428604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chemeClr val="bg1"/>
                </a:solidFill>
              </a:rPr>
              <a:t>Nitrosaminas </a:t>
            </a:r>
            <a:endParaRPr lang="pt-PT" sz="2400" dirty="0">
              <a:solidFill>
                <a:schemeClr val="bg1"/>
              </a:solidFill>
            </a:endParaRPr>
          </a:p>
        </p:txBody>
      </p:sp>
      <p:cxnSp>
        <p:nvCxnSpPr>
          <p:cNvPr id="16" name="Conexão recta unidireccional 15"/>
          <p:cNvCxnSpPr>
            <a:stCxn id="12" idx="2"/>
          </p:cNvCxnSpPr>
          <p:nvPr/>
        </p:nvCxnSpPr>
        <p:spPr>
          <a:xfrm rot="16200000" flipH="1">
            <a:off x="3239462" y="4616742"/>
            <a:ext cx="391978" cy="256873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17058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pt-PT" sz="2400" dirty="0" smtClean="0">
                <a:solidFill>
                  <a:schemeClr val="bg1"/>
                </a:solidFill>
              </a:rPr>
              <a:t>Acroleína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bg1"/>
                </a:solidFill>
              </a:rPr>
              <a:t>	Acima dos 300°C os lípidos podem decompor-se, com formação acroleína (2-propenal, resultante da degradação do glicerol), responsável pelo odor pungente que resulta das gorduras em chamas.</a:t>
            </a:r>
            <a:endParaRPr lang="pt-PT" sz="2800" dirty="0" smtClean="0">
              <a:solidFill>
                <a:schemeClr val="bg1"/>
              </a:solidFill>
            </a:endParaRPr>
          </a:p>
        </p:txBody>
      </p:sp>
      <p:sp>
        <p:nvSpPr>
          <p:cNvPr id="5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PT" sz="2400" dirty="0" smtClean="0">
                <a:solidFill>
                  <a:schemeClr val="bg1"/>
                </a:solidFill>
              </a:rPr>
              <a:t>http://www.oehha.ca.gov/air/acute_rels/pdf/107028A.pdf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00108"/>
            <a:ext cx="8929718" cy="4868862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	</a:t>
            </a:r>
            <a:r>
              <a:rPr lang="pt-PT" sz="2000" dirty="0" err="1" smtClean="0">
                <a:solidFill>
                  <a:schemeClr val="bg1"/>
                </a:solidFill>
              </a:rPr>
              <a:t>Exposure</a:t>
            </a:r>
            <a:r>
              <a:rPr lang="pt-PT" sz="2000" dirty="0" smtClean="0">
                <a:solidFill>
                  <a:schemeClr val="bg1"/>
                </a:solidFill>
              </a:rPr>
              <a:t> to 1 ppm (2.3 mg/</a:t>
            </a:r>
            <a:r>
              <a:rPr lang="pt-PT" sz="2000" dirty="0" err="1" smtClean="0">
                <a:solidFill>
                  <a:schemeClr val="bg1"/>
                </a:solidFill>
              </a:rPr>
              <a:t>m³</a:t>
            </a:r>
            <a:r>
              <a:rPr lang="pt-PT" sz="2000" dirty="0" smtClean="0">
                <a:solidFill>
                  <a:schemeClr val="bg1"/>
                </a:solidFill>
              </a:rPr>
              <a:t>) for 5 minutes causes </a:t>
            </a:r>
            <a:r>
              <a:rPr lang="pt-PT" sz="2000" dirty="0" err="1" smtClean="0">
                <a:solidFill>
                  <a:schemeClr val="bg1"/>
                </a:solidFill>
              </a:rPr>
              <a:t>lacrimation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and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irritation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the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eyes</a:t>
            </a:r>
            <a:r>
              <a:rPr lang="pt-PT" sz="2000" dirty="0" smtClean="0">
                <a:solidFill>
                  <a:schemeClr val="bg1"/>
                </a:solidFill>
              </a:rPr>
              <a:t>, </a:t>
            </a:r>
            <a:r>
              <a:rPr lang="pt-PT" sz="2000" dirty="0" err="1" smtClean="0">
                <a:solidFill>
                  <a:schemeClr val="bg1"/>
                </a:solidFill>
              </a:rPr>
              <a:t>nose</a:t>
            </a:r>
            <a:r>
              <a:rPr lang="pt-PT" sz="2000" dirty="0" smtClean="0">
                <a:solidFill>
                  <a:schemeClr val="bg1"/>
                </a:solidFill>
              </a:rPr>
              <a:t>, </a:t>
            </a:r>
            <a:r>
              <a:rPr lang="pt-PT" sz="2000" dirty="0" err="1" smtClean="0">
                <a:solidFill>
                  <a:schemeClr val="bg1"/>
                </a:solidFill>
              </a:rPr>
              <a:t>and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throat</a:t>
            </a:r>
            <a:r>
              <a:rPr lang="pt-PT" sz="2000" dirty="0" smtClean="0">
                <a:solidFill>
                  <a:schemeClr val="bg1"/>
                </a:solidFill>
              </a:rPr>
              <a:t> (IARC: </a:t>
            </a:r>
            <a:r>
              <a:rPr lang="pt-PT" sz="2000" dirty="0" err="1" smtClean="0">
                <a:solidFill>
                  <a:schemeClr val="bg1"/>
                </a:solidFill>
              </a:rPr>
              <a:t>Fassett</a:t>
            </a:r>
            <a:r>
              <a:rPr lang="pt-PT" sz="2000" dirty="0" smtClean="0">
                <a:solidFill>
                  <a:schemeClr val="bg1"/>
                </a:solidFill>
              </a:rPr>
              <a:t>, 1962). 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	</a:t>
            </a:r>
            <a:r>
              <a:rPr lang="pt-PT" sz="2000" dirty="0" err="1" smtClean="0">
                <a:solidFill>
                  <a:schemeClr val="bg1"/>
                </a:solidFill>
              </a:rPr>
              <a:t>At</a:t>
            </a:r>
            <a:r>
              <a:rPr lang="pt-PT" sz="2000" dirty="0" smtClean="0">
                <a:solidFill>
                  <a:schemeClr val="bg1"/>
                </a:solidFill>
              </a:rPr>
              <a:t> a </a:t>
            </a:r>
            <a:r>
              <a:rPr lang="pt-PT" sz="2000" dirty="0" err="1" smtClean="0">
                <a:solidFill>
                  <a:schemeClr val="bg1"/>
                </a:solidFill>
              </a:rPr>
              <a:t>concentration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7 mg/</a:t>
            </a:r>
            <a:r>
              <a:rPr lang="pt-PT" sz="2000" dirty="0" err="1" smtClean="0">
                <a:solidFill>
                  <a:schemeClr val="bg1"/>
                </a:solidFill>
              </a:rPr>
              <a:t>m³</a:t>
            </a:r>
            <a:r>
              <a:rPr lang="pt-PT" sz="2000" dirty="0" smtClean="0">
                <a:solidFill>
                  <a:schemeClr val="bg1"/>
                </a:solidFill>
              </a:rPr>
              <a:t>, </a:t>
            </a:r>
            <a:r>
              <a:rPr lang="pt-PT" sz="2000" dirty="0" err="1" smtClean="0">
                <a:solidFill>
                  <a:schemeClr val="bg1"/>
                </a:solidFill>
              </a:rPr>
              <a:t>acrolein</a:t>
            </a:r>
            <a:r>
              <a:rPr lang="pt-PT" sz="2000" dirty="0" smtClean="0">
                <a:solidFill>
                  <a:schemeClr val="bg1"/>
                </a:solidFill>
              </a:rPr>
              <a:t> causes </a:t>
            </a:r>
            <a:r>
              <a:rPr lang="pt-PT" sz="2000" dirty="0" err="1" smtClean="0">
                <a:solidFill>
                  <a:schemeClr val="bg1"/>
                </a:solidFill>
              </a:rPr>
              <a:t>severe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lacrimation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and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irritation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the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mucous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membranes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the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respiratory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tract</a:t>
            </a:r>
            <a:r>
              <a:rPr lang="pt-PT" sz="2000" dirty="0" smtClean="0">
                <a:solidFill>
                  <a:schemeClr val="bg1"/>
                </a:solidFill>
              </a:rPr>
              <a:t> (</a:t>
            </a:r>
            <a:r>
              <a:rPr lang="pt-PT" sz="2000" dirty="0" err="1" smtClean="0">
                <a:solidFill>
                  <a:schemeClr val="bg1"/>
                </a:solidFill>
              </a:rPr>
              <a:t>Prentiss</a:t>
            </a:r>
            <a:r>
              <a:rPr lang="pt-PT" sz="2000" dirty="0" smtClean="0">
                <a:solidFill>
                  <a:schemeClr val="bg1"/>
                </a:solidFill>
              </a:rPr>
              <a:t>, 1937). 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	A 10-minute </a:t>
            </a:r>
            <a:r>
              <a:rPr lang="pt-PT" sz="2000" dirty="0" err="1" smtClean="0">
                <a:solidFill>
                  <a:schemeClr val="bg1"/>
                </a:solidFill>
              </a:rPr>
              <a:t>exposure</a:t>
            </a:r>
            <a:r>
              <a:rPr lang="pt-PT" sz="2000" dirty="0" smtClean="0">
                <a:solidFill>
                  <a:schemeClr val="bg1"/>
                </a:solidFill>
              </a:rPr>
              <a:t> to 350 mg/</a:t>
            </a:r>
            <a:r>
              <a:rPr lang="pt-PT" sz="2000" dirty="0" err="1" smtClean="0">
                <a:solidFill>
                  <a:schemeClr val="bg1"/>
                </a:solidFill>
              </a:rPr>
              <a:t>m³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acrolein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was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lethal</a:t>
            </a:r>
            <a:r>
              <a:rPr lang="pt-PT" sz="2000" dirty="0" smtClean="0">
                <a:solidFill>
                  <a:schemeClr val="bg1"/>
                </a:solidFill>
              </a:rPr>
              <a:t> (</a:t>
            </a:r>
            <a:r>
              <a:rPr lang="pt-PT" sz="2000" dirty="0" err="1" smtClean="0">
                <a:solidFill>
                  <a:schemeClr val="bg1"/>
                </a:solidFill>
              </a:rPr>
              <a:t>Prentiss</a:t>
            </a:r>
            <a:r>
              <a:rPr lang="pt-PT" sz="2000" dirty="0" smtClean="0">
                <a:solidFill>
                  <a:schemeClr val="bg1"/>
                </a:solidFill>
              </a:rPr>
              <a:t>, 1937). 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	A case </a:t>
            </a:r>
            <a:r>
              <a:rPr lang="pt-PT" sz="2000" dirty="0" err="1" smtClean="0">
                <a:solidFill>
                  <a:schemeClr val="bg1"/>
                </a:solidFill>
              </a:rPr>
              <a:t>report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respiratory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failure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and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death</a:t>
            </a:r>
            <a:r>
              <a:rPr lang="pt-PT" sz="2000" dirty="0" smtClean="0">
                <a:solidFill>
                  <a:schemeClr val="bg1"/>
                </a:solidFill>
              </a:rPr>
              <a:t> in </a:t>
            </a:r>
            <a:r>
              <a:rPr lang="pt-PT" sz="2000" dirty="0" err="1" smtClean="0">
                <a:solidFill>
                  <a:schemeClr val="bg1"/>
                </a:solidFill>
              </a:rPr>
              <a:t>individuals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exposed</a:t>
            </a:r>
            <a:r>
              <a:rPr lang="pt-PT" sz="2000" dirty="0" smtClean="0">
                <a:solidFill>
                  <a:schemeClr val="bg1"/>
                </a:solidFill>
              </a:rPr>
              <a:t> to </a:t>
            </a:r>
            <a:r>
              <a:rPr lang="pt-PT" sz="2000" dirty="0" err="1" smtClean="0">
                <a:solidFill>
                  <a:schemeClr val="bg1"/>
                </a:solidFill>
              </a:rPr>
              <a:t>vapors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from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overheated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frying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pans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containing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fat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and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food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items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implicated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acrolein</a:t>
            </a:r>
            <a:r>
              <a:rPr lang="pt-PT" sz="2000" dirty="0" smtClean="0">
                <a:solidFill>
                  <a:schemeClr val="bg1"/>
                </a:solidFill>
              </a:rPr>
              <a:t> as </a:t>
            </a:r>
            <a:r>
              <a:rPr lang="pt-PT" sz="2000" dirty="0" err="1" smtClean="0">
                <a:solidFill>
                  <a:schemeClr val="bg1"/>
                </a:solidFill>
              </a:rPr>
              <a:t>the</a:t>
            </a:r>
            <a:r>
              <a:rPr lang="pt-PT" sz="2000" dirty="0" smtClean="0">
                <a:solidFill>
                  <a:schemeClr val="bg1"/>
                </a:solidFill>
              </a:rPr>
              <a:t> principal </a:t>
            </a:r>
            <a:r>
              <a:rPr lang="pt-PT" sz="2000" dirty="0" err="1" smtClean="0">
                <a:solidFill>
                  <a:schemeClr val="bg1"/>
                </a:solidFill>
              </a:rPr>
              <a:t>toxicant</a:t>
            </a:r>
            <a:r>
              <a:rPr lang="pt-PT" sz="2000" dirty="0" smtClean="0">
                <a:solidFill>
                  <a:schemeClr val="bg1"/>
                </a:solidFill>
              </a:rPr>
              <a:t> (</a:t>
            </a:r>
            <a:r>
              <a:rPr lang="pt-PT" sz="2000" dirty="0" err="1" smtClean="0">
                <a:solidFill>
                  <a:schemeClr val="bg1"/>
                </a:solidFill>
              </a:rPr>
              <a:t>Gosselin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i="1" dirty="0" err="1" smtClean="0">
                <a:solidFill>
                  <a:schemeClr val="bg1"/>
                </a:solidFill>
              </a:rPr>
              <a:t>et</a:t>
            </a:r>
            <a:r>
              <a:rPr lang="pt-PT" sz="2000" i="1" dirty="0" smtClean="0">
                <a:solidFill>
                  <a:schemeClr val="bg1"/>
                </a:solidFill>
              </a:rPr>
              <a:t> al</a:t>
            </a:r>
            <a:r>
              <a:rPr lang="pt-PT" sz="2000" dirty="0" smtClean="0">
                <a:solidFill>
                  <a:schemeClr val="bg1"/>
                </a:solidFill>
              </a:rPr>
              <a:t>. 1979).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	</a:t>
            </a:r>
            <a:r>
              <a:rPr lang="pt-PT" sz="2000" dirty="0" err="1" smtClean="0">
                <a:solidFill>
                  <a:schemeClr val="bg1"/>
                </a:solidFill>
              </a:rPr>
              <a:t>The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lowest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observed</a:t>
            </a:r>
            <a:r>
              <a:rPr lang="pt-PT" sz="2000" dirty="0" smtClean="0">
                <a:solidFill>
                  <a:schemeClr val="bg1"/>
                </a:solidFill>
              </a:rPr>
              <a:t> adverse </a:t>
            </a:r>
            <a:r>
              <a:rPr lang="pt-PT" sz="2000" dirty="0" err="1" smtClean="0">
                <a:solidFill>
                  <a:schemeClr val="bg1"/>
                </a:solidFill>
              </a:rPr>
              <a:t>effect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level</a:t>
            </a:r>
            <a:r>
              <a:rPr lang="pt-PT" sz="2000" dirty="0" smtClean="0">
                <a:solidFill>
                  <a:schemeClr val="bg1"/>
                </a:solidFill>
              </a:rPr>
              <a:t> (LOAEL) for </a:t>
            </a:r>
            <a:r>
              <a:rPr lang="pt-PT" sz="2000" dirty="0" err="1" smtClean="0">
                <a:solidFill>
                  <a:schemeClr val="bg1"/>
                </a:solidFill>
              </a:rPr>
              <a:t>eye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irritation</a:t>
            </a:r>
            <a:r>
              <a:rPr lang="pt-PT" sz="2000" dirty="0" smtClean="0">
                <a:solidFill>
                  <a:schemeClr val="bg1"/>
                </a:solidFill>
              </a:rPr>
              <a:t> in </a:t>
            </a:r>
            <a:r>
              <a:rPr lang="pt-PT" sz="2000" dirty="0" err="1" smtClean="0">
                <a:solidFill>
                  <a:schemeClr val="bg1"/>
                </a:solidFill>
              </a:rPr>
              <a:t>healthy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human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volunteers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is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exposure</a:t>
            </a:r>
            <a:r>
              <a:rPr lang="pt-PT" sz="2000" dirty="0" smtClean="0">
                <a:solidFill>
                  <a:schemeClr val="bg1"/>
                </a:solidFill>
              </a:rPr>
              <a:t> to 0.14 mg/</a:t>
            </a:r>
            <a:r>
              <a:rPr lang="pt-PT" sz="2000" dirty="0" err="1" smtClean="0">
                <a:solidFill>
                  <a:schemeClr val="bg1"/>
                </a:solidFill>
              </a:rPr>
              <a:t>m³</a:t>
            </a:r>
            <a:r>
              <a:rPr lang="pt-PT" sz="2000" dirty="0" smtClean="0">
                <a:solidFill>
                  <a:schemeClr val="bg1"/>
                </a:solidFill>
              </a:rPr>
              <a:t> (0.06 ppm) </a:t>
            </a:r>
            <a:r>
              <a:rPr lang="pt-PT" sz="2000" dirty="0" err="1" smtClean="0">
                <a:solidFill>
                  <a:schemeClr val="bg1"/>
                </a:solidFill>
              </a:rPr>
              <a:t>acrolein</a:t>
            </a:r>
            <a:r>
              <a:rPr lang="pt-PT" sz="2000" dirty="0" smtClean="0">
                <a:solidFill>
                  <a:schemeClr val="bg1"/>
                </a:solidFill>
              </a:rPr>
              <a:t> for </a:t>
            </a:r>
            <a:r>
              <a:rPr lang="pt-PT" sz="2000" dirty="0" err="1" smtClean="0">
                <a:solidFill>
                  <a:schemeClr val="bg1"/>
                </a:solidFill>
              </a:rPr>
              <a:t>five</a:t>
            </a:r>
            <a:r>
              <a:rPr lang="pt-PT" sz="2000" dirty="0" smtClean="0">
                <a:solidFill>
                  <a:schemeClr val="bg1"/>
                </a:solidFill>
              </a:rPr>
              <a:t> minutes (</a:t>
            </a:r>
            <a:r>
              <a:rPr lang="pt-PT" sz="2000" dirty="0" err="1" smtClean="0">
                <a:solidFill>
                  <a:schemeClr val="bg1"/>
                </a:solidFill>
              </a:rPr>
              <a:t>Darley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i="1" dirty="0" err="1" smtClean="0">
                <a:solidFill>
                  <a:schemeClr val="bg1"/>
                </a:solidFill>
              </a:rPr>
              <a:t>et</a:t>
            </a:r>
            <a:r>
              <a:rPr lang="pt-PT" sz="2000" i="1" dirty="0" smtClean="0">
                <a:solidFill>
                  <a:schemeClr val="bg1"/>
                </a:solidFill>
              </a:rPr>
              <a:t> al</a:t>
            </a:r>
            <a:r>
              <a:rPr lang="pt-PT" sz="2000" dirty="0" smtClean="0">
                <a:solidFill>
                  <a:schemeClr val="bg1"/>
                </a:solidFill>
              </a:rPr>
              <a:t>., 1960).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pt-PT" sz="1800" dirty="0" smtClean="0">
              <a:solidFill>
                <a:schemeClr val="bg1"/>
              </a:solidFill>
            </a:endParaRPr>
          </a:p>
        </p:txBody>
      </p:sp>
      <p:sp>
        <p:nvSpPr>
          <p:cNvPr id="5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7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PT" sz="2400" dirty="0" smtClean="0">
                <a:solidFill>
                  <a:schemeClr val="bg1"/>
                </a:solidFill>
              </a:rPr>
              <a:t>http://www.oehha.ca.gov/air/acute_rels/pdf/107028A.pdf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571480"/>
            <a:ext cx="8750330" cy="4868862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pt-PT" sz="1800" dirty="0" smtClean="0">
              <a:solidFill>
                <a:schemeClr val="bg1"/>
              </a:solidFill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	</a:t>
            </a:r>
            <a:r>
              <a:rPr lang="pt-PT" sz="2000" dirty="0" err="1" smtClean="0">
                <a:solidFill>
                  <a:schemeClr val="bg1"/>
                </a:solidFill>
              </a:rPr>
              <a:t>Prolonged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treatment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cancer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patients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with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cyclophosphamide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can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result</a:t>
            </a:r>
            <a:r>
              <a:rPr lang="pt-PT" sz="2000" dirty="0" smtClean="0">
                <a:solidFill>
                  <a:schemeClr val="bg1"/>
                </a:solidFill>
              </a:rPr>
              <a:t> in </a:t>
            </a:r>
            <a:r>
              <a:rPr lang="pt-PT" sz="2000" dirty="0" err="1" smtClean="0">
                <a:solidFill>
                  <a:schemeClr val="bg1"/>
                </a:solidFill>
              </a:rPr>
              <a:t>hemorrhagic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cystitis</a:t>
            </a:r>
            <a:r>
              <a:rPr lang="pt-PT" sz="2000" dirty="0" smtClean="0">
                <a:solidFill>
                  <a:schemeClr val="bg1"/>
                </a:solidFill>
              </a:rPr>
              <a:t>.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	</a:t>
            </a:r>
            <a:r>
              <a:rPr lang="pt-PT" sz="2000" dirty="0" err="1" smtClean="0">
                <a:solidFill>
                  <a:schemeClr val="bg1"/>
                </a:solidFill>
              </a:rPr>
              <a:t>The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bladder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toxicity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is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due</a:t>
            </a:r>
            <a:r>
              <a:rPr lang="pt-PT" sz="2000" dirty="0" smtClean="0">
                <a:solidFill>
                  <a:schemeClr val="bg1"/>
                </a:solidFill>
              </a:rPr>
              <a:t> to </a:t>
            </a:r>
            <a:r>
              <a:rPr lang="pt-PT" sz="2000" dirty="0" err="1" smtClean="0">
                <a:solidFill>
                  <a:schemeClr val="bg1"/>
                </a:solidFill>
              </a:rPr>
              <a:t>the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formation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acrolein</a:t>
            </a:r>
            <a:r>
              <a:rPr lang="pt-PT" sz="2000" dirty="0" smtClean="0">
                <a:solidFill>
                  <a:schemeClr val="bg1"/>
                </a:solidFill>
              </a:rPr>
              <a:t> as a </a:t>
            </a:r>
            <a:r>
              <a:rPr lang="pt-PT" sz="2000" dirty="0" err="1" smtClean="0">
                <a:solidFill>
                  <a:schemeClr val="bg1"/>
                </a:solidFill>
              </a:rPr>
              <a:t>metabolite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and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may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be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prevented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by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co-administration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2-mercaptoethane </a:t>
            </a:r>
            <a:r>
              <a:rPr lang="pt-PT" sz="2000" dirty="0" err="1" smtClean="0">
                <a:solidFill>
                  <a:schemeClr val="bg1"/>
                </a:solidFill>
              </a:rPr>
              <a:t>sulfonate</a:t>
            </a:r>
            <a:r>
              <a:rPr lang="pt-PT" sz="2000" dirty="0" smtClean="0">
                <a:solidFill>
                  <a:schemeClr val="bg1"/>
                </a:solidFill>
              </a:rPr>
              <a:t> (</a:t>
            </a:r>
            <a:r>
              <a:rPr lang="pt-PT" sz="2000" dirty="0" err="1" smtClean="0">
                <a:solidFill>
                  <a:schemeClr val="bg1"/>
                </a:solidFill>
              </a:rPr>
              <a:t>Brock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i="1" dirty="0" err="1" smtClean="0">
                <a:solidFill>
                  <a:schemeClr val="bg1"/>
                </a:solidFill>
              </a:rPr>
              <a:t>et</a:t>
            </a:r>
            <a:r>
              <a:rPr lang="pt-PT" sz="2000" i="1" dirty="0" smtClean="0">
                <a:solidFill>
                  <a:schemeClr val="bg1"/>
                </a:solidFill>
              </a:rPr>
              <a:t> al</a:t>
            </a:r>
            <a:r>
              <a:rPr lang="pt-PT" sz="2000" dirty="0" smtClean="0">
                <a:solidFill>
                  <a:schemeClr val="bg1"/>
                </a:solidFill>
              </a:rPr>
              <a:t>., 1979).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	</a:t>
            </a:r>
            <a:r>
              <a:rPr lang="pt-PT" sz="2000" dirty="0" err="1" smtClean="0">
                <a:solidFill>
                  <a:schemeClr val="bg1"/>
                </a:solidFill>
              </a:rPr>
              <a:t>There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is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inadequate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direct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evidence</a:t>
            </a:r>
            <a:r>
              <a:rPr lang="pt-PT" sz="2000" dirty="0" smtClean="0">
                <a:solidFill>
                  <a:schemeClr val="bg1"/>
                </a:solidFill>
              </a:rPr>
              <a:t> for </a:t>
            </a:r>
            <a:r>
              <a:rPr lang="pt-PT" sz="2000" dirty="0" err="1" smtClean="0">
                <a:solidFill>
                  <a:schemeClr val="bg1"/>
                </a:solidFill>
              </a:rPr>
              <a:t>carcinogenicity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acrolein</a:t>
            </a:r>
            <a:r>
              <a:rPr lang="pt-PT" sz="2000" dirty="0" smtClean="0">
                <a:solidFill>
                  <a:schemeClr val="bg1"/>
                </a:solidFill>
              </a:rPr>
              <a:t> in experimental </a:t>
            </a:r>
            <a:r>
              <a:rPr lang="pt-PT" sz="2000" dirty="0" err="1" smtClean="0">
                <a:solidFill>
                  <a:schemeClr val="bg1"/>
                </a:solidFill>
              </a:rPr>
              <a:t>animals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or</a:t>
            </a:r>
            <a:r>
              <a:rPr lang="pt-PT" sz="2000" dirty="0" smtClean="0">
                <a:solidFill>
                  <a:schemeClr val="bg1"/>
                </a:solidFill>
              </a:rPr>
              <a:t> in </a:t>
            </a:r>
            <a:r>
              <a:rPr lang="pt-PT" sz="2000" dirty="0" err="1" smtClean="0">
                <a:solidFill>
                  <a:schemeClr val="bg1"/>
                </a:solidFill>
              </a:rPr>
              <a:t>humans</a:t>
            </a:r>
            <a:r>
              <a:rPr lang="pt-PT" sz="2000" dirty="0" smtClean="0">
                <a:solidFill>
                  <a:schemeClr val="bg1"/>
                </a:solidFill>
              </a:rPr>
              <a:t> (IARC, 1985). 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	</a:t>
            </a:r>
            <a:r>
              <a:rPr lang="pt-PT" sz="2000" dirty="0" err="1" smtClean="0">
                <a:solidFill>
                  <a:schemeClr val="bg1"/>
                </a:solidFill>
              </a:rPr>
              <a:t>However</a:t>
            </a:r>
            <a:r>
              <a:rPr lang="pt-PT" sz="2000" dirty="0" smtClean="0">
                <a:solidFill>
                  <a:schemeClr val="bg1"/>
                </a:solidFill>
              </a:rPr>
              <a:t>, a </a:t>
            </a:r>
            <a:r>
              <a:rPr lang="pt-PT" sz="2000" dirty="0" err="1" smtClean="0">
                <a:solidFill>
                  <a:schemeClr val="bg1"/>
                </a:solidFill>
              </a:rPr>
              <a:t>metabolite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of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acrolein</a:t>
            </a:r>
            <a:r>
              <a:rPr lang="pt-PT" sz="2000" dirty="0" smtClean="0">
                <a:solidFill>
                  <a:schemeClr val="bg1"/>
                </a:solidFill>
              </a:rPr>
              <a:t>, </a:t>
            </a:r>
            <a:r>
              <a:rPr lang="pt-PT" sz="2000" dirty="0" err="1" smtClean="0">
                <a:solidFill>
                  <a:schemeClr val="bg1"/>
                </a:solidFill>
              </a:rPr>
              <a:t>the</a:t>
            </a:r>
            <a:r>
              <a:rPr lang="pt-PT" sz="2000" dirty="0" smtClean="0">
                <a:solidFill>
                  <a:schemeClr val="bg1"/>
                </a:solidFill>
              </a:rPr>
              <a:t> reactive </a:t>
            </a:r>
            <a:r>
              <a:rPr lang="pt-PT" sz="2000" dirty="0" err="1" smtClean="0">
                <a:solidFill>
                  <a:schemeClr val="bg1"/>
                </a:solidFill>
              </a:rPr>
              <a:t>epoxide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glycidaldehyde</a:t>
            </a:r>
            <a:r>
              <a:rPr lang="pt-PT" sz="2000" dirty="0" smtClean="0">
                <a:solidFill>
                  <a:schemeClr val="bg1"/>
                </a:solidFill>
              </a:rPr>
              <a:t>, </a:t>
            </a:r>
            <a:r>
              <a:rPr lang="pt-PT" sz="2000" dirty="0" err="1" smtClean="0">
                <a:solidFill>
                  <a:schemeClr val="bg1"/>
                </a:solidFill>
              </a:rPr>
              <a:t>has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been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shown</a:t>
            </a:r>
            <a:r>
              <a:rPr lang="pt-PT" sz="2000" dirty="0" smtClean="0">
                <a:solidFill>
                  <a:schemeClr val="bg1"/>
                </a:solidFill>
              </a:rPr>
              <a:t> to </a:t>
            </a:r>
            <a:r>
              <a:rPr lang="pt-PT" sz="2000" dirty="0" err="1" smtClean="0">
                <a:solidFill>
                  <a:schemeClr val="bg1"/>
                </a:solidFill>
              </a:rPr>
              <a:t>be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mutagenic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and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carcinogenic</a:t>
            </a:r>
            <a:r>
              <a:rPr lang="pt-PT" sz="2000" dirty="0" smtClean="0">
                <a:solidFill>
                  <a:schemeClr val="bg1"/>
                </a:solidFill>
              </a:rPr>
              <a:t> in </a:t>
            </a:r>
            <a:r>
              <a:rPr lang="pt-PT" sz="2000" dirty="0" err="1" smtClean="0">
                <a:solidFill>
                  <a:schemeClr val="bg1"/>
                </a:solidFill>
              </a:rPr>
              <a:t>mice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and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rats</a:t>
            </a:r>
            <a:r>
              <a:rPr lang="pt-PT" sz="2000" dirty="0" smtClean="0">
                <a:solidFill>
                  <a:schemeClr val="bg1"/>
                </a:solidFill>
              </a:rPr>
              <a:t>. </a:t>
            </a:r>
            <a:r>
              <a:rPr lang="pt-PT" sz="2000" dirty="0" err="1" smtClean="0">
                <a:solidFill>
                  <a:schemeClr val="bg1"/>
                </a:solidFill>
              </a:rPr>
              <a:t>Therefore</a:t>
            </a:r>
            <a:r>
              <a:rPr lang="pt-PT" sz="2000" dirty="0" smtClean="0">
                <a:solidFill>
                  <a:schemeClr val="bg1"/>
                </a:solidFill>
              </a:rPr>
              <a:t>, </a:t>
            </a:r>
            <a:r>
              <a:rPr lang="pt-PT" sz="2000" dirty="0" err="1" smtClean="0">
                <a:solidFill>
                  <a:schemeClr val="bg1"/>
                </a:solidFill>
              </a:rPr>
              <a:t>acrolein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has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been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designated</a:t>
            </a:r>
            <a:r>
              <a:rPr lang="pt-PT" sz="2000" dirty="0" smtClean="0">
                <a:solidFill>
                  <a:schemeClr val="bg1"/>
                </a:solidFill>
              </a:rPr>
              <a:t> a </a:t>
            </a:r>
            <a:r>
              <a:rPr lang="pt-PT" sz="2000" dirty="0" err="1" smtClean="0">
                <a:solidFill>
                  <a:schemeClr val="bg1"/>
                </a:solidFill>
              </a:rPr>
              <a:t>Group</a:t>
            </a:r>
            <a:r>
              <a:rPr lang="pt-PT" sz="2000" dirty="0" smtClean="0">
                <a:solidFill>
                  <a:schemeClr val="bg1"/>
                </a:solidFill>
              </a:rPr>
              <a:t> C </a:t>
            </a:r>
            <a:r>
              <a:rPr lang="pt-PT" sz="2000" dirty="0" err="1" smtClean="0">
                <a:solidFill>
                  <a:schemeClr val="bg1"/>
                </a:solidFill>
              </a:rPr>
              <a:t>substance</a:t>
            </a:r>
            <a:r>
              <a:rPr lang="pt-PT" sz="2000" dirty="0" smtClean="0">
                <a:solidFill>
                  <a:schemeClr val="bg1"/>
                </a:solidFill>
              </a:rPr>
              <a:t>, </a:t>
            </a:r>
            <a:r>
              <a:rPr lang="pt-PT" sz="2000" dirty="0" err="1" smtClean="0">
                <a:solidFill>
                  <a:schemeClr val="bg1"/>
                </a:solidFill>
              </a:rPr>
              <a:t>with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possible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human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carcinogenic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</a:rPr>
              <a:t>potential</a:t>
            </a:r>
            <a:r>
              <a:rPr lang="pt-PT" sz="2000" dirty="0" smtClean="0">
                <a:solidFill>
                  <a:schemeClr val="bg1"/>
                </a:solidFill>
              </a:rPr>
              <a:t> (U.S.EPA, 1987).</a:t>
            </a:r>
          </a:p>
        </p:txBody>
      </p:sp>
      <p:sp>
        <p:nvSpPr>
          <p:cNvPr id="5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8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2656"/>
            <a:ext cx="8892480" cy="950915"/>
          </a:xfrm>
        </p:spPr>
        <p:txBody>
          <a:bodyPr>
            <a:noAutofit/>
          </a:bodyPr>
          <a:lstStyle/>
          <a:p>
            <a:pPr eaLnBrk="1" hangingPunct="1"/>
            <a:r>
              <a:rPr lang="pt-PT" sz="2400" dirty="0" smtClean="0">
                <a:solidFill>
                  <a:schemeClr val="bg1"/>
                </a:solidFill>
              </a:rPr>
              <a:t>Acroleína </a:t>
            </a:r>
            <a:r>
              <a:rPr lang="pt-PT" sz="2400" dirty="0" smtClean="0">
                <a:solidFill>
                  <a:schemeClr val="bg1"/>
                </a:solidFill>
              </a:rPr>
              <a:t> - um estudo de caso de potencial intoxicação ocupacional</a:t>
            </a:r>
            <a:r>
              <a:rPr lang="pt-PT" dirty="0" smtClean="0">
                <a:solidFill>
                  <a:schemeClr val="folHlink"/>
                </a:solidFill>
              </a:rPr>
              <a:t> </a:t>
            </a:r>
            <a:endParaRPr lang="pt-PT" dirty="0" smtClean="0">
              <a:solidFill>
                <a:schemeClr val="folHlink"/>
              </a:solidFill>
            </a:endParaRP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56176" y="1424177"/>
            <a:ext cx="2808312" cy="1428759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pt-PT" sz="2400" dirty="0" smtClean="0">
                <a:solidFill>
                  <a:schemeClr val="bg1"/>
                </a:solidFill>
              </a:rPr>
              <a:t>	Determinações </a:t>
            </a:r>
            <a:endParaRPr lang="pt-PT" sz="2400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pt-PT" sz="2400" dirty="0" smtClean="0">
                <a:solidFill>
                  <a:schemeClr val="bg1"/>
                </a:solidFill>
              </a:rPr>
              <a:t>	</a:t>
            </a:r>
            <a:r>
              <a:rPr lang="pt-PT" sz="2400" dirty="0" smtClean="0">
                <a:solidFill>
                  <a:schemeClr val="bg1"/>
                </a:solidFill>
              </a:rPr>
              <a:t>do </a:t>
            </a:r>
            <a:r>
              <a:rPr lang="pt-PT" sz="2400" dirty="0" smtClean="0">
                <a:solidFill>
                  <a:schemeClr val="bg1"/>
                </a:solidFill>
              </a:rPr>
              <a:t>conteúdo do ar colhido à altura da face em cozinhas:</a:t>
            </a:r>
          </a:p>
          <a:p>
            <a:pPr eaLnBrk="1" hangingPunct="1">
              <a:buFont typeface="Wingdings" pitchFamily="2" charset="2"/>
              <a:buNone/>
            </a:pPr>
            <a:r>
              <a:rPr lang="pt-PT" sz="2400" dirty="0" smtClean="0">
                <a:solidFill>
                  <a:schemeClr val="bg1"/>
                </a:solidFill>
              </a:rPr>
              <a:t>	0.02-0.72mg/</a:t>
            </a:r>
            <a:r>
              <a:rPr lang="pt-PT" sz="2400" dirty="0" err="1" smtClean="0">
                <a:solidFill>
                  <a:schemeClr val="bg1"/>
                </a:solidFill>
              </a:rPr>
              <a:t>m³</a:t>
            </a:r>
            <a:endParaRPr lang="pt-PT" sz="2800" dirty="0" smtClean="0">
              <a:solidFill>
                <a:schemeClr val="bg1"/>
              </a:solidFill>
            </a:endParaRPr>
          </a:p>
        </p:txBody>
      </p:sp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009064" y="727241"/>
            <a:ext cx="4629432" cy="614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5"/>
          <p:cNvSpPr txBox="1"/>
          <p:nvPr/>
        </p:nvSpPr>
        <p:spPr>
          <a:xfrm>
            <a:off x="7308304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9</a:t>
            </a:fld>
            <a:r>
              <a:rPr lang="pt-PT" sz="1100" dirty="0" smtClean="0">
                <a:solidFill>
                  <a:schemeClr val="bg1"/>
                </a:solidFill>
              </a:rPr>
              <a:t> Nídia Braz 2011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Nídia 2010">
      <a:dk1>
        <a:srgbClr val="953734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410</Words>
  <Application>Microsoft Office PowerPoint</Application>
  <PresentationFormat>Apresentação no Ecrã (4:3)</PresentationFormat>
  <Paragraphs>59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Acroleína</vt:lpstr>
      <vt:lpstr>http://www.oehha.ca.gov/air/acute_rels/pdf/107028A.pdf</vt:lpstr>
      <vt:lpstr>http://www.oehha.ca.gov/air/acute_rels/pdf/107028A.pdf</vt:lpstr>
      <vt:lpstr>Acroleína  - um estudo de caso de potencial intoxicação ocupacional </vt:lpstr>
      <vt:lpstr>Conclusões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nidia braz</dc:creator>
  <cp:lastModifiedBy>Nídia Rebelo Braz</cp:lastModifiedBy>
  <cp:revision>80</cp:revision>
  <dcterms:created xsi:type="dcterms:W3CDTF">2010-05-21T08:56:17Z</dcterms:created>
  <dcterms:modified xsi:type="dcterms:W3CDTF">2011-04-08T14:12:17Z</dcterms:modified>
</cp:coreProperties>
</file>