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280" r:id="rId2"/>
    <p:sldId id="300" r:id="rId3"/>
    <p:sldId id="281" r:id="rId4"/>
    <p:sldId id="282" r:id="rId5"/>
    <p:sldId id="283" r:id="rId6"/>
    <p:sldId id="284" r:id="rId7"/>
    <p:sldId id="285" r:id="rId8"/>
    <p:sldId id="286" r:id="rId9"/>
    <p:sldId id="287" r:id="rId10"/>
    <p:sldId id="288" r:id="rId11"/>
    <p:sldId id="289" r:id="rId12"/>
    <p:sldId id="290" r:id="rId13"/>
    <p:sldId id="301" r:id="rId14"/>
    <p:sldId id="291" r:id="rId15"/>
    <p:sldId id="292" r:id="rId16"/>
    <p:sldId id="293" r:id="rId17"/>
    <p:sldId id="294" r:id="rId18"/>
    <p:sldId id="302" r:id="rId19"/>
    <p:sldId id="295" r:id="rId20"/>
    <p:sldId id="296" r:id="rId21"/>
    <p:sldId id="299" r:id="rId22"/>
    <p:sldId id="303" r:id="rId23"/>
    <p:sldId id="304" r:id="rId24"/>
    <p:sldId id="305" r:id="rId25"/>
    <p:sldId id="297" r:id="rId26"/>
    <p:sldId id="298" r:id="rId27"/>
  </p:sldIdLst>
  <p:sldSz cx="9144000" cy="6858000" type="screen4x3"/>
  <p:notesSz cx="7102475" cy="10233025"/>
  <p:defaultTex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090DB7"/>
    <a:srgbClr val="FF33CC"/>
    <a:srgbClr val="FF9900"/>
    <a:srgbClr val="CC99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50" autoAdjust="0"/>
  </p:normalViewPr>
  <p:slideViewPr>
    <p:cSldViewPr>
      <p:cViewPr varScale="1">
        <p:scale>
          <a:sx n="102" d="100"/>
          <a:sy n="102" d="100"/>
        </p:scale>
        <p:origin x="-1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defRPr sz="1300"/>
            </a:lvl1pPr>
          </a:lstStyle>
          <a:p>
            <a:pPr>
              <a:defRPr/>
            </a:pPr>
            <a:endParaRPr lang="pt-PT"/>
          </a:p>
        </p:txBody>
      </p:sp>
      <p:sp>
        <p:nvSpPr>
          <p:cNvPr id="22531" name="Rectangle 3"/>
          <p:cNvSpPr>
            <a:spLocks noGrp="1" noChangeArrowheads="1"/>
          </p:cNvSpPr>
          <p:nvPr>
            <p:ph type="dt" sz="quarter" idx="1"/>
          </p:nvPr>
        </p:nvSpPr>
        <p:spPr bwMode="auto">
          <a:xfrm>
            <a:off x="4023092"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lgn="r">
              <a:defRPr sz="1300"/>
            </a:lvl1pPr>
          </a:lstStyle>
          <a:p>
            <a:pPr>
              <a:defRPr/>
            </a:pPr>
            <a:endParaRPr lang="pt-PT"/>
          </a:p>
        </p:txBody>
      </p:sp>
      <p:sp>
        <p:nvSpPr>
          <p:cNvPr id="22532" name="Rectangle 4"/>
          <p:cNvSpPr>
            <a:spLocks noGrp="1" noChangeArrowheads="1"/>
          </p:cNvSpPr>
          <p:nvPr>
            <p:ph type="ftr" sz="quarter" idx="2"/>
          </p:nvPr>
        </p:nvSpPr>
        <p:spPr bwMode="auto">
          <a:xfrm>
            <a:off x="0"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defRPr sz="1300"/>
            </a:lvl1pPr>
          </a:lstStyle>
          <a:p>
            <a:pPr>
              <a:defRPr/>
            </a:pPr>
            <a:endParaRPr lang="pt-PT"/>
          </a:p>
        </p:txBody>
      </p:sp>
      <p:sp>
        <p:nvSpPr>
          <p:cNvPr id="22533" name="Rectangle 5"/>
          <p:cNvSpPr>
            <a:spLocks noGrp="1" noChangeArrowheads="1"/>
          </p:cNvSpPr>
          <p:nvPr>
            <p:ph type="sldNum" sz="quarter" idx="3"/>
          </p:nvPr>
        </p:nvSpPr>
        <p:spPr bwMode="auto">
          <a:xfrm>
            <a:off x="4023092"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lgn="r">
              <a:defRPr sz="1300"/>
            </a:lvl1pPr>
          </a:lstStyle>
          <a:p>
            <a:pPr>
              <a:defRPr/>
            </a:pPr>
            <a:fld id="{4208EF3E-B5F3-47CE-9289-9BD993C60FAD}" type="slidenum">
              <a:rPr lang="pt-PT"/>
              <a:pPr>
                <a:defRPr/>
              </a:pPr>
              <a:t>‹nº›</a:t>
            </a:fld>
            <a:endParaRPr lang="pt-PT"/>
          </a:p>
        </p:txBody>
      </p:sp>
    </p:spTree>
    <p:extLst>
      <p:ext uri="{BB962C8B-B14F-4D97-AF65-F5344CB8AC3E}">
        <p14:creationId xmlns:p14="http://schemas.microsoft.com/office/powerpoint/2010/main" val="2472265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defRPr sz="1300"/>
            </a:lvl1pPr>
          </a:lstStyle>
          <a:p>
            <a:pPr>
              <a:defRPr/>
            </a:pPr>
            <a:endParaRPr lang="pt-PT"/>
          </a:p>
        </p:txBody>
      </p:sp>
      <p:sp>
        <p:nvSpPr>
          <p:cNvPr id="14339" name="Rectangle 3"/>
          <p:cNvSpPr>
            <a:spLocks noGrp="1" noChangeArrowheads="1"/>
          </p:cNvSpPr>
          <p:nvPr>
            <p:ph type="dt" idx="1"/>
          </p:nvPr>
        </p:nvSpPr>
        <p:spPr bwMode="auto">
          <a:xfrm>
            <a:off x="4023092"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lgn="r">
              <a:defRPr sz="1300"/>
            </a:lvl1pPr>
          </a:lstStyle>
          <a:p>
            <a:pPr>
              <a:defRPr/>
            </a:pPr>
            <a:endParaRPr lang="pt-PT"/>
          </a:p>
        </p:txBody>
      </p:sp>
      <p:sp>
        <p:nvSpPr>
          <p:cNvPr id="29700" name="Rectangle 4"/>
          <p:cNvSpPr>
            <a:spLocks noGrp="1" noRot="1" noChangeAspec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10248" y="4860687"/>
            <a:ext cx="5681980" cy="460486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p>
            <a:pPr lvl="0"/>
            <a:r>
              <a:rPr lang="pt-PT" noProof="0" smtClean="0"/>
              <a:t>Clique para editar os estilos de texto do modelo global</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14342" name="Rectangle 6"/>
          <p:cNvSpPr>
            <a:spLocks noGrp="1" noChangeArrowheads="1"/>
          </p:cNvSpPr>
          <p:nvPr>
            <p:ph type="ftr" sz="quarter" idx="4"/>
          </p:nvPr>
        </p:nvSpPr>
        <p:spPr bwMode="auto">
          <a:xfrm>
            <a:off x="0"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defRPr sz="1300"/>
            </a:lvl1pPr>
          </a:lstStyle>
          <a:p>
            <a:pPr>
              <a:defRPr/>
            </a:pPr>
            <a:endParaRPr lang="pt-PT"/>
          </a:p>
        </p:txBody>
      </p:sp>
      <p:sp>
        <p:nvSpPr>
          <p:cNvPr id="14343" name="Rectangle 7"/>
          <p:cNvSpPr>
            <a:spLocks noGrp="1" noChangeArrowheads="1"/>
          </p:cNvSpPr>
          <p:nvPr>
            <p:ph type="sldNum" sz="quarter" idx="5"/>
          </p:nvPr>
        </p:nvSpPr>
        <p:spPr bwMode="auto">
          <a:xfrm>
            <a:off x="4023092"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lgn="r">
              <a:defRPr sz="1300"/>
            </a:lvl1pPr>
          </a:lstStyle>
          <a:p>
            <a:pPr>
              <a:defRPr/>
            </a:pPr>
            <a:fld id="{ED6C2371-23FA-4235-A265-31089B8F88A9}" type="slidenum">
              <a:rPr lang="pt-PT"/>
              <a:pPr>
                <a:defRPr/>
              </a:pPr>
              <a:t>‹nº›</a:t>
            </a:fld>
            <a:endParaRPr lang="pt-PT"/>
          </a:p>
        </p:txBody>
      </p:sp>
    </p:spTree>
    <p:extLst>
      <p:ext uri="{BB962C8B-B14F-4D97-AF65-F5344CB8AC3E}">
        <p14:creationId xmlns:p14="http://schemas.microsoft.com/office/powerpoint/2010/main" val="10121865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pt-PT"/>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pt-PT"/>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grpSp>
      <p:sp>
        <p:nvSpPr>
          <p:cNvPr id="5130" name="Rectangle 10"/>
          <p:cNvSpPr>
            <a:spLocks noGrp="1" noChangeArrowheads="1"/>
          </p:cNvSpPr>
          <p:nvPr>
            <p:ph type="ctrTitle" sz="quarter"/>
          </p:nvPr>
        </p:nvSpPr>
        <p:spPr>
          <a:xfrm>
            <a:off x="685800" y="1873250"/>
            <a:ext cx="7772400" cy="1555750"/>
          </a:xfrm>
        </p:spPr>
        <p:txBody>
          <a:bodyPr/>
          <a:lstStyle>
            <a:lvl1pPr>
              <a:defRPr sz="4800"/>
            </a:lvl1pPr>
          </a:lstStyle>
          <a:p>
            <a:r>
              <a:rPr lang="pt-PT"/>
              <a:t>Clique para editar o estilo do título			</a:t>
            </a:r>
          </a:p>
        </p:txBody>
      </p:sp>
      <p:sp>
        <p:nvSpPr>
          <p:cNvPr id="5131"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pt-PT"/>
              <a:t>Faça clique para editar o estilo do subtítulo do modelo global</a:t>
            </a:r>
          </a:p>
        </p:txBody>
      </p:sp>
      <p:sp>
        <p:nvSpPr>
          <p:cNvPr id="12" name="Rectangle 12"/>
          <p:cNvSpPr>
            <a:spLocks noGrp="1" noChangeArrowheads="1"/>
          </p:cNvSpPr>
          <p:nvPr>
            <p:ph type="dt" sz="quarter" idx="10"/>
          </p:nvPr>
        </p:nvSpPr>
        <p:spPr/>
        <p:txBody>
          <a:bodyPr/>
          <a:lstStyle>
            <a:lvl1pPr>
              <a:defRPr/>
            </a:lvl1pPr>
          </a:lstStyle>
          <a:p>
            <a:pPr>
              <a:defRPr/>
            </a:pPr>
            <a:endParaRPr lang="pt-PT"/>
          </a:p>
        </p:txBody>
      </p:sp>
      <p:sp>
        <p:nvSpPr>
          <p:cNvPr id="13"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14" name="Rectangle 14"/>
          <p:cNvSpPr>
            <a:spLocks noGrp="1" noChangeArrowheads="1"/>
          </p:cNvSpPr>
          <p:nvPr>
            <p:ph type="sldNum" sz="quarter" idx="12"/>
          </p:nvPr>
        </p:nvSpPr>
        <p:spPr/>
        <p:txBody>
          <a:bodyPr/>
          <a:lstStyle>
            <a:lvl1pPr>
              <a:defRPr/>
            </a:lvl1pPr>
          </a:lstStyle>
          <a:p>
            <a:pPr>
              <a:defRPr/>
            </a:pPr>
            <a:fld id="{91F9B56C-C22D-4B35-8C49-70081F2DB32C}"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D68DAD84-C7CC-48D8-84DD-0438985C7BD2}" type="slidenum">
              <a:rPr lang="pt-PT"/>
              <a:pPr>
                <a:defRPr/>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7813"/>
            <a:ext cx="6019800" cy="5853112"/>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04C8528C-3F00-43B3-910B-202130018719}" type="slidenum">
              <a:rPr lang="pt-PT"/>
              <a:pPr>
                <a:defRPr/>
              </a:pPr>
              <a:t>‹nº›</a:t>
            </a:fld>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39825"/>
          </a:xfrm>
        </p:spPr>
        <p:txBody>
          <a:bodyPr/>
          <a:lstStyle/>
          <a:p>
            <a:r>
              <a:rPr lang="pt-PT" smtClean="0"/>
              <a:t>Clique para editar o estilo</a:t>
            </a:r>
            <a:endParaRPr lang="pt-PT"/>
          </a:p>
        </p:txBody>
      </p:sp>
      <p:sp>
        <p:nvSpPr>
          <p:cNvPr id="3" name="Marcador de Posição da Tabela 2"/>
          <p:cNvSpPr>
            <a:spLocks noGrp="1"/>
          </p:cNvSpPr>
          <p:nvPr>
            <p:ph type="tbl" idx="1"/>
          </p:nvPr>
        </p:nvSpPr>
        <p:spPr>
          <a:xfrm>
            <a:off x="457200" y="1600200"/>
            <a:ext cx="8229600" cy="4530725"/>
          </a:xfrm>
        </p:spPr>
        <p:txBody>
          <a:bodyPr/>
          <a:lstStyle/>
          <a:p>
            <a:pPr lvl="0"/>
            <a:endParaRPr lang="pt-PT" noProof="0" smtClean="0"/>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BEF705B6-B011-4C3E-BD86-9BBDA4FE1DFB}" type="slidenum">
              <a:rPr lang="pt-PT"/>
              <a:pPr>
                <a:defRPr/>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2CFCB98A-7D60-497C-8716-94D717BE80DB}" type="slidenum">
              <a:rPr lang="pt-PT"/>
              <a:pPr>
                <a:defRPr/>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753CF899-FA0B-471F-945E-1A33EF2DE704}" type="slidenum">
              <a:rPr lang="pt-PT"/>
              <a:pPr>
                <a:defRPr/>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32B009CD-A8B0-4788-B7FA-D46BA01226C0}" type="slidenum">
              <a:rPr lang="pt-PT"/>
              <a:pPr>
                <a:defRPr/>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12"/>
          <p:cNvSpPr>
            <a:spLocks noGrp="1" noChangeArrowheads="1"/>
          </p:cNvSpPr>
          <p:nvPr>
            <p:ph type="dt" sz="half" idx="10"/>
          </p:nvPr>
        </p:nvSpPr>
        <p:spPr/>
        <p:txBody>
          <a:bodyPr/>
          <a:lstStyle>
            <a:lvl1pPr>
              <a:defRPr/>
            </a:lvl1pPr>
          </a:lstStyle>
          <a:p>
            <a:pPr>
              <a:defRPr/>
            </a:pPr>
            <a:endParaRPr lang="pt-PT"/>
          </a:p>
        </p:txBody>
      </p:sp>
      <p:sp>
        <p:nvSpPr>
          <p:cNvPr id="8"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9" name="Rectangle 14"/>
          <p:cNvSpPr>
            <a:spLocks noGrp="1" noChangeArrowheads="1"/>
          </p:cNvSpPr>
          <p:nvPr>
            <p:ph type="sldNum" sz="quarter" idx="12"/>
          </p:nvPr>
        </p:nvSpPr>
        <p:spPr/>
        <p:txBody>
          <a:bodyPr/>
          <a:lstStyle>
            <a:lvl1pPr>
              <a:defRPr/>
            </a:lvl1pPr>
          </a:lstStyle>
          <a:p>
            <a:pPr>
              <a:defRPr/>
            </a:pPr>
            <a:fld id="{2BA00AD4-0F80-48A3-8C6F-8384F647FD08}" type="slidenum">
              <a:rPr lang="pt-PT"/>
              <a:pPr>
                <a:defRPr/>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12"/>
          <p:cNvSpPr>
            <a:spLocks noGrp="1" noChangeArrowheads="1"/>
          </p:cNvSpPr>
          <p:nvPr>
            <p:ph type="dt" sz="half" idx="10"/>
          </p:nvPr>
        </p:nvSpPr>
        <p:spPr/>
        <p:txBody>
          <a:bodyPr/>
          <a:lstStyle>
            <a:lvl1pPr>
              <a:defRPr/>
            </a:lvl1pPr>
          </a:lstStyle>
          <a:p>
            <a:pPr>
              <a:defRPr/>
            </a:pPr>
            <a:endParaRPr lang="pt-PT"/>
          </a:p>
        </p:txBody>
      </p:sp>
      <p:sp>
        <p:nvSpPr>
          <p:cNvPr id="4"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5" name="Rectangle 14"/>
          <p:cNvSpPr>
            <a:spLocks noGrp="1" noChangeArrowheads="1"/>
          </p:cNvSpPr>
          <p:nvPr>
            <p:ph type="sldNum" sz="quarter" idx="12"/>
          </p:nvPr>
        </p:nvSpPr>
        <p:spPr/>
        <p:txBody>
          <a:bodyPr/>
          <a:lstStyle>
            <a:lvl1pPr>
              <a:defRPr/>
            </a:lvl1pPr>
          </a:lstStyle>
          <a:p>
            <a:pPr>
              <a:defRPr/>
            </a:pPr>
            <a:fld id="{137BB8EB-C139-44C1-A435-7E584BC66CA3}" type="slidenum">
              <a:rPr lang="pt-PT"/>
              <a:pPr>
                <a:defRPr/>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p:txBody>
          <a:bodyPr/>
          <a:lstStyle>
            <a:lvl1pPr>
              <a:defRPr/>
            </a:lvl1pPr>
          </a:lstStyle>
          <a:p>
            <a:pPr>
              <a:defRPr/>
            </a:pPr>
            <a:endParaRPr lang="pt-PT"/>
          </a:p>
        </p:txBody>
      </p:sp>
      <p:sp>
        <p:nvSpPr>
          <p:cNvPr id="3"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4" name="Rectangle 14"/>
          <p:cNvSpPr>
            <a:spLocks noGrp="1" noChangeArrowheads="1"/>
          </p:cNvSpPr>
          <p:nvPr>
            <p:ph type="sldNum" sz="quarter" idx="12"/>
          </p:nvPr>
        </p:nvSpPr>
        <p:spPr/>
        <p:txBody>
          <a:bodyPr/>
          <a:lstStyle>
            <a:lvl1pPr>
              <a:defRPr/>
            </a:lvl1pPr>
          </a:lstStyle>
          <a:p>
            <a:pPr>
              <a:defRPr/>
            </a:pPr>
            <a:fld id="{96DE0EBE-B07A-466F-938F-0B88472BA13A}" type="slidenum">
              <a:rPr lang="pt-PT"/>
              <a:pPr>
                <a:defRPr/>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528CDA3F-B1F1-4B41-98B9-C0E90865E80B}" type="slidenum">
              <a:rPr lang="pt-PT"/>
              <a:pPr>
                <a:defRPr/>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Dietética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3BA8D772-84D1-440A-A827-80AD5CF7F693}" type="slidenum">
              <a:rPr lang="pt-PT"/>
              <a:pPr>
                <a:defRPr/>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3902075"/>
            <a:ext cx="3400425" cy="2949575"/>
            <a:chOff x="0" y="2458"/>
            <a:chExt cx="2142" cy="1858"/>
          </a:xfrm>
        </p:grpSpPr>
        <p:sp>
          <p:nvSpPr>
            <p:cNvPr id="4099"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0"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pt-PT"/>
            </a:p>
          </p:txBody>
        </p:sp>
        <p:sp>
          <p:nvSpPr>
            <p:cNvPr id="4101"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2"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3"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sp>
          <p:nvSpPr>
            <p:cNvPr id="4104"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pt-PT"/>
            </a:p>
          </p:txBody>
        </p:sp>
        <p:sp>
          <p:nvSpPr>
            <p:cNvPr id="4105"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grpSp>
      <p:sp>
        <p:nvSpPr>
          <p:cNvPr id="4106"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pt-PT" smtClean="0"/>
              <a:t>Clique para editar o estilo do título			</a:t>
            </a:r>
          </a:p>
        </p:txBody>
      </p:sp>
      <p:sp>
        <p:nvSpPr>
          <p:cNvPr id="4107"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PT" smtClean="0"/>
              <a:t>Clique para 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8"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pt-PT"/>
          </a:p>
        </p:txBody>
      </p:sp>
      <p:sp>
        <p:nvSpPr>
          <p:cNvPr id="4109"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r>
              <a:rPr lang="pt-PT"/>
              <a:t>ESSaF       Dietética    2007/2008       Nídia Braz</a:t>
            </a:r>
          </a:p>
        </p:txBody>
      </p:sp>
      <p:sp>
        <p:nvSpPr>
          <p:cNvPr id="4110"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BBF7E39F-B876-4062-8727-EDD0A25E4D4B}" type="slidenum">
              <a:rPr lang="pt-PT"/>
              <a:pPr>
                <a:defRPr/>
              </a:pPr>
              <a:t>‹nº›</a:t>
            </a:fld>
            <a:endParaRPr lang="pt-PT"/>
          </a:p>
        </p:txBody>
      </p:sp>
    </p:spTree>
  </p:cSld>
  <p:clrMap bg1="dk2" tx1="lt1" bg2="dk1"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upload.wikimedia.org/wikipedia/commons/5/56/Ethyl_acetoacetate.png" TargetMode="External"/><Relationship Id="rId1" Type="http://schemas.openxmlformats.org/officeDocument/2006/relationships/slideLayout" Target="../slideLayouts/slideLayout7.xml"/><Relationship Id="rId6" Type="http://schemas.openxmlformats.org/officeDocument/2006/relationships/hyperlink" Target="http://images.google.pt/imgres?imgurl=http://upload.wikimedia.org/wikipedia/commons/thumb/4/4f/Beta-hydroxybutyrate.png/200px-Beta-hydroxybutyrate.png&amp;imgrefurl=http://pt.wikipedia.org/wiki/%C3%81cido_beta-hidroxibut%C3%ADrico&amp;usg=__h3b9-0e395FjMsHG3zqrMvXsUMk=&amp;h=136&amp;w=200&amp;sz=6&amp;hl=pt-PT&amp;start=5&amp;tbnid=03TPGOdt3QEnAM:&amp;tbnh=71&amp;tbnw=104&amp;prev=/images?q=hidroxibut%C3%ADrico+acid&amp;gbv=2&amp;hl=pt-PT&amp;sa=X" TargetMode="External"/><Relationship Id="rId5" Type="http://schemas.openxmlformats.org/officeDocument/2006/relationships/image" Target="../media/image4.jpeg"/><Relationship Id="rId4" Type="http://schemas.openxmlformats.org/officeDocument/2006/relationships/hyperlink" Target="http://images.google.pt/imgres?imgurl=http://upload.wikimedia.org/wikipedia/commons/1/19/Acetone-structural.png&amp;imgrefurl=http://commons.wikimedia.org/wiki/Image:Acetone-structural.png&amp;usg=__yT7iWsSh1Qb7HGTszPPWkY3gWNE=&amp;h=783&amp;w=1214&amp;sz=14&amp;hl=pt-PT&amp;start=2&amp;tbnid=Qt_G2wSLmUgYxM:&amp;tbnh=97&amp;tbnw=150&amp;prev=/images?q=acetone&amp;gbv=2&amp;hl=pt-PT&amp;sa=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a:t>
            </a:fld>
            <a:r>
              <a:rPr lang="pt-PT" sz="1100" dirty="0" smtClean="0"/>
              <a:t> Nídia Braz 2014 </a:t>
            </a:r>
            <a:endParaRPr lang="pt-PT" sz="1100" dirty="0"/>
          </a:p>
        </p:txBody>
      </p:sp>
      <p:sp>
        <p:nvSpPr>
          <p:cNvPr id="5" name="Rectangle 2"/>
          <p:cNvSpPr txBox="1">
            <a:spLocks noChangeArrowheads="1"/>
          </p:cNvSpPr>
          <p:nvPr/>
        </p:nvSpPr>
        <p:spPr>
          <a:xfrm>
            <a:off x="714375" y="476672"/>
            <a:ext cx="7772400" cy="155575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pt-PT" sz="2800" b="0" i="0" u="none" strike="noStrike" kern="0" cap="none" spc="0" normalizeH="0" baseline="0" noProof="0" dirty="0" smtClean="0">
              <a:ln>
                <a:noFill/>
              </a:ln>
              <a:solidFill>
                <a:schemeClr val="tx1"/>
              </a:solidFill>
              <a:effectLst/>
              <a:uLnTx/>
              <a:uFillTx/>
              <a:latin typeface="Calibri" pitchFamily="34" charset="0"/>
              <a:ea typeface="+mj-ea"/>
              <a:cs typeface="+mj-cs"/>
            </a:endParaRPr>
          </a:p>
        </p:txBody>
      </p:sp>
      <p:sp>
        <p:nvSpPr>
          <p:cNvPr id="7" name="Rectangle 3"/>
          <p:cNvSpPr txBox="1">
            <a:spLocks noChangeArrowheads="1"/>
          </p:cNvSpPr>
          <p:nvPr/>
        </p:nvSpPr>
        <p:spPr>
          <a:xfrm>
            <a:off x="395536" y="404664"/>
            <a:ext cx="8496944" cy="1643062"/>
          </a:xfrm>
          <a:prstGeom prst="rect">
            <a:avLst/>
          </a:prstGeom>
        </p:spPr>
        <p:txBody>
          <a:bodyPr/>
          <a:lstStyle/>
          <a:p>
            <a:pPr>
              <a:spcBef>
                <a:spcPct val="20000"/>
              </a:spcBef>
              <a:buClr>
                <a:schemeClr val="hlink"/>
              </a:buClr>
              <a:buSzPct val="75000"/>
              <a:defRPr/>
            </a:pPr>
            <a:r>
              <a:rPr lang="pt-PT" sz="2800" kern="0" dirty="0" smtClean="0">
                <a:latin typeface="Calibri" pitchFamily="34" charset="0"/>
                <a:ea typeface="+mj-ea"/>
                <a:cs typeface="+mj-cs"/>
              </a:rPr>
              <a:t>Consumo de bebidas alcoólicas</a:t>
            </a:r>
            <a:r>
              <a:rPr kumimoji="0" lang="pt-PT"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alibri" pitchFamily="34" charset="0"/>
                <a:ea typeface="+mn-ea"/>
                <a:cs typeface="+mn-cs"/>
              </a:rPr>
              <a:t>	</a:t>
            </a:r>
          </a:p>
          <a:p>
            <a:pPr>
              <a:spcBef>
                <a:spcPct val="20000"/>
              </a:spcBef>
              <a:buClr>
                <a:schemeClr val="hlink"/>
              </a:buClr>
              <a:buSzPct val="75000"/>
              <a:defRPr/>
            </a:pPr>
            <a:r>
              <a:rPr kumimoji="0" lang="pt-PT" sz="2800" b="0" i="0" u="none" strike="noStrike" kern="0" cap="none" spc="0" normalizeH="0" baseline="0" noProof="0" dirty="0" smtClean="0">
                <a:ln>
                  <a:noFill/>
                </a:ln>
                <a:solidFill>
                  <a:schemeClr val="tx1"/>
                </a:solidFill>
                <a:uLnTx/>
                <a:uFillTx/>
                <a:latin typeface="Calibri" pitchFamily="34" charset="0"/>
                <a:ea typeface="+mn-ea"/>
                <a:cs typeface="+mn-cs"/>
              </a:rPr>
              <a:t>Metabolização do etanol e</a:t>
            </a:r>
            <a:r>
              <a:rPr kumimoji="0" lang="pt-PT" sz="2800" b="0" i="0" u="none" strike="noStrike" kern="0" cap="none" spc="0" normalizeH="0" noProof="0" dirty="0" smtClean="0">
                <a:ln>
                  <a:noFill/>
                </a:ln>
                <a:solidFill>
                  <a:schemeClr val="tx1"/>
                </a:solidFill>
                <a:uLnTx/>
                <a:uFillTx/>
                <a:latin typeface="Calibri" pitchFamily="34" charset="0"/>
                <a:ea typeface="+mn-ea"/>
                <a:cs typeface="+mn-cs"/>
              </a:rPr>
              <a:t> </a:t>
            </a:r>
            <a:r>
              <a:rPr kumimoji="0" lang="pt-PT" sz="2800" b="0" i="0" u="none" strike="noStrike" kern="0" cap="none" spc="0" normalizeH="0" baseline="0" noProof="0" dirty="0" smtClean="0">
                <a:ln>
                  <a:noFill/>
                </a:ln>
                <a:solidFill>
                  <a:schemeClr val="tx1"/>
                </a:solidFill>
                <a:uLnTx/>
                <a:uFillTx/>
                <a:latin typeface="Calibri" pitchFamily="34" charset="0"/>
                <a:ea typeface="+mn-ea"/>
                <a:cs typeface="+mn-cs"/>
              </a:rPr>
              <a:t>consequências fisiológicas e</a:t>
            </a:r>
            <a:r>
              <a:rPr kumimoji="0" lang="pt-PT" sz="2800" b="0" i="0" u="none" strike="noStrike" kern="0" cap="none" spc="0" normalizeH="0" noProof="0" dirty="0" smtClean="0">
                <a:ln>
                  <a:noFill/>
                </a:ln>
                <a:solidFill>
                  <a:schemeClr val="tx1"/>
                </a:solidFill>
                <a:uLnTx/>
                <a:uFillTx/>
                <a:latin typeface="Calibri" pitchFamily="34" charset="0"/>
                <a:ea typeface="+mn-ea"/>
                <a:cs typeface="+mn-cs"/>
              </a:rPr>
              <a:t> </a:t>
            </a:r>
            <a:r>
              <a:rPr kumimoji="0" lang="pt-PT" sz="2800" b="0" i="0" u="none" strike="noStrike" kern="0" cap="none" spc="0" normalizeH="0" baseline="0" noProof="0" dirty="0" smtClean="0">
                <a:ln>
                  <a:noFill/>
                </a:ln>
                <a:solidFill>
                  <a:schemeClr val="tx1"/>
                </a:solidFill>
                <a:uLnTx/>
                <a:uFillTx/>
                <a:latin typeface="Calibri" pitchFamily="34" charset="0"/>
                <a:ea typeface="+mn-ea"/>
                <a:cs typeface="+mn-cs"/>
              </a:rPr>
              <a:t>sociais do seu consumo continuado e/ou excessivo</a:t>
            </a:r>
          </a:p>
        </p:txBody>
      </p:sp>
      <p:sp>
        <p:nvSpPr>
          <p:cNvPr id="10" name="CaixaDeTexto 9"/>
          <p:cNvSpPr txBox="1"/>
          <p:nvPr/>
        </p:nvSpPr>
        <p:spPr>
          <a:xfrm>
            <a:off x="500034" y="1929021"/>
            <a:ext cx="8143932" cy="4524315"/>
          </a:xfrm>
          <a:prstGeom prst="rect">
            <a:avLst/>
          </a:prstGeom>
          <a:noFill/>
        </p:spPr>
        <p:txBody>
          <a:bodyPr wrap="square" rtlCol="0">
            <a:spAutoFit/>
          </a:bodyPr>
          <a:lstStyle/>
          <a:p>
            <a:pPr algn="just">
              <a:lnSpc>
                <a:spcPct val="150000"/>
              </a:lnSpc>
            </a:pPr>
            <a:r>
              <a:rPr lang="pt-PT" sz="2400" dirty="0" smtClean="0">
                <a:latin typeface="Calibri" pitchFamily="34" charset="0"/>
                <a:cs typeface="Calibri" pitchFamily="34" charset="0"/>
              </a:rPr>
              <a:t>Quando se consomem bebidas alcoólicas, o álcool que elas contém é assimilado sem digestão, o que significa que entra rapidamente para a corrente sanguínea.</a:t>
            </a:r>
          </a:p>
          <a:p>
            <a:pPr algn="just">
              <a:lnSpc>
                <a:spcPct val="150000"/>
              </a:lnSpc>
            </a:pPr>
            <a:r>
              <a:rPr lang="pt-PT" sz="2400" dirty="0" smtClean="0">
                <a:latin typeface="Calibri" pitchFamily="34" charset="0"/>
                <a:cs typeface="Calibri" pitchFamily="34" charset="0"/>
              </a:rPr>
              <a:t>O álcool não é excretado com facilidade, porque é uma substância apolar e as formas de excreção mais directa (urina, suor) são líquidos polares.</a:t>
            </a:r>
          </a:p>
          <a:p>
            <a:pPr algn="just">
              <a:lnSpc>
                <a:spcPct val="150000"/>
              </a:lnSpc>
            </a:pPr>
            <a:r>
              <a:rPr lang="pt-PT" sz="2400" dirty="0" smtClean="0">
                <a:latin typeface="Calibri" pitchFamily="34" charset="0"/>
                <a:cs typeface="Calibri" pitchFamily="34" charset="0"/>
              </a:rPr>
              <a:t>A corrente sanguínea transporta o álcool para o fígado, onde  é metabolizado. </a:t>
            </a:r>
            <a:endParaRPr lang="pt-PT" sz="2400" dirty="0">
              <a:latin typeface="Calibri" pitchFamily="34" charset="0"/>
              <a:cs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10</a:t>
            </a:fld>
            <a:r>
              <a:rPr lang="pt-PT" sz="1100" dirty="0" smtClean="0"/>
              <a:t> Nídia Braz 2014 </a:t>
            </a:r>
            <a:endParaRPr lang="pt-PT" sz="1100" dirty="0"/>
          </a:p>
        </p:txBody>
      </p:sp>
      <p:sp>
        <p:nvSpPr>
          <p:cNvPr id="3" name="CaixaDeTexto 2"/>
          <p:cNvSpPr txBox="1"/>
          <p:nvPr/>
        </p:nvSpPr>
        <p:spPr>
          <a:xfrm>
            <a:off x="571472" y="1285860"/>
            <a:ext cx="8001056" cy="3970318"/>
          </a:xfrm>
          <a:prstGeom prst="rect">
            <a:avLst/>
          </a:prstGeom>
          <a:noFill/>
        </p:spPr>
        <p:txBody>
          <a:bodyPr wrap="square" rtlCol="0">
            <a:spAutoFit/>
          </a:bodyPr>
          <a:lstStyle/>
          <a:p>
            <a:pPr algn="just">
              <a:lnSpc>
                <a:spcPct val="150000"/>
              </a:lnSpc>
            </a:pPr>
            <a:r>
              <a:rPr lang="pt-PT" sz="2400" dirty="0" smtClean="0">
                <a:latin typeface="Calibri" pitchFamily="34" charset="0"/>
              </a:rPr>
              <a:t>Quando o consumo de álcool é continuado e abundante o processamento de acetato torna-se insuficiente, resultando uma acumulação de acetaldeído. Este composto é muito reactivo e forma ligações covalentes com muitos grupos funcionais de proteínas, modificando a sua funcionalidade. </a:t>
            </a:r>
          </a:p>
          <a:p>
            <a:pPr algn="just">
              <a:lnSpc>
                <a:spcPct val="150000"/>
              </a:lnSpc>
            </a:pPr>
            <a:r>
              <a:rPr lang="pt-PT" sz="2400" dirty="0" smtClean="0">
                <a:latin typeface="Calibri" pitchFamily="34" charset="0"/>
              </a:rPr>
              <a:t>O excesso de acetaldeído pode provocar danos irreversíveis, conduzindo à morte de grupos de células.</a:t>
            </a:r>
            <a:endParaRPr lang="pt-PT" sz="2400"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11</a:t>
            </a:fld>
            <a:r>
              <a:rPr lang="pt-PT" sz="1100" dirty="0" smtClean="0"/>
              <a:t> Nídia Braz 2014 </a:t>
            </a:r>
            <a:endParaRPr lang="pt-PT" sz="1100" dirty="0"/>
          </a:p>
        </p:txBody>
      </p:sp>
      <p:sp>
        <p:nvSpPr>
          <p:cNvPr id="3" name="Título 1"/>
          <p:cNvSpPr txBox="1">
            <a:spLocks/>
          </p:cNvSpPr>
          <p:nvPr/>
        </p:nvSpPr>
        <p:spPr>
          <a:xfrm>
            <a:off x="467544" y="595461"/>
            <a:ext cx="8676456" cy="1139825"/>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pt-PT" sz="2800" b="0" i="0" u="none" strike="noStrike" kern="0" cap="none" spc="0" normalizeH="0" baseline="0" noProof="0" smtClean="0">
                <a:ln>
                  <a:noFill/>
                </a:ln>
                <a:solidFill>
                  <a:srgbClr val="FFFF00"/>
                </a:solidFill>
                <a:effectLst/>
                <a:uLnTx/>
                <a:uFillTx/>
                <a:latin typeface="Calibri" pitchFamily="34" charset="0"/>
                <a:ea typeface="+mj-ea"/>
                <a:cs typeface="+mj-cs"/>
              </a:rPr>
              <a:t>Alteração das células do fígado provocada por consumo excessivo de álcool:</a:t>
            </a:r>
            <a:endParaRPr kumimoji="0" lang="pt-PT" sz="2800" b="0" i="0" u="none" strike="noStrike" kern="0" cap="none" spc="0" normalizeH="0" baseline="0" noProof="0" dirty="0" smtClean="0">
              <a:ln>
                <a:noFill/>
              </a:ln>
              <a:solidFill>
                <a:srgbClr val="FFFF00"/>
              </a:solidFill>
              <a:effectLst/>
              <a:uLnTx/>
              <a:uFillTx/>
              <a:latin typeface="Calibri" pitchFamily="34" charset="0"/>
              <a:ea typeface="+mj-ea"/>
              <a:cs typeface="+mj-cs"/>
            </a:endParaRPr>
          </a:p>
        </p:txBody>
      </p:sp>
      <p:sp>
        <p:nvSpPr>
          <p:cNvPr id="4" name="Marcador de Posição de Conteúdo 2"/>
          <p:cNvSpPr txBox="1">
            <a:spLocks/>
          </p:cNvSpPr>
          <p:nvPr/>
        </p:nvSpPr>
        <p:spPr>
          <a:xfrm>
            <a:off x="783505" y="2060848"/>
            <a:ext cx="7574709" cy="3794745"/>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Char char="l"/>
              <a:tabLst/>
              <a:defRPr/>
            </a:pPr>
            <a:r>
              <a:rPr kumimoji="0" lang="pt-PT" sz="2400" b="0" i="0" u="none" strike="noStrike" kern="0" cap="none" spc="0" normalizeH="0" baseline="0" noProof="0" dirty="0" smtClean="0">
                <a:ln>
                  <a:noFill/>
                </a:ln>
                <a:solidFill>
                  <a:schemeClr val="tx1"/>
                </a:solidFill>
                <a:effectLst/>
                <a:uLnTx/>
                <a:uFillTx/>
                <a:latin typeface="Calibri" pitchFamily="34" charset="0"/>
                <a:ea typeface="+mn-ea"/>
                <a:cs typeface="+mn-cs"/>
              </a:rPr>
              <a:t>Desenvolvimento de fígado gordo.</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Char char="l"/>
              <a:tabLst/>
              <a:defRPr/>
            </a:pPr>
            <a:r>
              <a:rPr kumimoji="0" lang="pt-PT" sz="2400" b="0" i="0" u="none" strike="noStrike" kern="0" cap="none" spc="0" normalizeH="0" baseline="0" noProof="0" dirty="0" smtClean="0">
                <a:ln>
                  <a:noFill/>
                </a:ln>
                <a:solidFill>
                  <a:schemeClr val="tx1"/>
                </a:solidFill>
                <a:effectLst/>
                <a:uLnTx/>
                <a:uFillTx/>
                <a:latin typeface="Calibri" pitchFamily="34" charset="0"/>
                <a:ea typeface="+mn-ea"/>
                <a:cs typeface="+mn-cs"/>
              </a:rPr>
              <a:t>Hepatite alcoólica (grupos de células mortas, inflamação).</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Char char="l"/>
              <a:tabLst/>
              <a:defRPr/>
            </a:pPr>
            <a:r>
              <a:rPr kumimoji="0" lang="pt-PT" sz="2400" b="0" i="0" u="none" strike="noStrike" kern="0" cap="none" spc="0" normalizeH="0" baseline="0" noProof="0" dirty="0" smtClean="0">
                <a:ln>
                  <a:noFill/>
                </a:ln>
                <a:solidFill>
                  <a:schemeClr val="tx1"/>
                </a:solidFill>
                <a:effectLst/>
                <a:uLnTx/>
                <a:uFillTx/>
                <a:latin typeface="Calibri" pitchFamily="34" charset="0"/>
                <a:ea typeface="+mn-ea"/>
                <a:cs typeface="+mn-cs"/>
              </a:rPr>
              <a:t>Cirrose hepática (Grupos de células mortas, rodeadas por tecidos de cicatrização e estruturas fibrosas).</a:t>
            </a:r>
          </a:p>
          <a:p>
            <a:pPr marL="342900" marR="0" lvl="0" indent="-342900" algn="r"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endParaRPr kumimoji="0" lang="pt-PT" sz="2400" b="0"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r"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2400" b="0" i="0" u="none" strike="noStrike" kern="0" cap="none" spc="0" normalizeH="0" baseline="0" noProof="0" dirty="0" smtClean="0">
                <a:ln>
                  <a:noFill/>
                </a:ln>
                <a:solidFill>
                  <a:schemeClr val="tx1"/>
                </a:solidFill>
                <a:effectLst/>
                <a:uLnTx/>
                <a:uFillTx/>
                <a:latin typeface="Calibri" pitchFamily="34" charset="0"/>
                <a:ea typeface="+mn-ea"/>
                <a:cs typeface="+mn-cs"/>
              </a:rPr>
              <a:t>A cirrose bloqueia a conversão de amónia em ureia, a amónia acumulada é tóxica para o SNC, provocando coma e morte.</a:t>
            </a:r>
            <a:endParaRPr kumimoji="0" lang="pt-PT" sz="2400" b="0" i="0" u="none" strike="noStrike" kern="0" cap="none" spc="0" normalizeH="0" baseline="0" noProof="0" dirty="0">
              <a:ln>
                <a:noFill/>
              </a:ln>
              <a:solidFill>
                <a:schemeClr val="tx1"/>
              </a:solidFill>
              <a:effectLst/>
              <a:uLnTx/>
              <a:uFillTx/>
              <a:latin typeface="Calibri" pitchFamily="34" charset="0"/>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12</a:t>
            </a:fld>
            <a:r>
              <a:rPr lang="pt-PT" sz="1100" dirty="0" smtClean="0"/>
              <a:t> Nídia Braz 2014 </a:t>
            </a:r>
            <a:endParaRPr lang="pt-PT" sz="1100" dirty="0"/>
          </a:p>
        </p:txBody>
      </p:sp>
      <p:pic>
        <p:nvPicPr>
          <p:cNvPr id="3" name="Picture 3"/>
          <p:cNvPicPr>
            <a:picLocks noChangeAspect="1" noChangeArrowheads="1"/>
          </p:cNvPicPr>
          <p:nvPr/>
        </p:nvPicPr>
        <p:blipFill>
          <a:blip r:embed="rId2" cstate="print"/>
          <a:srcRect/>
          <a:stretch>
            <a:fillRect/>
          </a:stretch>
        </p:blipFill>
        <p:spPr bwMode="auto">
          <a:xfrm>
            <a:off x="1979712" y="2204864"/>
            <a:ext cx="6653212" cy="3024188"/>
          </a:xfrm>
          <a:prstGeom prst="rect">
            <a:avLst/>
          </a:prstGeom>
          <a:noFill/>
          <a:ln w="9525">
            <a:noFill/>
            <a:miter lim="800000"/>
            <a:headEnd/>
            <a:tailEnd/>
          </a:ln>
        </p:spPr>
      </p:pic>
      <p:sp>
        <p:nvSpPr>
          <p:cNvPr id="4" name="CaixaDeTexto 5"/>
          <p:cNvSpPr txBox="1">
            <a:spLocks noChangeArrowheads="1"/>
          </p:cNvSpPr>
          <p:nvPr/>
        </p:nvSpPr>
        <p:spPr bwMode="auto">
          <a:xfrm>
            <a:off x="357188" y="571500"/>
            <a:ext cx="8572500" cy="954088"/>
          </a:xfrm>
          <a:prstGeom prst="rect">
            <a:avLst/>
          </a:prstGeom>
          <a:noFill/>
          <a:ln w="9525">
            <a:noFill/>
            <a:miter lim="800000"/>
            <a:headEnd/>
            <a:tailEnd/>
          </a:ln>
        </p:spPr>
        <p:txBody>
          <a:bodyPr>
            <a:spAutoFit/>
          </a:bodyPr>
          <a:lstStyle/>
          <a:p>
            <a:r>
              <a:rPr lang="pt-PT" sz="2800" dirty="0">
                <a:latin typeface="Calibri" pitchFamily="34" charset="0"/>
                <a:cs typeface="Calibri" pitchFamily="34" charset="0"/>
              </a:rPr>
              <a:t>Custos associados ao consumo excessivo de álcool na Europa em 2003</a:t>
            </a:r>
          </a:p>
        </p:txBody>
      </p:sp>
      <p:sp>
        <p:nvSpPr>
          <p:cNvPr id="5" name="CaixaDeTexto 6"/>
          <p:cNvSpPr txBox="1">
            <a:spLocks noChangeArrowheads="1"/>
          </p:cNvSpPr>
          <p:nvPr/>
        </p:nvSpPr>
        <p:spPr bwMode="auto">
          <a:xfrm>
            <a:off x="2928938" y="5429250"/>
            <a:ext cx="6000750" cy="369888"/>
          </a:xfrm>
          <a:prstGeom prst="rect">
            <a:avLst/>
          </a:prstGeom>
          <a:noFill/>
          <a:ln w="9525">
            <a:noFill/>
            <a:miter lim="800000"/>
            <a:headEnd/>
            <a:tailEnd/>
          </a:ln>
        </p:spPr>
        <p:txBody>
          <a:bodyPr>
            <a:spAutoFit/>
          </a:bodyPr>
          <a:lstStyle/>
          <a:p>
            <a:r>
              <a:rPr lang="pt-PT"/>
              <a:t>http://ec.europa.eu/dgs/health_consumer/index_en.htm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13</a:t>
            </a:fld>
            <a:endParaRPr lang="pt-P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8155"/>
            <a:ext cx="7704856" cy="6260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ângulo 2"/>
          <p:cNvSpPr/>
          <p:nvPr/>
        </p:nvSpPr>
        <p:spPr>
          <a:xfrm>
            <a:off x="6444208" y="1556792"/>
            <a:ext cx="2699792" cy="2354491"/>
          </a:xfrm>
          <a:prstGeom prst="rect">
            <a:avLst/>
          </a:prstGeom>
          <a:solidFill>
            <a:srgbClr val="336699"/>
          </a:solidFill>
        </p:spPr>
        <p:txBody>
          <a:bodyPr wrap="square">
            <a:spAutoFit/>
          </a:bodyPr>
          <a:lstStyle/>
          <a:p>
            <a:pPr algn="just">
              <a:lnSpc>
                <a:spcPct val="150000"/>
              </a:lnSpc>
            </a:pPr>
            <a:r>
              <a:rPr lang="en-US" sz="1400" dirty="0"/>
              <a:t>disability-adjusted life year (DALY) extends the concept of potential years of life lost due to premature death to include equivalent years of "healthy" life lost by virtue of being in states of poor health or disability.</a:t>
            </a:r>
          </a:p>
        </p:txBody>
      </p:sp>
      <p:sp>
        <p:nvSpPr>
          <p:cNvPr id="4" name="CaixaDeTexto 3"/>
          <p:cNvSpPr txBox="1"/>
          <p:nvPr/>
        </p:nvSpPr>
        <p:spPr>
          <a:xfrm>
            <a:off x="899592" y="6165304"/>
            <a:ext cx="1440160" cy="369332"/>
          </a:xfrm>
          <a:prstGeom prst="rect">
            <a:avLst/>
          </a:prstGeom>
          <a:noFill/>
        </p:spPr>
        <p:txBody>
          <a:bodyPr wrap="square" rtlCol="0">
            <a:spAutoFit/>
          </a:bodyPr>
          <a:lstStyle/>
          <a:p>
            <a:r>
              <a:rPr lang="pt-PT" dirty="0" err="1" smtClean="0">
                <a:solidFill>
                  <a:schemeClr val="accent4">
                    <a:lumMod val="10000"/>
                  </a:schemeClr>
                </a:solidFill>
              </a:rPr>
              <a:t>Fev</a:t>
            </a:r>
            <a:r>
              <a:rPr lang="pt-PT" dirty="0" smtClean="0">
                <a:solidFill>
                  <a:schemeClr val="accent4">
                    <a:lumMod val="10000"/>
                  </a:schemeClr>
                </a:solidFill>
              </a:rPr>
              <a:t> 2011</a:t>
            </a:r>
            <a:endParaRPr lang="en-US" dirty="0">
              <a:solidFill>
                <a:schemeClr val="accent4">
                  <a:lumMod val="10000"/>
                </a:schemeClr>
              </a:solidFill>
            </a:endParaRPr>
          </a:p>
        </p:txBody>
      </p:sp>
    </p:spTree>
    <p:extLst>
      <p:ext uri="{BB962C8B-B14F-4D97-AF65-F5344CB8AC3E}">
        <p14:creationId xmlns:p14="http://schemas.microsoft.com/office/powerpoint/2010/main" val="4074494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14</a:t>
            </a:fld>
            <a:r>
              <a:rPr lang="pt-PT" sz="1100" dirty="0" smtClean="0"/>
              <a:t> Nídia Braz 2014 </a:t>
            </a:r>
            <a:endParaRPr lang="pt-PT" sz="1100" dirty="0"/>
          </a:p>
        </p:txBody>
      </p:sp>
      <p:pic>
        <p:nvPicPr>
          <p:cNvPr id="3" name="Picture 2"/>
          <p:cNvPicPr>
            <a:picLocks noChangeAspect="1" noChangeArrowheads="1"/>
          </p:cNvPicPr>
          <p:nvPr/>
        </p:nvPicPr>
        <p:blipFill>
          <a:blip r:embed="rId2" cstate="print"/>
          <a:srcRect/>
          <a:stretch>
            <a:fillRect/>
          </a:stretch>
        </p:blipFill>
        <p:spPr bwMode="auto">
          <a:xfrm>
            <a:off x="1475656" y="2024410"/>
            <a:ext cx="6859587" cy="3852862"/>
          </a:xfrm>
          <a:prstGeom prst="rect">
            <a:avLst/>
          </a:prstGeom>
          <a:noFill/>
          <a:ln w="9525">
            <a:noFill/>
            <a:miter lim="800000"/>
            <a:headEnd/>
            <a:tailEnd/>
          </a:ln>
        </p:spPr>
      </p:pic>
      <p:sp>
        <p:nvSpPr>
          <p:cNvPr id="4" name="Rectângulo 3"/>
          <p:cNvSpPr/>
          <p:nvPr/>
        </p:nvSpPr>
        <p:spPr>
          <a:xfrm>
            <a:off x="683568" y="1016298"/>
            <a:ext cx="7920880" cy="523220"/>
          </a:xfrm>
          <a:prstGeom prst="rect">
            <a:avLst/>
          </a:prstGeom>
        </p:spPr>
        <p:txBody>
          <a:bodyPr wrap="square">
            <a:spAutoFit/>
          </a:bodyPr>
          <a:lstStyle/>
          <a:p>
            <a:r>
              <a:rPr lang="pt-PT" sz="2800" dirty="0" smtClean="0">
                <a:latin typeface="Calibri" pitchFamily="34" charset="0"/>
                <a:cs typeface="Calibri" pitchFamily="34" charset="0"/>
              </a:rPr>
              <a:t>Custos de saúde na Europa em 2003</a:t>
            </a:r>
            <a:endParaRPr lang="pt-PT" sz="2800" dirty="0">
              <a:latin typeface="Calibri" pitchFamily="34" charset="0"/>
              <a:cs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15</a:t>
            </a:fld>
            <a:r>
              <a:rPr lang="pt-PT" sz="1100" dirty="0" smtClean="0"/>
              <a:t> Nídia Braz 2014 </a:t>
            </a:r>
            <a:endParaRPr lang="pt-PT" sz="1100" dirty="0"/>
          </a:p>
        </p:txBody>
      </p:sp>
      <p:pic>
        <p:nvPicPr>
          <p:cNvPr id="3" name="Picture 2"/>
          <p:cNvPicPr>
            <a:picLocks noChangeAspect="1" noChangeArrowheads="1"/>
          </p:cNvPicPr>
          <p:nvPr/>
        </p:nvPicPr>
        <p:blipFill>
          <a:blip r:embed="rId2" cstate="print"/>
          <a:srcRect/>
          <a:stretch>
            <a:fillRect/>
          </a:stretch>
        </p:blipFill>
        <p:spPr bwMode="auto">
          <a:xfrm>
            <a:off x="1763688" y="2113756"/>
            <a:ext cx="6784975" cy="3619500"/>
          </a:xfrm>
          <a:prstGeom prst="rect">
            <a:avLst/>
          </a:prstGeom>
          <a:noFill/>
          <a:ln w="9525">
            <a:noFill/>
            <a:miter lim="800000"/>
            <a:headEnd/>
            <a:tailEnd/>
          </a:ln>
        </p:spPr>
      </p:pic>
      <p:sp>
        <p:nvSpPr>
          <p:cNvPr id="4" name="Rectângulo 3"/>
          <p:cNvSpPr/>
          <p:nvPr/>
        </p:nvSpPr>
        <p:spPr>
          <a:xfrm>
            <a:off x="395536" y="673596"/>
            <a:ext cx="8208912" cy="954107"/>
          </a:xfrm>
          <a:prstGeom prst="rect">
            <a:avLst/>
          </a:prstGeom>
        </p:spPr>
        <p:txBody>
          <a:bodyPr wrap="square">
            <a:spAutoFit/>
          </a:bodyPr>
          <a:lstStyle/>
          <a:p>
            <a:r>
              <a:rPr lang="pt-PT" sz="2800" dirty="0" smtClean="0">
                <a:latin typeface="Calibri" pitchFamily="34" charset="0"/>
                <a:cs typeface="Calibri" pitchFamily="34" charset="0"/>
              </a:rPr>
              <a:t>Mortes imputáveis ao consumo de álcool na Europa em 2003</a:t>
            </a:r>
            <a:endParaRPr lang="pt-PT" sz="2800" dirty="0">
              <a:latin typeface="Calibri" pitchFamily="34" charset="0"/>
              <a:cs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16</a:t>
            </a:fld>
            <a:r>
              <a:rPr lang="pt-PT" sz="1100" dirty="0" smtClean="0"/>
              <a:t> Nídia Braz 2014 </a:t>
            </a:r>
            <a:endParaRPr lang="pt-PT" sz="1100" dirty="0"/>
          </a:p>
        </p:txBody>
      </p:sp>
      <p:sp>
        <p:nvSpPr>
          <p:cNvPr id="3" name="Rectângulo 2"/>
          <p:cNvSpPr/>
          <p:nvPr/>
        </p:nvSpPr>
        <p:spPr>
          <a:xfrm>
            <a:off x="376424" y="1412776"/>
            <a:ext cx="2952328" cy="1305165"/>
          </a:xfrm>
          <a:prstGeom prst="rect">
            <a:avLst/>
          </a:prstGeom>
        </p:spPr>
        <p:txBody>
          <a:bodyPr wrap="square">
            <a:spAutoFit/>
          </a:bodyPr>
          <a:lstStyle/>
          <a:p>
            <a:pPr>
              <a:lnSpc>
                <a:spcPct val="150000"/>
              </a:lnSpc>
            </a:pPr>
            <a:r>
              <a:rPr lang="pt-PT" sz="2800" dirty="0" smtClean="0"/>
              <a:t>Consumo de álcool na Europa</a:t>
            </a:r>
            <a:endParaRPr lang="pt-PT" sz="2800" dirty="0"/>
          </a:p>
        </p:txBody>
      </p:sp>
      <p:pic>
        <p:nvPicPr>
          <p:cNvPr id="4" name="Picture 2"/>
          <p:cNvPicPr>
            <a:picLocks noChangeAspect="1" noChangeArrowheads="1"/>
          </p:cNvPicPr>
          <p:nvPr/>
        </p:nvPicPr>
        <p:blipFill>
          <a:blip r:embed="rId2" cstate="print"/>
          <a:srcRect/>
          <a:stretch>
            <a:fillRect/>
          </a:stretch>
        </p:blipFill>
        <p:spPr bwMode="auto">
          <a:xfrm>
            <a:off x="3707904" y="764704"/>
            <a:ext cx="4429125" cy="55721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3779912" y="827054"/>
            <a:ext cx="4392488" cy="5443348"/>
          </a:xfrm>
          <a:prstGeom prst="rect">
            <a:avLst/>
          </a:prstGeom>
          <a:noFill/>
          <a:ln w="9525">
            <a:noFill/>
            <a:miter lim="800000"/>
            <a:headEnd/>
            <a:tailEnd/>
          </a:ln>
        </p:spPr>
      </p:pic>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17</a:t>
            </a:fld>
            <a:r>
              <a:rPr lang="pt-PT" sz="1100" dirty="0" smtClean="0"/>
              <a:t> Nídia Braz 2014 </a:t>
            </a:r>
            <a:endParaRPr lang="pt-PT" sz="1100" dirty="0"/>
          </a:p>
        </p:txBody>
      </p:sp>
      <p:sp>
        <p:nvSpPr>
          <p:cNvPr id="3" name="CaixaDeTexto 4"/>
          <p:cNvSpPr txBox="1">
            <a:spLocks noChangeArrowheads="1"/>
          </p:cNvSpPr>
          <p:nvPr/>
        </p:nvSpPr>
        <p:spPr bwMode="auto">
          <a:xfrm>
            <a:off x="395536" y="895973"/>
            <a:ext cx="3024336" cy="1305165"/>
          </a:xfrm>
          <a:prstGeom prst="rect">
            <a:avLst/>
          </a:prstGeom>
          <a:noFill/>
          <a:ln w="9525">
            <a:noFill/>
            <a:miter lim="800000"/>
            <a:headEnd/>
            <a:tailEnd/>
          </a:ln>
        </p:spPr>
        <p:txBody>
          <a:bodyPr wrap="square">
            <a:spAutoFit/>
          </a:bodyPr>
          <a:lstStyle/>
          <a:p>
            <a:pPr>
              <a:lnSpc>
                <a:spcPct val="150000"/>
              </a:lnSpc>
            </a:pPr>
            <a:r>
              <a:rPr lang="pt-PT" sz="2800" dirty="0"/>
              <a:t>Consumo de álcool na Europa</a:t>
            </a:r>
          </a:p>
        </p:txBody>
      </p:sp>
      <p:cxnSp>
        <p:nvCxnSpPr>
          <p:cNvPr id="4" name="Conexão recta unidireccional 3"/>
          <p:cNvCxnSpPr/>
          <p:nvPr/>
        </p:nvCxnSpPr>
        <p:spPr>
          <a:xfrm rot="10800000" flipV="1">
            <a:off x="7243712" y="3068960"/>
            <a:ext cx="92868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18</a:t>
            </a:fld>
            <a:endParaRPr lang="pt-PT"/>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276" y="44624"/>
            <a:ext cx="6369124" cy="6820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aixaDeTexto 2"/>
          <p:cNvSpPr txBox="1"/>
          <p:nvPr/>
        </p:nvSpPr>
        <p:spPr>
          <a:xfrm>
            <a:off x="89756" y="764704"/>
            <a:ext cx="1713520" cy="523220"/>
          </a:xfrm>
          <a:prstGeom prst="rect">
            <a:avLst/>
          </a:prstGeom>
          <a:solidFill>
            <a:srgbClr val="336699"/>
          </a:solidFill>
        </p:spPr>
        <p:txBody>
          <a:bodyPr wrap="square" rtlCol="0">
            <a:spAutoFit/>
          </a:bodyPr>
          <a:lstStyle/>
          <a:p>
            <a:r>
              <a:rPr lang="pt-PT" sz="2800" dirty="0" smtClean="0"/>
              <a:t>Portugal</a:t>
            </a:r>
            <a:endParaRPr lang="en-US" sz="2800"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6408145"/>
            <a:ext cx="2448272" cy="405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4149080"/>
            <a:ext cx="2731699"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9906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19</a:t>
            </a:fld>
            <a:r>
              <a:rPr lang="pt-PT" sz="1100" dirty="0" smtClean="0"/>
              <a:t> Nídia Braz 2014 </a:t>
            </a:r>
            <a:endParaRPr lang="pt-PT" sz="1100" dirty="0"/>
          </a:p>
        </p:txBody>
      </p:sp>
      <p:sp>
        <p:nvSpPr>
          <p:cNvPr id="3" name="Rectângulo 3"/>
          <p:cNvSpPr>
            <a:spLocks noChangeArrowheads="1"/>
          </p:cNvSpPr>
          <p:nvPr/>
        </p:nvSpPr>
        <p:spPr bwMode="auto">
          <a:xfrm>
            <a:off x="285720" y="928670"/>
            <a:ext cx="8429684" cy="4893647"/>
          </a:xfrm>
          <a:prstGeom prst="rect">
            <a:avLst/>
          </a:prstGeom>
          <a:noFill/>
          <a:ln w="9525">
            <a:noFill/>
            <a:miter lim="800000"/>
            <a:headEnd/>
            <a:tailEnd/>
          </a:ln>
        </p:spPr>
        <p:txBody>
          <a:bodyPr wrap="square">
            <a:spAutoFit/>
          </a:bodyPr>
          <a:lstStyle/>
          <a:p>
            <a:pPr algn="just">
              <a:lnSpc>
                <a:spcPct val="150000"/>
              </a:lnSpc>
            </a:pPr>
            <a:r>
              <a:rPr lang="en-US" sz="2400" dirty="0">
                <a:latin typeface="Calibri" pitchFamily="34" charset="0"/>
              </a:rPr>
              <a:t>O </a:t>
            </a:r>
            <a:r>
              <a:rPr lang="en-US" sz="2400" dirty="0" err="1">
                <a:latin typeface="Calibri" pitchFamily="34" charset="0"/>
              </a:rPr>
              <a:t>consumo</a:t>
            </a:r>
            <a:r>
              <a:rPr lang="en-US" sz="2400" dirty="0">
                <a:latin typeface="Calibri" pitchFamily="34" charset="0"/>
              </a:rPr>
              <a:t> </a:t>
            </a:r>
            <a:r>
              <a:rPr lang="en-US" sz="2400" dirty="0" err="1">
                <a:latin typeface="Calibri" pitchFamily="34" charset="0"/>
              </a:rPr>
              <a:t>excessivo</a:t>
            </a:r>
            <a:r>
              <a:rPr lang="en-US" sz="2400" dirty="0">
                <a:latin typeface="Calibri" pitchFamily="34" charset="0"/>
              </a:rPr>
              <a:t> de </a:t>
            </a:r>
            <a:r>
              <a:rPr lang="en-US" sz="2400" dirty="0" err="1">
                <a:latin typeface="Calibri" pitchFamily="34" charset="0"/>
              </a:rPr>
              <a:t>álcool</a:t>
            </a:r>
            <a:r>
              <a:rPr lang="en-US" sz="2400" dirty="0">
                <a:latin typeface="Calibri" pitchFamily="34" charset="0"/>
              </a:rPr>
              <a:t> </a:t>
            </a:r>
            <a:r>
              <a:rPr lang="en-US" sz="2400" dirty="0" err="1">
                <a:latin typeface="Calibri" pitchFamily="34" charset="0"/>
              </a:rPr>
              <a:t>pode</a:t>
            </a:r>
            <a:r>
              <a:rPr lang="en-US" sz="2400" dirty="0">
                <a:latin typeface="Calibri" pitchFamily="34" charset="0"/>
              </a:rPr>
              <a:t> </a:t>
            </a:r>
            <a:r>
              <a:rPr lang="en-US" sz="2400" dirty="0" err="1">
                <a:latin typeface="Calibri" pitchFamily="34" charset="0"/>
              </a:rPr>
              <a:t>causar</a:t>
            </a:r>
            <a:r>
              <a:rPr lang="en-US" sz="2400" dirty="0">
                <a:latin typeface="Calibri" pitchFamily="34" charset="0"/>
              </a:rPr>
              <a:t> </a:t>
            </a:r>
            <a:r>
              <a:rPr lang="en-US" sz="2400" dirty="0" err="1">
                <a:latin typeface="Calibri" pitchFamily="34" charset="0"/>
              </a:rPr>
              <a:t>inúmeras</a:t>
            </a:r>
            <a:r>
              <a:rPr lang="en-US" sz="2400" dirty="0">
                <a:latin typeface="Calibri" pitchFamily="34" charset="0"/>
              </a:rPr>
              <a:t> </a:t>
            </a:r>
            <a:r>
              <a:rPr lang="en-US" sz="2400" dirty="0" err="1">
                <a:latin typeface="Calibri" pitchFamily="34" charset="0"/>
              </a:rPr>
              <a:t>doenças</a:t>
            </a:r>
            <a:r>
              <a:rPr lang="en-US" sz="2400" dirty="0">
                <a:latin typeface="Calibri" pitchFamily="34" charset="0"/>
              </a:rPr>
              <a:t>, </a:t>
            </a:r>
            <a:r>
              <a:rPr lang="en-US" sz="2400" dirty="0" err="1">
                <a:latin typeface="Calibri" pitchFamily="34" charset="0"/>
              </a:rPr>
              <a:t>desde</a:t>
            </a:r>
            <a:r>
              <a:rPr lang="en-US" sz="2400" dirty="0">
                <a:latin typeface="Calibri" pitchFamily="34" charset="0"/>
              </a:rPr>
              <a:t> </a:t>
            </a:r>
            <a:r>
              <a:rPr lang="en-US" sz="2400" dirty="0" err="1">
                <a:latin typeface="Calibri" pitchFamily="34" charset="0"/>
              </a:rPr>
              <a:t>doenças</a:t>
            </a:r>
            <a:r>
              <a:rPr lang="en-US" sz="2400" dirty="0">
                <a:latin typeface="Calibri" pitchFamily="34" charset="0"/>
              </a:rPr>
              <a:t> </a:t>
            </a:r>
            <a:r>
              <a:rPr lang="en-US" sz="2400" dirty="0" err="1">
                <a:latin typeface="Calibri" pitchFamily="34" charset="0"/>
              </a:rPr>
              <a:t>pulmonares</a:t>
            </a:r>
            <a:r>
              <a:rPr lang="en-US" sz="2400" dirty="0">
                <a:latin typeface="Calibri" pitchFamily="34" charset="0"/>
              </a:rPr>
              <a:t>, cardio-</a:t>
            </a:r>
            <a:r>
              <a:rPr lang="en-US" sz="2400" dirty="0" err="1">
                <a:latin typeface="Calibri" pitchFamily="34" charset="0"/>
              </a:rPr>
              <a:t>vasculares</a:t>
            </a:r>
            <a:r>
              <a:rPr lang="en-US" sz="2400" dirty="0">
                <a:latin typeface="Calibri" pitchFamily="34" charset="0"/>
              </a:rPr>
              <a:t>, </a:t>
            </a:r>
            <a:r>
              <a:rPr lang="en-US" sz="2400" dirty="0" err="1">
                <a:latin typeface="Calibri" pitchFamily="34" charset="0"/>
              </a:rPr>
              <a:t>gasterointestinais</a:t>
            </a:r>
            <a:r>
              <a:rPr lang="en-US" sz="2400" dirty="0">
                <a:latin typeface="Calibri" pitchFamily="34" charset="0"/>
              </a:rPr>
              <a:t> e </a:t>
            </a:r>
            <a:r>
              <a:rPr lang="en-US" sz="2400" dirty="0" err="1">
                <a:latin typeface="Calibri" pitchFamily="34" charset="0"/>
              </a:rPr>
              <a:t>reprodutivas</a:t>
            </a:r>
            <a:r>
              <a:rPr lang="en-US" sz="2400" dirty="0">
                <a:latin typeface="Calibri" pitchFamily="34" charset="0"/>
              </a:rPr>
              <a:t>, a </a:t>
            </a:r>
            <a:r>
              <a:rPr lang="en-US" sz="2400" dirty="0" err="1">
                <a:latin typeface="Calibri" pitchFamily="34" charset="0"/>
              </a:rPr>
              <a:t>cancros</a:t>
            </a:r>
            <a:r>
              <a:rPr lang="en-US" sz="2400" dirty="0">
                <a:latin typeface="Calibri" pitchFamily="34" charset="0"/>
              </a:rPr>
              <a:t>, </a:t>
            </a:r>
            <a:r>
              <a:rPr lang="en-US" sz="2400" dirty="0" err="1">
                <a:latin typeface="Calibri" pitchFamily="34" charset="0"/>
              </a:rPr>
              <a:t>alterações</a:t>
            </a:r>
            <a:r>
              <a:rPr lang="en-US" sz="2400" dirty="0">
                <a:latin typeface="Calibri" pitchFamily="34" charset="0"/>
              </a:rPr>
              <a:t> de </a:t>
            </a:r>
            <a:r>
              <a:rPr lang="en-US" sz="2400" dirty="0" err="1">
                <a:latin typeface="Calibri" pitchFamily="34" charset="0"/>
              </a:rPr>
              <a:t>comportamento</a:t>
            </a:r>
            <a:r>
              <a:rPr lang="en-US" sz="2400" dirty="0">
                <a:latin typeface="Calibri" pitchFamily="34" charset="0"/>
              </a:rPr>
              <a:t>, e do </a:t>
            </a:r>
            <a:r>
              <a:rPr lang="en-US" sz="2400" dirty="0" err="1">
                <a:latin typeface="Calibri" pitchFamily="34" charset="0"/>
              </a:rPr>
              <a:t>desenvolvimento</a:t>
            </a:r>
            <a:r>
              <a:rPr lang="en-US" sz="2400" dirty="0">
                <a:latin typeface="Calibri" pitchFamily="34" charset="0"/>
              </a:rPr>
              <a:t> fetal. </a:t>
            </a:r>
            <a:endParaRPr lang="en-US" sz="2400" b="1" dirty="0">
              <a:latin typeface="Calibri" pitchFamily="34" charset="0"/>
            </a:endParaRPr>
          </a:p>
          <a:p>
            <a:pPr algn="just">
              <a:lnSpc>
                <a:spcPct val="150000"/>
              </a:lnSpc>
            </a:pPr>
            <a:r>
              <a:rPr lang="en-US" sz="2400" dirty="0">
                <a:latin typeface="Calibri" pitchFamily="34" charset="0"/>
              </a:rPr>
              <a:t>As </a:t>
            </a:r>
            <a:r>
              <a:rPr lang="en-US" sz="2400" dirty="0" err="1">
                <a:latin typeface="Calibri" pitchFamily="34" charset="0"/>
              </a:rPr>
              <a:t>doenças</a:t>
            </a:r>
            <a:r>
              <a:rPr lang="en-US" sz="2400" dirty="0">
                <a:latin typeface="Calibri" pitchFamily="34" charset="0"/>
              </a:rPr>
              <a:t> graves, </a:t>
            </a:r>
            <a:r>
              <a:rPr lang="en-US" sz="2400" dirty="0" err="1">
                <a:latin typeface="Calibri" pitchFamily="34" charset="0"/>
              </a:rPr>
              <a:t>como</a:t>
            </a:r>
            <a:r>
              <a:rPr lang="en-US" sz="2400" dirty="0">
                <a:latin typeface="Calibri" pitchFamily="34" charset="0"/>
              </a:rPr>
              <a:t> a </a:t>
            </a:r>
            <a:r>
              <a:rPr lang="en-US" sz="2400" dirty="0" err="1">
                <a:latin typeface="Calibri" pitchFamily="34" charset="0"/>
              </a:rPr>
              <a:t>cirrose</a:t>
            </a:r>
            <a:r>
              <a:rPr lang="en-US" sz="2400" dirty="0">
                <a:latin typeface="Calibri" pitchFamily="34" charset="0"/>
              </a:rPr>
              <a:t> </a:t>
            </a:r>
            <a:r>
              <a:rPr lang="en-US" sz="2400" dirty="0" err="1">
                <a:latin typeface="Calibri" pitchFamily="34" charset="0"/>
              </a:rPr>
              <a:t>hepática</a:t>
            </a:r>
            <a:r>
              <a:rPr lang="en-US" sz="2400" dirty="0">
                <a:latin typeface="Calibri" pitchFamily="34" charset="0"/>
              </a:rPr>
              <a:t> </a:t>
            </a:r>
            <a:r>
              <a:rPr lang="en-US" sz="2400" dirty="0" err="1">
                <a:latin typeface="Calibri" pitchFamily="34" charset="0"/>
              </a:rPr>
              <a:t>estão</a:t>
            </a:r>
            <a:r>
              <a:rPr lang="en-US" sz="2400" dirty="0">
                <a:latin typeface="Calibri" pitchFamily="34" charset="0"/>
              </a:rPr>
              <a:t> a </a:t>
            </a:r>
            <a:r>
              <a:rPr lang="en-US" sz="2400" dirty="0" err="1">
                <a:latin typeface="Calibri" pitchFamily="34" charset="0"/>
              </a:rPr>
              <a:t>crescer</a:t>
            </a:r>
            <a:r>
              <a:rPr lang="en-US" sz="2400" dirty="0">
                <a:latin typeface="Calibri" pitchFamily="34" charset="0"/>
              </a:rPr>
              <a:t> a um </a:t>
            </a:r>
            <a:r>
              <a:rPr lang="en-US" sz="2400" dirty="0" err="1">
                <a:latin typeface="Calibri" pitchFamily="34" charset="0"/>
              </a:rPr>
              <a:t>ritmo</a:t>
            </a:r>
            <a:r>
              <a:rPr lang="en-US" sz="2400" dirty="0">
                <a:latin typeface="Calibri" pitchFamily="34" charset="0"/>
              </a:rPr>
              <a:t> </a:t>
            </a:r>
            <a:r>
              <a:rPr lang="en-US" sz="2400" dirty="0" err="1">
                <a:latin typeface="Calibri" pitchFamily="34" charset="0"/>
              </a:rPr>
              <a:t>alarmante</a:t>
            </a:r>
            <a:r>
              <a:rPr lang="en-US" sz="2400" dirty="0">
                <a:latin typeface="Calibri" pitchFamily="34" charset="0"/>
              </a:rPr>
              <a:t> e </a:t>
            </a:r>
            <a:r>
              <a:rPr lang="en-US" sz="2400" dirty="0" err="1">
                <a:latin typeface="Calibri" pitchFamily="34" charset="0"/>
              </a:rPr>
              <a:t>atingem</a:t>
            </a:r>
            <a:r>
              <a:rPr lang="en-US" sz="2400" dirty="0">
                <a:latin typeface="Calibri" pitchFamily="34" charset="0"/>
              </a:rPr>
              <a:t> </a:t>
            </a:r>
            <a:r>
              <a:rPr lang="en-US" sz="2400" dirty="0" err="1">
                <a:latin typeface="Calibri" pitchFamily="34" charset="0"/>
              </a:rPr>
              <a:t>cada</a:t>
            </a:r>
            <a:r>
              <a:rPr lang="en-US" sz="2400" dirty="0">
                <a:latin typeface="Calibri" pitchFamily="34" charset="0"/>
              </a:rPr>
              <a:t> </a:t>
            </a:r>
            <a:r>
              <a:rPr lang="en-US" sz="2400" dirty="0" err="1">
                <a:latin typeface="Calibri" pitchFamily="34" charset="0"/>
              </a:rPr>
              <a:t>vez</a:t>
            </a:r>
            <a:r>
              <a:rPr lang="en-US" sz="2400" dirty="0">
                <a:latin typeface="Calibri" pitchFamily="34" charset="0"/>
              </a:rPr>
              <a:t> </a:t>
            </a:r>
            <a:r>
              <a:rPr lang="en-US" sz="2400" dirty="0" err="1">
                <a:latin typeface="Calibri" pitchFamily="34" charset="0"/>
              </a:rPr>
              <a:t>mais</a:t>
            </a:r>
            <a:r>
              <a:rPr lang="en-US" sz="2400" dirty="0">
                <a:latin typeface="Calibri" pitchFamily="34" charset="0"/>
              </a:rPr>
              <a:t> </a:t>
            </a:r>
            <a:r>
              <a:rPr lang="en-US" sz="2400" dirty="0" err="1">
                <a:latin typeface="Calibri" pitchFamily="34" charset="0"/>
              </a:rPr>
              <a:t>pessoas</a:t>
            </a:r>
            <a:r>
              <a:rPr lang="en-US" sz="2400" dirty="0">
                <a:latin typeface="Calibri" pitchFamily="34" charset="0"/>
              </a:rPr>
              <a:t> </a:t>
            </a:r>
            <a:r>
              <a:rPr lang="en-US" sz="2400" dirty="0" err="1">
                <a:latin typeface="Calibri" pitchFamily="34" charset="0"/>
              </a:rPr>
              <a:t>mais</a:t>
            </a:r>
            <a:r>
              <a:rPr lang="en-US" sz="2400" dirty="0">
                <a:latin typeface="Calibri" pitchFamily="34" charset="0"/>
              </a:rPr>
              <a:t> novas.  </a:t>
            </a:r>
            <a:endParaRPr lang="en-US" sz="2400" dirty="0" smtClean="0">
              <a:latin typeface="Calibri" pitchFamily="34" charset="0"/>
            </a:endParaRPr>
          </a:p>
          <a:p>
            <a:pPr algn="just">
              <a:lnSpc>
                <a:spcPct val="150000"/>
              </a:lnSpc>
            </a:pPr>
            <a:r>
              <a:rPr lang="en-US" sz="2400" dirty="0" smtClean="0">
                <a:latin typeface="Calibri" pitchFamily="34" charset="0"/>
              </a:rPr>
              <a:t>No </a:t>
            </a:r>
            <a:r>
              <a:rPr lang="en-US" sz="2400" dirty="0" err="1">
                <a:latin typeface="Calibri" pitchFamily="34" charset="0"/>
              </a:rPr>
              <a:t>Reino</a:t>
            </a:r>
            <a:r>
              <a:rPr lang="en-US" sz="2400" dirty="0">
                <a:latin typeface="Calibri" pitchFamily="34" charset="0"/>
              </a:rPr>
              <a:t> </a:t>
            </a:r>
            <a:r>
              <a:rPr lang="en-US" sz="2400" dirty="0" err="1">
                <a:latin typeface="Calibri" pitchFamily="34" charset="0"/>
              </a:rPr>
              <a:t>Unido</a:t>
            </a:r>
            <a:r>
              <a:rPr lang="en-US" sz="2400" dirty="0">
                <a:latin typeface="Calibri" pitchFamily="34" charset="0"/>
              </a:rPr>
              <a:t>, </a:t>
            </a:r>
            <a:r>
              <a:rPr lang="en-US" sz="2400" dirty="0" err="1">
                <a:latin typeface="Calibri" pitchFamily="34" charset="0"/>
              </a:rPr>
              <a:t>verificou</a:t>
            </a:r>
            <a:r>
              <a:rPr lang="en-US" sz="2400" dirty="0">
                <a:latin typeface="Calibri" pitchFamily="34" charset="0"/>
              </a:rPr>
              <a:t>-se um </a:t>
            </a:r>
            <a:r>
              <a:rPr lang="en-US" sz="2400" dirty="0" err="1">
                <a:latin typeface="Calibri" pitchFamily="34" charset="0"/>
              </a:rPr>
              <a:t>aumento</a:t>
            </a:r>
            <a:r>
              <a:rPr lang="en-US" sz="2400" dirty="0">
                <a:latin typeface="Calibri" pitchFamily="34" charset="0"/>
              </a:rPr>
              <a:t> de 10 </a:t>
            </a:r>
            <a:r>
              <a:rPr lang="en-US" sz="2400" dirty="0" err="1" smtClean="0">
                <a:latin typeface="Calibri" pitchFamily="34" charset="0"/>
              </a:rPr>
              <a:t>vezes</a:t>
            </a:r>
            <a:r>
              <a:rPr lang="en-US" sz="2400" dirty="0">
                <a:latin typeface="Calibri" pitchFamily="34" charset="0"/>
              </a:rPr>
              <a:t>, </a:t>
            </a:r>
            <a:r>
              <a:rPr lang="en-US" sz="2400" dirty="0" err="1">
                <a:latin typeface="Calibri" pitchFamily="34" charset="0"/>
              </a:rPr>
              <a:t>nos</a:t>
            </a:r>
            <a:r>
              <a:rPr lang="en-US" sz="2400" dirty="0">
                <a:latin typeface="Calibri" pitchFamily="34" charset="0"/>
              </a:rPr>
              <a:t> </a:t>
            </a:r>
            <a:r>
              <a:rPr lang="en-US" sz="2400" dirty="0" err="1">
                <a:latin typeface="Calibri" pitchFamily="34" charset="0"/>
              </a:rPr>
              <a:t>casos</a:t>
            </a:r>
            <a:r>
              <a:rPr lang="en-US" sz="2400" dirty="0">
                <a:latin typeface="Calibri" pitchFamily="34" charset="0"/>
              </a:rPr>
              <a:t> de </a:t>
            </a:r>
            <a:r>
              <a:rPr lang="en-US" sz="2400" dirty="0" err="1">
                <a:latin typeface="Calibri" pitchFamily="34" charset="0"/>
              </a:rPr>
              <a:t>morte</a:t>
            </a:r>
            <a:r>
              <a:rPr lang="en-US" sz="2400" dirty="0">
                <a:latin typeface="Calibri" pitchFamily="34" charset="0"/>
              </a:rPr>
              <a:t> </a:t>
            </a:r>
            <a:r>
              <a:rPr lang="en-US" sz="2400" dirty="0" err="1">
                <a:latin typeface="Calibri" pitchFamily="34" charset="0"/>
              </a:rPr>
              <a:t>em</a:t>
            </a:r>
            <a:r>
              <a:rPr lang="en-US" sz="2400" dirty="0">
                <a:latin typeface="Calibri" pitchFamily="34" charset="0"/>
              </a:rPr>
              <a:t> </a:t>
            </a:r>
            <a:r>
              <a:rPr lang="en-US" sz="2400" dirty="0" err="1">
                <a:latin typeface="Calibri" pitchFamily="34" charset="0"/>
              </a:rPr>
              <a:t>mulheres</a:t>
            </a:r>
            <a:r>
              <a:rPr lang="en-US" sz="2400" dirty="0">
                <a:latin typeface="Calibri" pitchFamily="34" charset="0"/>
              </a:rPr>
              <a:t> entre </a:t>
            </a:r>
            <a:r>
              <a:rPr lang="en-US" sz="2400" dirty="0" err="1" smtClean="0">
                <a:latin typeface="Calibri" pitchFamily="34" charset="0"/>
              </a:rPr>
              <a:t>os</a:t>
            </a:r>
            <a:r>
              <a:rPr lang="en-US" sz="2400" dirty="0" smtClean="0">
                <a:latin typeface="Calibri" pitchFamily="34" charset="0"/>
              </a:rPr>
              <a:t> </a:t>
            </a:r>
            <a:r>
              <a:rPr lang="en-US" sz="2400" dirty="0">
                <a:latin typeface="Calibri" pitchFamily="34" charset="0"/>
              </a:rPr>
              <a:t>35-44 </a:t>
            </a:r>
            <a:r>
              <a:rPr lang="en-US" sz="2400" dirty="0" err="1" smtClean="0">
                <a:latin typeface="Calibri" pitchFamily="34" charset="0"/>
              </a:rPr>
              <a:t>anos</a:t>
            </a:r>
            <a:r>
              <a:rPr lang="en-US" sz="2400" b="1" dirty="0">
                <a:latin typeface="Calibri" pitchFamily="34" charset="0"/>
              </a:rPr>
              <a:t>. </a:t>
            </a:r>
          </a:p>
          <a:p>
            <a:endParaRPr lang="en-US"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2</a:t>
            </a:fld>
            <a:endParaRPr lang="pt-PT"/>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5" y="257175"/>
            <a:ext cx="7334250" cy="634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aixaDeTexto 2"/>
          <p:cNvSpPr txBox="1"/>
          <p:nvPr/>
        </p:nvSpPr>
        <p:spPr>
          <a:xfrm>
            <a:off x="1259632" y="257175"/>
            <a:ext cx="792088" cy="369332"/>
          </a:xfrm>
          <a:prstGeom prst="rect">
            <a:avLst/>
          </a:prstGeom>
          <a:solidFill>
            <a:schemeClr val="tx1"/>
          </a:solidFill>
        </p:spPr>
        <p:txBody>
          <a:bodyPr wrap="square" rtlCol="0">
            <a:spAutoFit/>
          </a:bodyPr>
          <a:lstStyle/>
          <a:p>
            <a:endParaRPr lang="en-GB" dirty="0"/>
          </a:p>
        </p:txBody>
      </p:sp>
      <p:sp>
        <p:nvSpPr>
          <p:cNvPr id="4" name="CaixaDeTexto 3"/>
          <p:cNvSpPr txBox="1"/>
          <p:nvPr/>
        </p:nvSpPr>
        <p:spPr>
          <a:xfrm>
            <a:off x="7884368" y="257175"/>
            <a:ext cx="216024" cy="369332"/>
          </a:xfrm>
          <a:prstGeom prst="rect">
            <a:avLst/>
          </a:prstGeom>
          <a:solidFill>
            <a:schemeClr val="tx1"/>
          </a:solidFill>
        </p:spPr>
        <p:txBody>
          <a:bodyPr wrap="square" rtlCol="0">
            <a:spAutoFit/>
          </a:bodyPr>
          <a:lstStyle/>
          <a:p>
            <a:endParaRPr lang="en-GB" dirty="0"/>
          </a:p>
        </p:txBody>
      </p:sp>
    </p:spTree>
    <p:extLst>
      <p:ext uri="{BB962C8B-B14F-4D97-AF65-F5344CB8AC3E}">
        <p14:creationId xmlns:p14="http://schemas.microsoft.com/office/powerpoint/2010/main" val="2641647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20</a:t>
            </a:fld>
            <a:r>
              <a:rPr lang="pt-PT" sz="1100" dirty="0" smtClean="0"/>
              <a:t> Nídia Braz 2014 </a:t>
            </a:r>
            <a:endParaRPr lang="pt-PT" sz="1100" dirty="0"/>
          </a:p>
        </p:txBody>
      </p:sp>
      <p:sp>
        <p:nvSpPr>
          <p:cNvPr id="3" name="Rectângulo 2"/>
          <p:cNvSpPr>
            <a:spLocks noChangeArrowheads="1"/>
          </p:cNvSpPr>
          <p:nvPr/>
        </p:nvSpPr>
        <p:spPr bwMode="auto">
          <a:xfrm>
            <a:off x="251520" y="260648"/>
            <a:ext cx="4429125" cy="6186309"/>
          </a:xfrm>
          <a:prstGeom prst="rect">
            <a:avLst/>
          </a:prstGeom>
          <a:noFill/>
          <a:ln w="9525">
            <a:noFill/>
            <a:miter lim="800000"/>
            <a:headEnd/>
            <a:tailEnd/>
          </a:ln>
        </p:spPr>
        <p:txBody>
          <a:bodyPr>
            <a:spAutoFit/>
          </a:bodyPr>
          <a:lstStyle/>
          <a:p>
            <a:pPr>
              <a:lnSpc>
                <a:spcPct val="150000"/>
              </a:lnSpc>
            </a:pPr>
            <a:r>
              <a:rPr lang="en-US" sz="2400" dirty="0">
                <a:latin typeface="Calibri" pitchFamily="34" charset="0"/>
              </a:rPr>
              <a:t>A </a:t>
            </a:r>
            <a:r>
              <a:rPr lang="en-US" sz="2400" dirty="0" err="1">
                <a:latin typeface="Calibri" pitchFamily="34" charset="0"/>
              </a:rPr>
              <a:t>exposição</a:t>
            </a:r>
            <a:r>
              <a:rPr lang="en-US" sz="2400" dirty="0">
                <a:latin typeface="Calibri" pitchFamily="34" charset="0"/>
              </a:rPr>
              <a:t> </a:t>
            </a:r>
            <a:r>
              <a:rPr lang="en-US" sz="2400" dirty="0" err="1" smtClean="0">
                <a:latin typeface="Calibri" pitchFamily="34" charset="0"/>
              </a:rPr>
              <a:t>ao</a:t>
            </a:r>
            <a:r>
              <a:rPr lang="en-US" sz="2400" dirty="0" smtClean="0">
                <a:latin typeface="Calibri" pitchFamily="34" charset="0"/>
              </a:rPr>
              <a:t> </a:t>
            </a:r>
            <a:r>
              <a:rPr lang="en-US" sz="2400" dirty="0" err="1" smtClean="0">
                <a:latin typeface="Calibri" pitchFamily="34" charset="0"/>
              </a:rPr>
              <a:t>álcool</a:t>
            </a:r>
            <a:r>
              <a:rPr lang="en-US" sz="2400" dirty="0" smtClean="0">
                <a:latin typeface="Calibri" pitchFamily="34" charset="0"/>
              </a:rPr>
              <a:t> </a:t>
            </a:r>
            <a:r>
              <a:rPr lang="en-US" sz="2400" dirty="0" err="1" smtClean="0">
                <a:latin typeface="Calibri" pitchFamily="34" charset="0"/>
              </a:rPr>
              <a:t>durante</a:t>
            </a:r>
            <a:r>
              <a:rPr lang="en-US" sz="2400" dirty="0" smtClean="0">
                <a:latin typeface="Calibri" pitchFamily="34" charset="0"/>
              </a:rPr>
              <a:t> </a:t>
            </a:r>
            <a:r>
              <a:rPr lang="en-US" sz="2400" dirty="0">
                <a:latin typeface="Calibri" pitchFamily="34" charset="0"/>
              </a:rPr>
              <a:t>a </a:t>
            </a:r>
            <a:r>
              <a:rPr lang="en-US" sz="2400" dirty="0" err="1">
                <a:latin typeface="Calibri" pitchFamily="34" charset="0"/>
              </a:rPr>
              <a:t>gravidez</a:t>
            </a:r>
            <a:r>
              <a:rPr lang="en-US" sz="2400" dirty="0">
                <a:latin typeface="Calibri" pitchFamily="34" charset="0"/>
              </a:rPr>
              <a:t> </a:t>
            </a:r>
            <a:r>
              <a:rPr lang="en-US" sz="2400" dirty="0" err="1">
                <a:latin typeface="Calibri" pitchFamily="34" charset="0"/>
              </a:rPr>
              <a:t>compromete</a:t>
            </a:r>
            <a:r>
              <a:rPr lang="en-US" sz="2400" dirty="0">
                <a:latin typeface="Calibri" pitchFamily="34" charset="0"/>
              </a:rPr>
              <a:t> o </a:t>
            </a:r>
            <a:r>
              <a:rPr lang="en-US" sz="2400" dirty="0" err="1">
                <a:latin typeface="Calibri" pitchFamily="34" charset="0"/>
              </a:rPr>
              <a:t>desenvolvimento</a:t>
            </a:r>
            <a:r>
              <a:rPr lang="en-US" sz="2400" dirty="0">
                <a:latin typeface="Calibri" pitchFamily="34" charset="0"/>
              </a:rPr>
              <a:t> do SNC do </a:t>
            </a:r>
            <a:r>
              <a:rPr lang="en-US" sz="2400" dirty="0" err="1">
                <a:latin typeface="Calibri" pitchFamily="34" charset="0"/>
              </a:rPr>
              <a:t>feto</a:t>
            </a:r>
            <a:r>
              <a:rPr lang="en-US" sz="2400" dirty="0">
                <a:latin typeface="Calibri" pitchFamily="34" charset="0"/>
              </a:rPr>
              <a:t>. </a:t>
            </a:r>
          </a:p>
          <a:p>
            <a:pPr>
              <a:lnSpc>
                <a:spcPct val="150000"/>
              </a:lnSpc>
            </a:pPr>
            <a:r>
              <a:rPr lang="en-US" sz="2400" dirty="0" err="1">
                <a:latin typeface="Calibri" pitchFamily="34" charset="0"/>
              </a:rPr>
              <a:t>Em</a:t>
            </a:r>
            <a:r>
              <a:rPr lang="en-US" sz="2400" dirty="0">
                <a:latin typeface="Calibri" pitchFamily="34" charset="0"/>
              </a:rPr>
              <a:t> </a:t>
            </a:r>
            <a:r>
              <a:rPr lang="en-US" sz="2400" dirty="0" err="1">
                <a:latin typeface="Calibri" pitchFamily="34" charset="0"/>
              </a:rPr>
              <a:t>França</a:t>
            </a:r>
            <a:r>
              <a:rPr lang="en-US" sz="2400" dirty="0">
                <a:latin typeface="Calibri" pitchFamily="34" charset="0"/>
              </a:rPr>
              <a:t>, </a:t>
            </a:r>
            <a:r>
              <a:rPr lang="en-US" sz="2400" dirty="0" err="1" smtClean="0">
                <a:latin typeface="Calibri" pitchFamily="34" charset="0"/>
              </a:rPr>
              <a:t>em</a:t>
            </a:r>
            <a:r>
              <a:rPr lang="en-US" sz="2400" dirty="0" smtClean="0">
                <a:latin typeface="Calibri" pitchFamily="34" charset="0"/>
              </a:rPr>
              <a:t> 2001, </a:t>
            </a:r>
            <a:r>
              <a:rPr lang="en-US" sz="2400" dirty="0" err="1" smtClean="0">
                <a:latin typeface="Calibri" pitchFamily="34" charset="0"/>
              </a:rPr>
              <a:t>mais</a:t>
            </a:r>
            <a:r>
              <a:rPr lang="en-US" sz="2400" dirty="0" smtClean="0">
                <a:latin typeface="Calibri" pitchFamily="34" charset="0"/>
              </a:rPr>
              <a:t> </a:t>
            </a:r>
            <a:r>
              <a:rPr lang="en-US" sz="2400" dirty="0">
                <a:latin typeface="Calibri" pitchFamily="34" charset="0"/>
              </a:rPr>
              <a:t>de 700 </a:t>
            </a:r>
            <a:r>
              <a:rPr lang="en-US" sz="2400" dirty="0" err="1">
                <a:latin typeface="Calibri" pitchFamily="34" charset="0"/>
              </a:rPr>
              <a:t>crianças</a:t>
            </a:r>
            <a:r>
              <a:rPr lang="en-US" sz="2400" dirty="0">
                <a:latin typeface="Calibri" pitchFamily="34" charset="0"/>
              </a:rPr>
              <a:t> </a:t>
            </a:r>
            <a:r>
              <a:rPr lang="en-US" sz="2400" dirty="0" err="1">
                <a:latin typeface="Calibri" pitchFamily="34" charset="0"/>
              </a:rPr>
              <a:t>nasceram</a:t>
            </a:r>
            <a:r>
              <a:rPr lang="en-US" sz="2400" dirty="0">
                <a:latin typeface="Calibri" pitchFamily="34" charset="0"/>
              </a:rPr>
              <a:t> com </a:t>
            </a:r>
            <a:endParaRPr lang="en-US" sz="2400" dirty="0" smtClean="0">
              <a:latin typeface="Calibri" pitchFamily="34" charset="0"/>
            </a:endParaRPr>
          </a:p>
          <a:p>
            <a:pPr>
              <a:lnSpc>
                <a:spcPct val="150000"/>
              </a:lnSpc>
            </a:pPr>
            <a:r>
              <a:rPr lang="en-US" sz="2400" dirty="0" err="1" smtClean="0">
                <a:latin typeface="Calibri" pitchFamily="34" charset="0"/>
              </a:rPr>
              <a:t>Sindrome</a:t>
            </a:r>
            <a:r>
              <a:rPr lang="en-US" sz="2400" dirty="0" smtClean="0">
                <a:latin typeface="Calibri" pitchFamily="34" charset="0"/>
              </a:rPr>
              <a:t> </a:t>
            </a:r>
            <a:r>
              <a:rPr lang="en-US" sz="2400" dirty="0" err="1" smtClean="0">
                <a:latin typeface="Calibri" pitchFamily="34" charset="0"/>
              </a:rPr>
              <a:t>alcoólico</a:t>
            </a:r>
            <a:r>
              <a:rPr lang="en-US" sz="2400" dirty="0" smtClean="0">
                <a:latin typeface="Calibri" pitchFamily="34" charset="0"/>
              </a:rPr>
              <a:t> fetal e </a:t>
            </a:r>
            <a:r>
              <a:rPr lang="en-US" sz="2400" dirty="0" err="1">
                <a:latin typeface="Calibri" pitchFamily="34" charset="0"/>
              </a:rPr>
              <a:t>mais</a:t>
            </a:r>
            <a:r>
              <a:rPr lang="en-US" sz="2400" dirty="0">
                <a:latin typeface="Calibri" pitchFamily="34" charset="0"/>
              </a:rPr>
              <a:t> de </a:t>
            </a:r>
            <a:r>
              <a:rPr lang="en-US" sz="2400" dirty="0" smtClean="0">
                <a:latin typeface="Calibri" pitchFamily="34" charset="0"/>
              </a:rPr>
              <a:t>60 000 </a:t>
            </a:r>
            <a:r>
              <a:rPr lang="en-US" sz="2400" dirty="0" err="1">
                <a:latin typeface="Calibri" pitchFamily="34" charset="0"/>
              </a:rPr>
              <a:t>pessoas</a:t>
            </a:r>
            <a:r>
              <a:rPr lang="en-US" sz="2400" dirty="0">
                <a:latin typeface="Calibri" pitchFamily="34" charset="0"/>
              </a:rPr>
              <a:t> </a:t>
            </a:r>
            <a:r>
              <a:rPr lang="en-US" sz="2400" dirty="0" err="1">
                <a:latin typeface="Calibri" pitchFamily="34" charset="0"/>
              </a:rPr>
              <a:t>sofrem</a:t>
            </a:r>
            <a:r>
              <a:rPr lang="en-US" sz="2400" dirty="0">
                <a:latin typeface="Calibri" pitchFamily="34" charset="0"/>
              </a:rPr>
              <a:t> com </a:t>
            </a:r>
            <a:r>
              <a:rPr lang="en-US" sz="2400" dirty="0" err="1">
                <a:latin typeface="Calibri" pitchFamily="34" charset="0"/>
              </a:rPr>
              <a:t>esta</a:t>
            </a:r>
            <a:r>
              <a:rPr lang="en-US" sz="2400" dirty="0">
                <a:latin typeface="Calibri" pitchFamily="34" charset="0"/>
              </a:rPr>
              <a:t> </a:t>
            </a:r>
            <a:r>
              <a:rPr lang="en-US" sz="2400" dirty="0" err="1">
                <a:latin typeface="Calibri" pitchFamily="34" charset="0"/>
              </a:rPr>
              <a:t>doença</a:t>
            </a:r>
            <a:r>
              <a:rPr lang="en-US" sz="2400" dirty="0" smtClean="0">
                <a:latin typeface="Calibri" pitchFamily="34" charset="0"/>
              </a:rPr>
              <a:t>.</a:t>
            </a:r>
          </a:p>
          <a:p>
            <a:pPr algn="just">
              <a:lnSpc>
                <a:spcPct val="150000"/>
              </a:lnSpc>
            </a:pPr>
            <a:r>
              <a:rPr lang="en-US" sz="2400" dirty="0" err="1" smtClean="0">
                <a:latin typeface="Calibri" pitchFamily="34" charset="0"/>
              </a:rPr>
              <a:t>Nos</a:t>
            </a:r>
            <a:r>
              <a:rPr lang="en-US" sz="2400" dirty="0" smtClean="0">
                <a:latin typeface="Calibri" pitchFamily="34" charset="0"/>
              </a:rPr>
              <a:t> EUA </a:t>
            </a:r>
            <a:r>
              <a:rPr lang="en-US" sz="2400" dirty="0" err="1" smtClean="0">
                <a:latin typeface="Calibri" pitchFamily="34" charset="0"/>
              </a:rPr>
              <a:t>estima</a:t>
            </a:r>
            <a:r>
              <a:rPr lang="en-US" sz="2400" dirty="0" smtClean="0">
                <a:latin typeface="Calibri" pitchFamily="34" charset="0"/>
              </a:rPr>
              <a:t>-se </a:t>
            </a:r>
            <a:r>
              <a:rPr lang="en-US" sz="2400" dirty="0" err="1" smtClean="0">
                <a:latin typeface="Calibri" pitchFamily="34" charset="0"/>
              </a:rPr>
              <a:t>que</a:t>
            </a:r>
            <a:r>
              <a:rPr lang="en-US" sz="2400" dirty="0" smtClean="0">
                <a:latin typeface="Calibri" pitchFamily="34" charset="0"/>
              </a:rPr>
              <a:t> </a:t>
            </a:r>
            <a:r>
              <a:rPr lang="en-US" sz="2400" dirty="0" err="1" smtClean="0">
                <a:latin typeface="Calibri" pitchFamily="34" charset="0"/>
              </a:rPr>
              <a:t>nasçam</a:t>
            </a:r>
            <a:r>
              <a:rPr lang="en-US" sz="2400" dirty="0" smtClean="0">
                <a:latin typeface="Calibri" pitchFamily="34" charset="0"/>
              </a:rPr>
              <a:t> entre 4000 e 1200 </a:t>
            </a:r>
            <a:r>
              <a:rPr lang="en-US" sz="2400" dirty="0" err="1" smtClean="0">
                <a:latin typeface="Calibri" pitchFamily="34" charset="0"/>
              </a:rPr>
              <a:t>crianças</a:t>
            </a:r>
            <a:r>
              <a:rPr lang="en-US" sz="2400" dirty="0" smtClean="0">
                <a:latin typeface="Calibri" pitchFamily="34" charset="0"/>
              </a:rPr>
              <a:t> </a:t>
            </a:r>
            <a:r>
              <a:rPr lang="en-US" sz="2400" dirty="0" err="1" smtClean="0">
                <a:latin typeface="Calibri" pitchFamily="34" charset="0"/>
              </a:rPr>
              <a:t>afectadas</a:t>
            </a:r>
            <a:r>
              <a:rPr lang="en-US" sz="2400" dirty="0" smtClean="0">
                <a:latin typeface="Calibri" pitchFamily="34" charset="0"/>
              </a:rPr>
              <a:t> </a:t>
            </a:r>
            <a:r>
              <a:rPr lang="en-US" sz="2400" dirty="0" err="1" smtClean="0">
                <a:latin typeface="Calibri" pitchFamily="34" charset="0"/>
              </a:rPr>
              <a:t>por</a:t>
            </a:r>
            <a:r>
              <a:rPr lang="en-US" sz="2400" dirty="0" smtClean="0">
                <a:latin typeface="Calibri" pitchFamily="34" charset="0"/>
              </a:rPr>
              <a:t> </a:t>
            </a:r>
            <a:r>
              <a:rPr lang="en-US" sz="2400" dirty="0" err="1" smtClean="0">
                <a:latin typeface="Calibri" pitchFamily="34" charset="0"/>
              </a:rPr>
              <a:t>ano</a:t>
            </a:r>
            <a:r>
              <a:rPr lang="en-US" sz="2400" dirty="0" smtClean="0">
                <a:latin typeface="Calibri" pitchFamily="34" charset="0"/>
              </a:rPr>
              <a:t>.</a:t>
            </a:r>
            <a:endParaRPr lang="pt-PT" sz="2400" dirty="0">
              <a:latin typeface="Calibri"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4932040" y="404664"/>
            <a:ext cx="4001127" cy="606046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21</a:t>
            </a:fld>
            <a:endParaRPr lang="pt-P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88640"/>
            <a:ext cx="6553200" cy="454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aixaDeTexto 2"/>
          <p:cNvSpPr txBox="1"/>
          <p:nvPr/>
        </p:nvSpPr>
        <p:spPr>
          <a:xfrm>
            <a:off x="323528" y="4869160"/>
            <a:ext cx="8568952" cy="1685846"/>
          </a:xfrm>
          <a:prstGeom prst="rect">
            <a:avLst/>
          </a:prstGeom>
          <a:noFill/>
        </p:spPr>
        <p:txBody>
          <a:bodyPr wrap="square" rtlCol="0">
            <a:spAutoFit/>
          </a:bodyPr>
          <a:lstStyle/>
          <a:p>
            <a:pPr algn="just">
              <a:lnSpc>
                <a:spcPct val="150000"/>
              </a:lnSpc>
            </a:pPr>
            <a:r>
              <a:rPr lang="pt-PT" sz="2400" dirty="0" smtClean="0"/>
              <a:t>Doença neuro psicológica, doença cardíaca, deficiência visual e auditiva, desenvolvimento retardado, dificuldades de atenção e aprendizagem, hiperatividade…</a:t>
            </a:r>
            <a:endParaRPr lang="en-US" sz="2400" dirty="0"/>
          </a:p>
        </p:txBody>
      </p:sp>
    </p:spTree>
    <p:extLst>
      <p:ext uri="{BB962C8B-B14F-4D97-AF65-F5344CB8AC3E}">
        <p14:creationId xmlns:p14="http://schemas.microsoft.com/office/powerpoint/2010/main" val="668307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22</a:t>
            </a:fld>
            <a:endParaRPr lang="pt-PT"/>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88840"/>
            <a:ext cx="9036497"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2256" y="10843"/>
            <a:ext cx="1207448" cy="2194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6103193"/>
            <a:ext cx="182880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1798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23</a:t>
            </a:fld>
            <a:endParaRPr lang="pt-PT"/>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552" y="2128242"/>
            <a:ext cx="991552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4715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o Número do Diapositivo 1"/>
          <p:cNvSpPr>
            <a:spLocks noGrp="1"/>
          </p:cNvSpPr>
          <p:nvPr>
            <p:ph type="sldNum" sz="quarter" idx="12"/>
          </p:nvPr>
        </p:nvSpPr>
        <p:spPr/>
        <p:txBody>
          <a:bodyPr/>
          <a:lstStyle/>
          <a:p>
            <a:pPr>
              <a:defRPr/>
            </a:pPr>
            <a:fld id="{96DE0EBE-B07A-466F-938F-0B88472BA13A}" type="slidenum">
              <a:rPr lang="pt-PT" smtClean="0"/>
              <a:pPr>
                <a:defRPr/>
              </a:pPr>
              <a:t>24</a:t>
            </a:fld>
            <a:endParaRPr lang="pt-PT"/>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813"/>
            <a:ext cx="9515475" cy="604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157913"/>
            <a:ext cx="32004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8174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25</a:t>
            </a:fld>
            <a:r>
              <a:rPr lang="pt-PT" sz="1100" dirty="0" smtClean="0"/>
              <a:t> Nídia Braz 2014 </a:t>
            </a:r>
            <a:endParaRPr lang="pt-PT" sz="1100" dirty="0"/>
          </a:p>
        </p:txBody>
      </p:sp>
      <p:sp>
        <p:nvSpPr>
          <p:cNvPr id="3" name="CaixaDeTexto 2"/>
          <p:cNvSpPr txBox="1">
            <a:spLocks noChangeArrowheads="1"/>
          </p:cNvSpPr>
          <p:nvPr/>
        </p:nvSpPr>
        <p:spPr bwMode="auto">
          <a:xfrm>
            <a:off x="323528" y="188640"/>
            <a:ext cx="8496944" cy="6555641"/>
          </a:xfrm>
          <a:prstGeom prst="rect">
            <a:avLst/>
          </a:prstGeom>
          <a:noFill/>
          <a:ln w="9525">
            <a:noFill/>
            <a:miter lim="800000"/>
            <a:headEnd/>
            <a:tailEnd/>
          </a:ln>
        </p:spPr>
        <p:txBody>
          <a:bodyPr wrap="square">
            <a:spAutoFit/>
          </a:bodyPr>
          <a:lstStyle/>
          <a:p>
            <a:r>
              <a:rPr lang="pt-PT" sz="2400" dirty="0">
                <a:latin typeface="Calibri" pitchFamily="34" charset="0"/>
                <a:cs typeface="Calibri" pitchFamily="34" charset="0"/>
              </a:rPr>
              <a:t>Caso</a:t>
            </a:r>
            <a:r>
              <a:rPr lang="pt-PT" sz="2400" dirty="0" smtClean="0">
                <a:latin typeface="Calibri" pitchFamily="34" charset="0"/>
                <a:cs typeface="Calibri" pitchFamily="34" charset="0"/>
              </a:rPr>
              <a:t>:</a:t>
            </a:r>
            <a:endParaRPr lang="pt-PT" sz="2400" dirty="0">
              <a:latin typeface="Calibri" pitchFamily="34" charset="0"/>
              <a:cs typeface="Calibri" pitchFamily="34" charset="0"/>
            </a:endParaRPr>
          </a:p>
          <a:p>
            <a:pPr algn="just">
              <a:lnSpc>
                <a:spcPct val="150000"/>
              </a:lnSpc>
            </a:pPr>
            <a:r>
              <a:rPr lang="pt-PT" sz="2400" dirty="0">
                <a:latin typeface="Calibri" pitchFamily="34" charset="0"/>
                <a:cs typeface="Calibri" pitchFamily="34" charset="0"/>
              </a:rPr>
              <a:t>O Sr. XXXX procurou o seu médico de família porque tinha problemas com a sua visão nocturna e, na mesma consulta, queixou-se de que estava a perder peso e a sentir-se menos capaz de desempenhar as suas tarefas diárias.</a:t>
            </a:r>
          </a:p>
          <a:p>
            <a:pPr algn="just">
              <a:lnSpc>
                <a:spcPct val="150000"/>
              </a:lnSpc>
            </a:pPr>
            <a:r>
              <a:rPr lang="pt-PT" sz="2400" dirty="0">
                <a:latin typeface="Calibri" pitchFamily="34" charset="0"/>
                <a:cs typeface="Calibri" pitchFamily="34" charset="0"/>
              </a:rPr>
              <a:t>Do registo do médico consta a </a:t>
            </a:r>
            <a:r>
              <a:rPr lang="pt-PT" sz="2400" dirty="0" smtClean="0">
                <a:latin typeface="Calibri" pitchFamily="34" charset="0"/>
                <a:cs typeface="Calibri" pitchFamily="34" charset="0"/>
              </a:rPr>
              <a:t>idade, 58 </a:t>
            </a:r>
            <a:r>
              <a:rPr lang="pt-PT" sz="2400" dirty="0">
                <a:latin typeface="Calibri" pitchFamily="34" charset="0"/>
                <a:cs typeface="Calibri" pitchFamily="34" charset="0"/>
              </a:rPr>
              <a:t>anos e ainda o consumo diário regular de 6 latas de 33 cl de cerveja, ao longo </a:t>
            </a:r>
            <a:r>
              <a:rPr lang="pt-PT" sz="2400" dirty="0" smtClean="0">
                <a:latin typeface="Calibri" pitchFamily="34" charset="0"/>
                <a:cs typeface="Calibri" pitchFamily="34" charset="0"/>
              </a:rPr>
              <a:t>de 10 </a:t>
            </a:r>
            <a:r>
              <a:rPr lang="pt-PT" sz="2400" dirty="0">
                <a:latin typeface="Calibri" pitchFamily="34" charset="0"/>
                <a:cs typeface="Calibri" pitchFamily="34" charset="0"/>
              </a:rPr>
              <a:t>anos.</a:t>
            </a:r>
          </a:p>
          <a:p>
            <a:pPr algn="just">
              <a:lnSpc>
                <a:spcPct val="150000"/>
              </a:lnSpc>
            </a:pPr>
            <a:r>
              <a:rPr lang="pt-PT" sz="2400" dirty="0">
                <a:latin typeface="Calibri" pitchFamily="34" charset="0"/>
                <a:cs typeface="Calibri" pitchFamily="34" charset="0"/>
              </a:rPr>
              <a:t>Uma consulta </a:t>
            </a:r>
            <a:r>
              <a:rPr lang="pt-PT" sz="2400" dirty="0" smtClean="0">
                <a:latin typeface="Calibri" pitchFamily="34" charset="0"/>
                <a:cs typeface="Calibri" pitchFamily="34" charset="0"/>
              </a:rPr>
              <a:t>de </a:t>
            </a:r>
            <a:r>
              <a:rPr lang="pt-PT" sz="2400" dirty="0">
                <a:latin typeface="Calibri" pitchFamily="34" charset="0"/>
                <a:cs typeface="Calibri" pitchFamily="34" charset="0"/>
              </a:rPr>
              <a:t>oftalmologia descartou qualquer patologia ocular.</a:t>
            </a:r>
          </a:p>
          <a:p>
            <a:pPr algn="just">
              <a:lnSpc>
                <a:spcPct val="150000"/>
              </a:lnSpc>
            </a:pPr>
            <a:r>
              <a:rPr lang="pt-PT" sz="2400" dirty="0">
                <a:latin typeface="Calibri" pitchFamily="34" charset="0"/>
                <a:cs typeface="Calibri" pitchFamily="34" charset="0"/>
              </a:rPr>
              <a:t>Numa segunda consulta, o médico equacionou a hipótese de desnutrição, uma vez que a deficiência em vitamina A poderia justificar a deficiente visão nocturna. Encaminhou o doente para a consulta de dietética/nutrição</a:t>
            </a:r>
            <a:r>
              <a:rPr lang="pt-PT" sz="2400" dirty="0" smtClean="0">
                <a:latin typeface="Calibri" pitchFamily="34" charset="0"/>
                <a:cs typeface="Calibri" pitchFamily="34" charset="0"/>
              </a:rPr>
              <a:t>.</a:t>
            </a:r>
            <a:endParaRPr lang="pt-PT" sz="2400" dirty="0">
              <a:latin typeface="Calibri" pitchFamily="34" charset="0"/>
              <a:cs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26</a:t>
            </a:fld>
            <a:r>
              <a:rPr lang="pt-PT" sz="1100" dirty="0" smtClean="0"/>
              <a:t> Nídia Braz 2014 </a:t>
            </a:r>
            <a:endParaRPr lang="pt-PT" sz="1100" dirty="0"/>
          </a:p>
        </p:txBody>
      </p:sp>
      <p:sp>
        <p:nvSpPr>
          <p:cNvPr id="3" name="CaixaDeTexto 2"/>
          <p:cNvSpPr txBox="1">
            <a:spLocks noChangeArrowheads="1"/>
          </p:cNvSpPr>
          <p:nvPr/>
        </p:nvSpPr>
        <p:spPr bwMode="auto">
          <a:xfrm>
            <a:off x="395536" y="1504289"/>
            <a:ext cx="8358188" cy="5021055"/>
          </a:xfrm>
          <a:prstGeom prst="rect">
            <a:avLst/>
          </a:prstGeom>
          <a:noFill/>
          <a:ln w="9525">
            <a:noFill/>
            <a:miter lim="800000"/>
            <a:headEnd/>
            <a:tailEnd/>
          </a:ln>
        </p:spPr>
        <p:txBody>
          <a:bodyPr>
            <a:spAutoFit/>
          </a:bodyPr>
          <a:lstStyle/>
          <a:p>
            <a:pPr algn="just">
              <a:lnSpc>
                <a:spcPct val="150000"/>
              </a:lnSpc>
            </a:pPr>
            <a:endParaRPr lang="pt-PT" sz="2400" dirty="0" smtClean="0">
              <a:latin typeface="Calibri" pitchFamily="34" charset="0"/>
              <a:cs typeface="Calibri" pitchFamily="34" charset="0"/>
            </a:endParaRPr>
          </a:p>
          <a:p>
            <a:pPr algn="just">
              <a:lnSpc>
                <a:spcPct val="150000"/>
              </a:lnSpc>
            </a:pPr>
            <a:r>
              <a:rPr lang="pt-PT" sz="2400" dirty="0" smtClean="0">
                <a:latin typeface="Calibri" pitchFamily="34" charset="0"/>
                <a:cs typeface="Calibri" pitchFamily="34" charset="0"/>
              </a:rPr>
              <a:t>A </a:t>
            </a:r>
            <a:r>
              <a:rPr lang="pt-PT" sz="2400" dirty="0">
                <a:latin typeface="Calibri" pitchFamily="34" charset="0"/>
                <a:cs typeface="Calibri" pitchFamily="34" charset="0"/>
              </a:rPr>
              <a:t>história clínica e exame físico revelou tensão arterial normal, derrames em aranha, varizes esofágicas e gastrite moderada.</a:t>
            </a:r>
          </a:p>
          <a:p>
            <a:pPr algn="just">
              <a:lnSpc>
                <a:spcPct val="150000"/>
              </a:lnSpc>
            </a:pPr>
            <a:r>
              <a:rPr lang="pt-PT" sz="2400" dirty="0">
                <a:latin typeface="Calibri" pitchFamily="34" charset="0"/>
                <a:cs typeface="Calibri" pitchFamily="34" charset="0"/>
              </a:rPr>
              <a:t>A avaliação do questionário alimentar às 24 h anteriores revelou uma ingestão de alimentos pobre em nutrientes, pobre em alimentos proteicos, rica em açucares e cafeína, ausência de consumo de lacticínios frutas e vegetais.</a:t>
            </a:r>
          </a:p>
          <a:p>
            <a:pPr algn="just">
              <a:lnSpc>
                <a:spcPct val="150000"/>
              </a:lnSpc>
            </a:pPr>
            <a:r>
              <a:rPr lang="pt-PT" sz="2400" dirty="0">
                <a:latin typeface="Calibri" pitchFamily="34" charset="0"/>
                <a:cs typeface="Calibri" pitchFamily="34" charset="0"/>
              </a:rPr>
              <a:t>A apreciação da sua condição social apresentou uma vida solitária, em consequência de um divórcio antigo, sem filhos.</a:t>
            </a:r>
          </a:p>
        </p:txBody>
      </p:sp>
      <p:sp>
        <p:nvSpPr>
          <p:cNvPr id="4" name="Rectângulo 3"/>
          <p:cNvSpPr/>
          <p:nvPr/>
        </p:nvSpPr>
        <p:spPr>
          <a:xfrm>
            <a:off x="395536" y="404664"/>
            <a:ext cx="8280920" cy="1697068"/>
          </a:xfrm>
          <a:prstGeom prst="rect">
            <a:avLst/>
          </a:prstGeom>
        </p:spPr>
        <p:txBody>
          <a:bodyPr wrap="square">
            <a:spAutoFit/>
          </a:bodyPr>
          <a:lstStyle/>
          <a:p>
            <a:pPr algn="just">
              <a:lnSpc>
                <a:spcPct val="150000"/>
              </a:lnSpc>
            </a:pPr>
            <a:r>
              <a:rPr lang="pt-PT" sz="2400" dirty="0" smtClean="0">
                <a:latin typeface="Calibri" pitchFamily="34" charset="0"/>
                <a:cs typeface="Calibri" pitchFamily="34" charset="0"/>
              </a:rPr>
              <a:t>A avaliação nutricional revelou tratar-se de um homem com 1,78m e 65,3kg e com um IMC de 20,8 kg/m</a:t>
            </a:r>
            <a:r>
              <a:rPr lang="pt-PT" sz="2400" baseline="30000" dirty="0" smtClean="0">
                <a:latin typeface="Calibri" pitchFamily="34" charset="0"/>
                <a:cs typeface="Calibri" pitchFamily="34" charset="0"/>
              </a:rPr>
              <a:t>2</a:t>
            </a:r>
            <a:r>
              <a:rPr lang="pt-PT" sz="2400" dirty="0" smtClean="0">
                <a:latin typeface="Calibri" pitchFamily="34" charset="0"/>
                <a:cs typeface="Calibri" pitchFamily="34" charset="0"/>
              </a:rPr>
              <a:t> (no limiar mínimo para a sua estatura).</a:t>
            </a:r>
            <a:endParaRPr lang="pt-PT" sz="2400" dirty="0">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3</a:t>
            </a:fld>
            <a:r>
              <a:rPr lang="pt-PT" sz="1100" dirty="0" smtClean="0"/>
              <a:t> Nídia Braz 2014 </a:t>
            </a:r>
            <a:endParaRPr lang="pt-PT" sz="1100" dirty="0"/>
          </a:p>
        </p:txBody>
      </p:sp>
      <p:graphicFrame>
        <p:nvGraphicFramePr>
          <p:cNvPr id="4" name="Tabela 3"/>
          <p:cNvGraphicFramePr>
            <a:graphicFrameLocks noGrp="1"/>
          </p:cNvGraphicFramePr>
          <p:nvPr/>
        </p:nvGraphicFramePr>
        <p:xfrm>
          <a:off x="2721435" y="404664"/>
          <a:ext cx="5738997" cy="5940826"/>
        </p:xfrm>
        <a:graphic>
          <a:graphicData uri="http://schemas.openxmlformats.org/drawingml/2006/table">
            <a:tbl>
              <a:tblPr/>
              <a:tblGrid>
                <a:gridCol w="3643727"/>
                <a:gridCol w="1047635"/>
                <a:gridCol w="1047635"/>
              </a:tblGrid>
              <a:tr h="621032">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pt-PT" sz="2400" b="0" i="0" u="none" strike="noStrike" cap="none" normalizeH="0" baseline="0" dirty="0" smtClean="0">
                        <a:ln>
                          <a:noFill/>
                        </a:ln>
                        <a:solidFill>
                          <a:schemeClr val="tx1"/>
                        </a:solidFill>
                        <a:effectLst/>
                        <a:latin typeface="Calibri" pitchFamily="34" charset="0"/>
                        <a:cs typeface="Lucida Sans Unicode" pitchFamily="34"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Água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Etanol</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1032">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Aguardente</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46</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1032">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Whisky - Vodka</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40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Leite com chocolate</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81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009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Néctar de pêssego</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86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Sumo de laranja natural</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Vinho de mesa</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86-89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11 - 14</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Cerveja </a:t>
                      </a:r>
                      <a:r>
                        <a:rPr kumimoji="0" lang="pt-PT" sz="1600" b="0" i="0" u="none" strike="noStrike" cap="none" normalizeH="0" baseline="0" dirty="0" smtClean="0">
                          <a:ln>
                            <a:noFill/>
                          </a:ln>
                          <a:solidFill>
                            <a:schemeClr val="tx1"/>
                          </a:solidFill>
                          <a:effectLst/>
                          <a:latin typeface="Calibri" pitchFamily="34" charset="0"/>
                          <a:cs typeface="Lucida Sans Unicode" pitchFamily="34" charset="0"/>
                        </a:rPr>
                        <a:t>“</a:t>
                      </a:r>
                      <a:r>
                        <a:rPr kumimoji="0" lang="pt-PT" sz="1600" b="0" i="0" u="none" strike="noStrike" cap="none" normalizeH="0" baseline="0" dirty="0" err="1" smtClean="0">
                          <a:ln>
                            <a:noFill/>
                          </a:ln>
                          <a:solidFill>
                            <a:schemeClr val="tx1"/>
                          </a:solidFill>
                          <a:effectLst/>
                          <a:latin typeface="Calibri" pitchFamily="34" charset="0"/>
                          <a:cs typeface="Lucida Sans Unicode" pitchFamily="34" charset="0"/>
                        </a:rPr>
                        <a:t>lager</a:t>
                      </a:r>
                      <a:r>
                        <a:rPr kumimoji="0" lang="pt-PT" sz="1600" b="0" i="0" u="none" strike="noStrike" cap="none" normalizeH="0" baseline="0" dirty="0" smtClean="0">
                          <a:ln>
                            <a:noFill/>
                          </a:ln>
                          <a:solidFill>
                            <a:schemeClr val="tx1"/>
                          </a:solidFill>
                          <a:effectLst/>
                          <a:latin typeface="Calibri" pitchFamily="34" charset="0"/>
                          <a:cs typeface="Lucida Sans Unicode" pitchFamily="34" charset="0"/>
                        </a:rPr>
                        <a:t>” em Portugal</a:t>
                      </a:r>
                      <a:endParaRPr kumimoji="0" lang="pt-PT" sz="2400" b="0" i="0" u="none" strike="noStrike" cap="none" normalizeH="0" baseline="0" dirty="0" smtClean="0">
                        <a:ln>
                          <a:noFill/>
                        </a:ln>
                        <a:solidFill>
                          <a:schemeClr val="tx1"/>
                        </a:solidFill>
                        <a:effectLst/>
                        <a:latin typeface="Calibri" pitchFamily="34" charset="0"/>
                        <a:cs typeface="Lucida Sans Unicode" pitchFamily="34"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5</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Leite magro</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91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60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Coca cola</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91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pt-PT" sz="2400" b="0" i="0" u="none" strike="noStrike" cap="none" normalizeH="0" baseline="0" dirty="0" smtClean="0">
                          <a:ln>
                            <a:noFill/>
                          </a:ln>
                          <a:solidFill>
                            <a:schemeClr val="tx1"/>
                          </a:solidFill>
                          <a:effectLst/>
                          <a:latin typeface="Calibri" pitchFamily="34" charset="0"/>
                          <a:cs typeface="Lucida Sans Unicode" pitchFamily="34" charset="0"/>
                        </a:rPr>
                        <a:t>0</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ângulo 1"/>
          <p:cNvSpPr>
            <a:spLocks noChangeArrowheads="1"/>
          </p:cNvSpPr>
          <p:nvPr/>
        </p:nvSpPr>
        <p:spPr bwMode="auto">
          <a:xfrm>
            <a:off x="251520" y="260648"/>
            <a:ext cx="5184576" cy="523220"/>
          </a:xfrm>
          <a:prstGeom prst="rect">
            <a:avLst/>
          </a:prstGeom>
          <a:noFill/>
          <a:ln w="9525">
            <a:noFill/>
            <a:miter lim="800000"/>
            <a:headEnd/>
            <a:tailEnd/>
          </a:ln>
        </p:spPr>
        <p:txBody>
          <a:bodyPr wrap="square">
            <a:spAutoFit/>
          </a:bodyPr>
          <a:lstStyle/>
          <a:p>
            <a:r>
              <a:rPr lang="pt-PT" sz="2800" dirty="0">
                <a:latin typeface="Calibri" pitchFamily="34" charset="0"/>
              </a:rPr>
              <a:t>Conteúdo </a:t>
            </a:r>
            <a:r>
              <a:rPr lang="pt-PT" sz="2800" dirty="0" smtClean="0">
                <a:latin typeface="Calibri" pitchFamily="34" charset="0"/>
              </a:rPr>
              <a:t>de </a:t>
            </a:r>
            <a:r>
              <a:rPr lang="pt-PT" sz="2800" dirty="0">
                <a:latin typeface="Calibri" pitchFamily="34" charset="0"/>
              </a:rPr>
              <a:t>algumas bebidas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4</a:t>
            </a:fld>
            <a:r>
              <a:rPr lang="pt-PT" sz="1100" dirty="0" smtClean="0"/>
              <a:t> Nídia Braz 2014 </a:t>
            </a:r>
            <a:endParaRPr lang="pt-PT" sz="1100" dirty="0"/>
          </a:p>
        </p:txBody>
      </p:sp>
      <p:pic>
        <p:nvPicPr>
          <p:cNvPr id="3" name="Picture 2" descr="C:\Users\nbraz\Pictures\2.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69000"/>
                    </a14:imgEffect>
                    <a14:imgEffect>
                      <a14:brightnessContrast bright="-28000" contrast="68000"/>
                    </a14:imgEffect>
                  </a14:imgLayer>
                </a14:imgProps>
              </a:ext>
            </a:extLst>
          </a:blip>
          <a:srcRect/>
          <a:stretch>
            <a:fillRect/>
          </a:stretch>
        </p:blipFill>
        <p:spPr>
          <a:xfrm>
            <a:off x="971600" y="548680"/>
            <a:ext cx="7298540" cy="565786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5</a:t>
            </a:fld>
            <a:r>
              <a:rPr lang="pt-PT" sz="1100" dirty="0" smtClean="0"/>
              <a:t> Nídia Braz 2014 </a:t>
            </a:r>
            <a:endParaRPr lang="pt-PT" sz="1100" dirty="0"/>
          </a:p>
        </p:txBody>
      </p:sp>
      <p:sp>
        <p:nvSpPr>
          <p:cNvPr id="3" name="Título 1"/>
          <p:cNvSpPr txBox="1">
            <a:spLocks/>
          </p:cNvSpPr>
          <p:nvPr/>
        </p:nvSpPr>
        <p:spPr bwMode="auto">
          <a:xfrm>
            <a:off x="-756592" y="560983"/>
            <a:ext cx="4429125"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pt-PT" sz="2800" b="0" i="0" u="none" strike="noStrike" kern="0" cap="none" spc="0" normalizeH="0" baseline="0" noProof="0" dirty="0" smtClean="0">
                <a:ln>
                  <a:noFill/>
                </a:ln>
                <a:solidFill>
                  <a:schemeClr val="tx2">
                    <a:lumMod val="75000"/>
                  </a:schemeClr>
                </a:solidFill>
                <a:effectLst>
                  <a:outerShdw blurRad="38100" dist="38100" dir="2700000" algn="tl">
                    <a:srgbClr val="000000"/>
                  </a:outerShdw>
                </a:effectLst>
                <a:uLnTx/>
                <a:uFillTx/>
                <a:latin typeface="Calibri" pitchFamily="34" charset="0"/>
                <a:ea typeface="+mj-ea"/>
                <a:cs typeface="+mj-cs"/>
              </a:rPr>
              <a:t>No </a:t>
            </a:r>
            <a:r>
              <a:rPr kumimoji="0" lang="pt-PT" sz="28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Calibri" pitchFamily="34" charset="0"/>
                <a:ea typeface="+mj-ea"/>
                <a:cs typeface="+mj-cs"/>
              </a:rPr>
              <a:t>Citoplasma</a:t>
            </a:r>
            <a:r>
              <a:rPr kumimoji="0" lang="pt-PT" sz="2800" b="0" i="0" u="none" strike="noStrike" kern="0" cap="none" spc="0" normalizeH="0" baseline="0" noProof="0" dirty="0" smtClean="0">
                <a:ln>
                  <a:noFill/>
                </a:ln>
                <a:solidFill>
                  <a:schemeClr val="tx2">
                    <a:lumMod val="75000"/>
                  </a:schemeClr>
                </a:solidFill>
                <a:effectLst>
                  <a:outerShdw blurRad="38100" dist="38100" dir="2700000" algn="tl">
                    <a:srgbClr val="000000"/>
                  </a:outerShdw>
                </a:effectLst>
                <a:uLnTx/>
                <a:uFillTx/>
                <a:latin typeface="Calibri" pitchFamily="34" charset="0"/>
                <a:ea typeface="+mj-ea"/>
                <a:cs typeface="+mj-cs"/>
              </a:rPr>
              <a:t>:</a:t>
            </a:r>
            <a:r>
              <a:rPr kumimoji="0" lang="pt-PT" sz="32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alibri" pitchFamily="34" charset="0"/>
                <a:ea typeface="+mj-ea"/>
                <a:cs typeface="+mj-cs"/>
              </a:rPr>
              <a:t/>
            </a:r>
            <a:br>
              <a:rPr kumimoji="0" lang="pt-PT" sz="32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alibri" pitchFamily="34" charset="0"/>
                <a:ea typeface="+mj-ea"/>
                <a:cs typeface="+mj-cs"/>
              </a:rPr>
            </a:br>
            <a:endParaRPr kumimoji="0" lang="pt-PT" sz="3200" b="0" i="0" u="none" strike="noStrike" kern="0" cap="none" spc="0" normalizeH="0" baseline="0" noProof="0" dirty="0">
              <a:ln>
                <a:noFill/>
              </a:ln>
              <a:solidFill>
                <a:schemeClr val="tx2"/>
              </a:solidFill>
              <a:effectLst>
                <a:outerShdw blurRad="38100" dist="38100" dir="2700000" algn="tl">
                  <a:srgbClr val="000000"/>
                </a:outerShdw>
              </a:effectLst>
              <a:uLnTx/>
              <a:uFillTx/>
              <a:latin typeface="Calibri" pitchFamily="34" charset="0"/>
              <a:ea typeface="+mj-ea"/>
              <a:cs typeface="+mj-cs"/>
            </a:endParaRPr>
          </a:p>
        </p:txBody>
      </p:sp>
      <p:sp>
        <p:nvSpPr>
          <p:cNvPr id="4" name="Marcador de Posição de Conteúdo 2"/>
          <p:cNvSpPr txBox="1">
            <a:spLocks/>
          </p:cNvSpPr>
          <p:nvPr/>
        </p:nvSpPr>
        <p:spPr bwMode="auto">
          <a:xfrm>
            <a:off x="285750" y="85725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endPar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514350" marR="0" lvl="0" indent="-51435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t>
            </a:r>
            <a:r>
              <a:rPr kumimoji="0" lang="pl-PL"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t>
            </a:r>
            <a:r>
              <a:rPr kumimoji="0" lang="pl-PL"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2</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OH + NAD</a:t>
            </a:r>
            <a:r>
              <a:rPr kumimoji="0" lang="pl-PL" sz="32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t>
            </a:r>
            <a:r>
              <a:rPr kumimoji="0" lang="pl-PL"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CHO + NADH + H</a:t>
            </a:r>
            <a:r>
              <a:rPr kumimoji="0" lang="pl-PL" sz="32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endPar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514350" marR="0" lvl="0" indent="-51435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t-PT" sz="2800" b="0" i="0" u="none" strike="noStrike" kern="0" cap="none" spc="0" normalizeH="0" baseline="0" noProof="0" dirty="0" smtClean="0">
                <a:ln>
                  <a:noFill/>
                </a:ln>
                <a:solidFill>
                  <a:schemeClr val="tx2">
                    <a:lumMod val="75000"/>
                  </a:schemeClr>
                </a:solidFill>
                <a:effectLst>
                  <a:outerShdw blurRad="38100" dist="38100" dir="2700000" algn="tl">
                    <a:srgbClr val="000000"/>
                  </a:outerShdw>
                </a:effectLst>
                <a:uLnTx/>
                <a:uFillTx/>
                <a:latin typeface="Calibri" pitchFamily="34" charset="0"/>
                <a:ea typeface="+mn-ea"/>
                <a:cs typeface="+mn-cs"/>
              </a:rPr>
              <a:t>Na </a:t>
            </a:r>
            <a:r>
              <a:rPr kumimoji="0" lang="pt-PT" sz="2800" b="0" i="0" u="none" strike="noStrike" kern="0" cap="none" spc="0" normalizeH="0" baseline="0" noProof="0" dirty="0" err="1" smtClean="0">
                <a:ln>
                  <a:noFill/>
                </a:ln>
                <a:solidFill>
                  <a:schemeClr val="tx2">
                    <a:lumMod val="75000"/>
                  </a:schemeClr>
                </a:solidFill>
                <a:effectLst>
                  <a:outerShdw blurRad="38100" dist="38100" dir="2700000" algn="tl">
                    <a:srgbClr val="000000"/>
                  </a:outerShdw>
                </a:effectLst>
                <a:uLnTx/>
                <a:uFillTx/>
                <a:latin typeface="Calibri" pitchFamily="34" charset="0"/>
                <a:ea typeface="+mn-ea"/>
                <a:cs typeface="+mn-cs"/>
              </a:rPr>
              <a:t>Mitocondria</a:t>
            </a:r>
            <a:r>
              <a:rPr kumimoji="0" lang="pt-PT" sz="2800" b="0" i="0" u="none" strike="noStrike" kern="0" cap="none" spc="0" normalizeH="0" baseline="0" noProof="0" dirty="0" smtClean="0">
                <a:ln>
                  <a:noFill/>
                </a:ln>
                <a:solidFill>
                  <a:schemeClr val="tx2">
                    <a:lumMod val="75000"/>
                  </a:schemeClr>
                </a:solidFill>
                <a:effectLst>
                  <a:outerShdw blurRad="38100" dist="38100" dir="2700000" algn="tl">
                    <a:srgbClr val="000000"/>
                  </a:outerShdw>
                </a:effectLst>
                <a:uLnTx/>
                <a:uFillTx/>
                <a:latin typeface="Calibri" pitchFamily="34" charset="0"/>
                <a:ea typeface="+mn-ea"/>
                <a:cs typeface="+mn-cs"/>
              </a:rPr>
              <a:t>:</a:t>
            </a:r>
          </a:p>
          <a:p>
            <a:pPr marL="514350" marR="0" lvl="0" indent="-51435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t>
            </a:r>
            <a:r>
              <a:rPr kumimoji="0" lang="pl-PL"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l-PL"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CHO </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NAD</a:t>
            </a:r>
            <a:r>
              <a:rPr kumimoji="0" lang="pt-PT" sz="32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 H</a:t>
            </a:r>
            <a:r>
              <a:rPr kumimoji="0" lang="pt-PT"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2</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O</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CH</a:t>
            </a:r>
            <a:r>
              <a:rPr kumimoji="0" lang="pt-PT"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COO</a:t>
            </a:r>
            <a:r>
              <a:rPr kumimoji="0" lang="pt-PT" sz="354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 NADH + H</a:t>
            </a:r>
            <a:r>
              <a:rPr kumimoji="0" lang="pt-PT" sz="32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p>
        </p:txBody>
      </p:sp>
      <p:cxnSp>
        <p:nvCxnSpPr>
          <p:cNvPr id="5" name="Conexão recta unidireccional 4"/>
          <p:cNvCxnSpPr/>
          <p:nvPr/>
        </p:nvCxnSpPr>
        <p:spPr>
          <a:xfrm>
            <a:off x="4286250" y="1785938"/>
            <a:ext cx="3286125"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Conexão recta unidireccional 6"/>
          <p:cNvCxnSpPr/>
          <p:nvPr/>
        </p:nvCxnSpPr>
        <p:spPr>
          <a:xfrm>
            <a:off x="5500688" y="4643438"/>
            <a:ext cx="3286125"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Conexão recta unidireccional 7"/>
          <p:cNvCxnSpPr/>
          <p:nvPr/>
        </p:nvCxnSpPr>
        <p:spPr>
          <a:xfrm>
            <a:off x="500063" y="2571750"/>
            <a:ext cx="3286125"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Conexão recta unidireccional 8"/>
          <p:cNvCxnSpPr/>
          <p:nvPr/>
        </p:nvCxnSpPr>
        <p:spPr>
          <a:xfrm>
            <a:off x="642938" y="5500688"/>
            <a:ext cx="3286125"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CaixaDeTexto 10"/>
          <p:cNvSpPr txBox="1">
            <a:spLocks noChangeArrowheads="1"/>
          </p:cNvSpPr>
          <p:nvPr/>
        </p:nvSpPr>
        <p:spPr bwMode="auto">
          <a:xfrm>
            <a:off x="4714875" y="1357313"/>
            <a:ext cx="2357438" cy="400110"/>
          </a:xfrm>
          <a:prstGeom prst="rect">
            <a:avLst/>
          </a:prstGeom>
          <a:noFill/>
          <a:ln w="9525">
            <a:noFill/>
            <a:miter lim="800000"/>
            <a:headEnd/>
            <a:tailEnd/>
          </a:ln>
        </p:spPr>
        <p:txBody>
          <a:bodyPr>
            <a:spAutoFit/>
          </a:bodyPr>
          <a:lstStyle/>
          <a:p>
            <a:r>
              <a:rPr lang="pt-PT" sz="2000" dirty="0">
                <a:latin typeface="Calibri" pitchFamily="34" charset="0"/>
              </a:rPr>
              <a:t>álcool </a:t>
            </a:r>
            <a:r>
              <a:rPr lang="pt-PT" sz="2000" dirty="0" err="1">
                <a:latin typeface="Calibri" pitchFamily="34" charset="0"/>
              </a:rPr>
              <a:t>desidrogenase</a:t>
            </a:r>
            <a:endParaRPr lang="pt-PT" sz="2000" dirty="0">
              <a:latin typeface="Calibri" pitchFamily="34" charset="0"/>
            </a:endParaRPr>
          </a:p>
        </p:txBody>
      </p:sp>
      <p:sp>
        <p:nvSpPr>
          <p:cNvPr id="11" name="CaixaDeTexto 11"/>
          <p:cNvSpPr txBox="1">
            <a:spLocks noChangeArrowheads="1"/>
          </p:cNvSpPr>
          <p:nvPr/>
        </p:nvSpPr>
        <p:spPr bwMode="auto">
          <a:xfrm>
            <a:off x="5715000" y="4286250"/>
            <a:ext cx="2571750" cy="400110"/>
          </a:xfrm>
          <a:prstGeom prst="rect">
            <a:avLst/>
          </a:prstGeom>
          <a:noFill/>
          <a:ln w="9525">
            <a:noFill/>
            <a:miter lim="800000"/>
            <a:headEnd/>
            <a:tailEnd/>
          </a:ln>
        </p:spPr>
        <p:txBody>
          <a:bodyPr>
            <a:spAutoFit/>
          </a:bodyPr>
          <a:lstStyle/>
          <a:p>
            <a:r>
              <a:rPr lang="pt-PT" sz="2000" dirty="0" err="1">
                <a:latin typeface="Calibri" pitchFamily="34" charset="0"/>
              </a:rPr>
              <a:t>aldeído</a:t>
            </a:r>
            <a:r>
              <a:rPr lang="pt-PT" sz="2000" dirty="0">
                <a:latin typeface="Calibri" pitchFamily="34" charset="0"/>
              </a:rPr>
              <a:t> </a:t>
            </a:r>
            <a:r>
              <a:rPr lang="pt-PT" sz="2000" dirty="0" err="1">
                <a:latin typeface="Calibri" pitchFamily="34" charset="0"/>
              </a:rPr>
              <a:t>desidrogenase</a:t>
            </a:r>
            <a:endParaRPr lang="pt-PT" sz="2000" dirty="0">
              <a:latin typeface="Calibri" pitchFamily="34" charset="0"/>
            </a:endParaRPr>
          </a:p>
        </p:txBody>
      </p:sp>
      <p:sp>
        <p:nvSpPr>
          <p:cNvPr id="12" name="CaixaDeTexto 11"/>
          <p:cNvSpPr txBox="1"/>
          <p:nvPr/>
        </p:nvSpPr>
        <p:spPr>
          <a:xfrm>
            <a:off x="642910" y="1916832"/>
            <a:ext cx="1714512" cy="369332"/>
          </a:xfrm>
          <a:prstGeom prst="rect">
            <a:avLst/>
          </a:prstGeom>
          <a:noFill/>
        </p:spPr>
        <p:txBody>
          <a:bodyPr wrap="square" rtlCol="0">
            <a:spAutoFit/>
          </a:bodyPr>
          <a:lstStyle/>
          <a:p>
            <a:pPr algn="ctr"/>
            <a:r>
              <a:rPr lang="pt-PT" dirty="0" smtClean="0">
                <a:latin typeface="Calibri" pitchFamily="34" charset="0"/>
              </a:rPr>
              <a:t>etanol</a:t>
            </a:r>
            <a:endParaRPr lang="pt-PT" dirty="0">
              <a:latin typeface="Calibri" pitchFamily="34" charset="0"/>
            </a:endParaRPr>
          </a:p>
        </p:txBody>
      </p:sp>
      <p:sp>
        <p:nvSpPr>
          <p:cNvPr id="13" name="CaixaDeTexto 12"/>
          <p:cNvSpPr txBox="1"/>
          <p:nvPr/>
        </p:nvSpPr>
        <p:spPr>
          <a:xfrm>
            <a:off x="4000496" y="2857496"/>
            <a:ext cx="1714512" cy="369332"/>
          </a:xfrm>
          <a:prstGeom prst="rect">
            <a:avLst/>
          </a:prstGeom>
          <a:noFill/>
        </p:spPr>
        <p:txBody>
          <a:bodyPr wrap="square" rtlCol="0">
            <a:spAutoFit/>
          </a:bodyPr>
          <a:lstStyle/>
          <a:p>
            <a:pPr algn="ctr"/>
            <a:r>
              <a:rPr lang="pt-PT" dirty="0" smtClean="0">
                <a:latin typeface="Calibri" pitchFamily="34" charset="0"/>
              </a:rPr>
              <a:t>acetaldeído</a:t>
            </a:r>
            <a:endParaRPr lang="pt-PT" dirty="0">
              <a:latin typeface="Calibri" pitchFamily="34" charset="0"/>
            </a:endParaRPr>
          </a:p>
        </p:txBody>
      </p:sp>
      <p:sp>
        <p:nvSpPr>
          <p:cNvPr id="14" name="CaixaDeTexto 13"/>
          <p:cNvSpPr txBox="1"/>
          <p:nvPr/>
        </p:nvSpPr>
        <p:spPr>
          <a:xfrm>
            <a:off x="4143372" y="5572140"/>
            <a:ext cx="1357322" cy="369332"/>
          </a:xfrm>
          <a:prstGeom prst="rect">
            <a:avLst/>
          </a:prstGeom>
          <a:noFill/>
        </p:spPr>
        <p:txBody>
          <a:bodyPr wrap="square" rtlCol="0">
            <a:spAutoFit/>
          </a:bodyPr>
          <a:lstStyle/>
          <a:p>
            <a:pPr algn="ctr"/>
            <a:r>
              <a:rPr lang="pt-PT" dirty="0" smtClean="0">
                <a:latin typeface="Calibri" pitchFamily="34" charset="0"/>
              </a:rPr>
              <a:t>acetato</a:t>
            </a:r>
            <a:endParaRPr lang="pt-PT" dirty="0">
              <a:latin typeface="Calibri" pitchFamily="34" charset="0"/>
            </a:endParaRPr>
          </a:p>
        </p:txBody>
      </p:sp>
      <p:sp>
        <p:nvSpPr>
          <p:cNvPr id="15" name="CaixaDeTexto 14"/>
          <p:cNvSpPr txBox="1"/>
          <p:nvPr/>
        </p:nvSpPr>
        <p:spPr>
          <a:xfrm>
            <a:off x="857224" y="4653136"/>
            <a:ext cx="1714512" cy="369332"/>
          </a:xfrm>
          <a:prstGeom prst="rect">
            <a:avLst/>
          </a:prstGeom>
          <a:noFill/>
        </p:spPr>
        <p:txBody>
          <a:bodyPr wrap="square" rtlCol="0">
            <a:spAutoFit/>
          </a:bodyPr>
          <a:lstStyle/>
          <a:p>
            <a:pPr algn="ctr"/>
            <a:r>
              <a:rPr lang="pt-PT" dirty="0" smtClean="0">
                <a:latin typeface="Calibri" pitchFamily="34" charset="0"/>
              </a:rPr>
              <a:t>acetaldeído</a:t>
            </a:r>
            <a:endParaRPr lang="pt-PT"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6</a:t>
            </a:fld>
            <a:r>
              <a:rPr lang="pt-PT" sz="1100" dirty="0" smtClean="0"/>
              <a:t> Nídia Braz 2014 </a:t>
            </a:r>
            <a:endParaRPr lang="pt-PT" sz="1100" dirty="0"/>
          </a:p>
        </p:txBody>
      </p:sp>
      <p:sp>
        <p:nvSpPr>
          <p:cNvPr id="3" name="CaixaDeTexto 2"/>
          <p:cNvSpPr txBox="1"/>
          <p:nvPr/>
        </p:nvSpPr>
        <p:spPr>
          <a:xfrm>
            <a:off x="500034" y="571480"/>
            <a:ext cx="8358246" cy="5632311"/>
          </a:xfrm>
          <a:prstGeom prst="rect">
            <a:avLst/>
          </a:prstGeom>
          <a:noFill/>
        </p:spPr>
        <p:txBody>
          <a:bodyPr wrap="square" rtlCol="0">
            <a:spAutoFit/>
          </a:bodyPr>
          <a:lstStyle/>
          <a:p>
            <a:pPr algn="just">
              <a:lnSpc>
                <a:spcPct val="150000"/>
              </a:lnSpc>
            </a:pPr>
            <a:r>
              <a:rPr lang="pt-PT" sz="2400" dirty="0" smtClean="0">
                <a:latin typeface="Calibri" pitchFamily="34" charset="0"/>
                <a:cs typeface="Calibri" pitchFamily="34" charset="0"/>
              </a:rPr>
              <a:t>O mecanismo de degradação do etanol provoca a acumulação de NADH.</a:t>
            </a:r>
          </a:p>
          <a:p>
            <a:pPr algn="just">
              <a:lnSpc>
                <a:spcPct val="150000"/>
              </a:lnSpc>
            </a:pPr>
            <a:r>
              <a:rPr lang="pt-PT" sz="2400" dirty="0" smtClean="0">
                <a:latin typeface="Calibri" pitchFamily="34" charset="0"/>
                <a:cs typeface="Calibri" pitchFamily="34" charset="0"/>
              </a:rPr>
              <a:t>A concentração elevada de NADH inibe a </a:t>
            </a:r>
            <a:r>
              <a:rPr lang="pt-PT" sz="2400" dirty="0" err="1" smtClean="0">
                <a:latin typeface="Calibri" pitchFamily="34" charset="0"/>
                <a:cs typeface="Calibri" pitchFamily="34" charset="0"/>
              </a:rPr>
              <a:t>gluconeogénese</a:t>
            </a:r>
            <a:r>
              <a:rPr lang="pt-PT" sz="2400" dirty="0" smtClean="0">
                <a:latin typeface="Calibri" pitchFamily="34" charset="0"/>
                <a:cs typeface="Calibri" pitchFamily="34" charset="0"/>
              </a:rPr>
              <a:t>, porque impede a oxidação do lactato em piruvato, ao mesmo tempo que favorece a reacção no sentido inverso, o que resulta numa acumulação de lactato.</a:t>
            </a:r>
          </a:p>
          <a:p>
            <a:pPr algn="just">
              <a:lnSpc>
                <a:spcPct val="150000"/>
              </a:lnSpc>
            </a:pPr>
            <a:r>
              <a:rPr lang="pt-PT" sz="2400" dirty="0" smtClean="0">
                <a:latin typeface="Calibri" pitchFamily="34" charset="0"/>
                <a:cs typeface="Calibri" pitchFamily="34" charset="0"/>
              </a:rPr>
              <a:t>Ocorre hipoglicémia e acidose.</a:t>
            </a:r>
          </a:p>
          <a:p>
            <a:pPr algn="just">
              <a:lnSpc>
                <a:spcPct val="150000"/>
              </a:lnSpc>
            </a:pPr>
            <a:r>
              <a:rPr lang="pt-PT" sz="2400" dirty="0" smtClean="0">
                <a:latin typeface="Calibri" pitchFamily="34" charset="0"/>
                <a:cs typeface="Calibri" pitchFamily="34" charset="0"/>
              </a:rPr>
              <a:t>A acumulação de NADH também inibe a oxidação dos ácidos gordos, enquanto promove a síntese de triglicéridos, que se acumulam nas células do fígado.</a:t>
            </a:r>
            <a:endParaRPr lang="pt-PT" dirty="0">
              <a:latin typeface="Calibri" pitchFamily="34" charset="0"/>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7</a:t>
            </a:fld>
            <a:r>
              <a:rPr lang="pt-PT" sz="1100" dirty="0" smtClean="0"/>
              <a:t> Nídia Braz 2014 </a:t>
            </a:r>
            <a:endParaRPr lang="pt-PT" sz="1100" dirty="0"/>
          </a:p>
        </p:txBody>
      </p:sp>
      <p:sp>
        <p:nvSpPr>
          <p:cNvPr id="3" name="Marcador de Posição de Conteúdo 2"/>
          <p:cNvSpPr txBox="1">
            <a:spLocks/>
          </p:cNvSpPr>
          <p:nvPr/>
        </p:nvSpPr>
        <p:spPr>
          <a:xfrm>
            <a:off x="457200" y="1785938"/>
            <a:ext cx="8229600" cy="4344987"/>
          </a:xfrm>
          <a:prstGeom prst="rect">
            <a:avLst/>
          </a:prstGeom>
        </p:spPr>
        <p:txBody>
          <a:bodyPr/>
          <a:lstStyle/>
          <a:p>
            <a:pPr marL="342900" marR="0" lvl="0" indent="-34290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CH</a:t>
            </a:r>
            <a:r>
              <a:rPr kumimoji="0" lang="pt-PT"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COCOOH + NADH + H</a:t>
            </a:r>
            <a:r>
              <a:rPr kumimoji="0" lang="pt-PT" sz="36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endPar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ts val="1800"/>
              </a:spcAft>
              <a:buClr>
                <a:schemeClr val="hlink"/>
              </a:buClr>
              <a:buSzPct val="75000"/>
              <a:buFont typeface="Wingdings" pitchFamily="2" charset="2"/>
              <a:buNone/>
              <a:tabLst/>
              <a:defRPr/>
            </a:pP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CH</a:t>
            </a:r>
            <a:r>
              <a:rPr kumimoji="0" lang="pt-PT" sz="3200" b="0" i="0" u="none" strike="noStrike" kern="0" cap="none" spc="0" normalizeH="0" baseline="-25000" noProof="0" dirty="0" smtClean="0">
                <a:ln>
                  <a:noFill/>
                </a:ln>
                <a:solidFill>
                  <a:schemeClr val="tx1"/>
                </a:solidFill>
                <a:effectLst>
                  <a:outerShdw blurRad="38100" dist="38100" dir="2700000" algn="tl">
                    <a:srgbClr val="000000"/>
                  </a:outerShdw>
                </a:effectLst>
                <a:uLnTx/>
                <a:uFillTx/>
                <a:latin typeface="+mn-lt"/>
                <a:ea typeface="+mn-ea"/>
                <a:cs typeface="+mn-cs"/>
              </a:rPr>
              <a:t>3</a:t>
            </a:r>
            <a:r>
              <a:rPr kumimoji="0" lang="pt-PT"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CHOHCOOH + NAD</a:t>
            </a:r>
            <a:r>
              <a:rPr kumimoji="0" lang="pt-PT" sz="36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ea typeface="+mn-ea"/>
                <a:cs typeface="+mn-cs"/>
              </a:rPr>
              <a:t>+</a:t>
            </a:r>
          </a:p>
        </p:txBody>
      </p:sp>
      <p:cxnSp>
        <p:nvCxnSpPr>
          <p:cNvPr id="4" name="Conexão recta unidireccional 3"/>
          <p:cNvCxnSpPr/>
          <p:nvPr/>
        </p:nvCxnSpPr>
        <p:spPr>
          <a:xfrm>
            <a:off x="6286500" y="2071688"/>
            <a:ext cx="2143125"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CaixaDeTexto 7"/>
          <p:cNvSpPr txBox="1">
            <a:spLocks noChangeArrowheads="1"/>
          </p:cNvSpPr>
          <p:nvPr/>
        </p:nvSpPr>
        <p:spPr bwMode="auto">
          <a:xfrm>
            <a:off x="6643688" y="2286000"/>
            <a:ext cx="1357312" cy="369888"/>
          </a:xfrm>
          <a:prstGeom prst="rect">
            <a:avLst/>
          </a:prstGeom>
          <a:noFill/>
          <a:ln w="9525">
            <a:noFill/>
            <a:miter lim="800000"/>
            <a:headEnd/>
            <a:tailEnd/>
          </a:ln>
        </p:spPr>
        <p:txBody>
          <a:bodyPr>
            <a:spAutoFit/>
          </a:bodyPr>
          <a:lstStyle/>
          <a:p>
            <a:pPr algn="ctr"/>
            <a:r>
              <a:rPr lang="pt-PT"/>
              <a:t>LDH</a:t>
            </a:r>
          </a:p>
        </p:txBody>
      </p:sp>
      <p:sp>
        <p:nvSpPr>
          <p:cNvPr id="7" name="Rectângulo 6"/>
          <p:cNvSpPr/>
          <p:nvPr/>
        </p:nvSpPr>
        <p:spPr>
          <a:xfrm>
            <a:off x="1214438" y="2428875"/>
            <a:ext cx="1714500" cy="420628"/>
          </a:xfrm>
          <a:prstGeom prst="rect">
            <a:avLst/>
          </a:prstGeom>
        </p:spPr>
        <p:txBody>
          <a:bodyPr>
            <a:spAutoFit/>
          </a:bodyPr>
          <a:lstStyle/>
          <a:p>
            <a:pPr algn="ctr">
              <a:defRPr/>
            </a:pPr>
            <a:r>
              <a:rPr lang="pt-PT" sz="3200" kern="0" baseline="30000" dirty="0" smtClean="0">
                <a:latin typeface="Calibri" pitchFamily="34" charset="0"/>
                <a:ea typeface="+mj-ea"/>
                <a:cs typeface="+mj-cs"/>
              </a:rPr>
              <a:t>piruvato</a:t>
            </a:r>
            <a:endParaRPr lang="pt-PT" sz="1200" baseline="30000" dirty="0">
              <a:latin typeface="Calibri" pitchFamily="34" charset="0"/>
            </a:endParaRPr>
          </a:p>
        </p:txBody>
      </p:sp>
      <p:sp>
        <p:nvSpPr>
          <p:cNvPr id="8" name="CaixaDeTexto 7"/>
          <p:cNvSpPr txBox="1"/>
          <p:nvPr/>
        </p:nvSpPr>
        <p:spPr>
          <a:xfrm>
            <a:off x="3929063" y="4000500"/>
            <a:ext cx="2428875" cy="420628"/>
          </a:xfrm>
          <a:prstGeom prst="rect">
            <a:avLst/>
          </a:prstGeom>
          <a:noFill/>
        </p:spPr>
        <p:txBody>
          <a:bodyPr>
            <a:spAutoFit/>
          </a:bodyPr>
          <a:lstStyle/>
          <a:p>
            <a:pPr algn="ctr">
              <a:defRPr/>
            </a:pPr>
            <a:r>
              <a:rPr lang="pt-PT" sz="3200" baseline="30000" dirty="0">
                <a:latin typeface="Calibri" pitchFamily="34" charset="0"/>
              </a:rPr>
              <a:t>lactato</a:t>
            </a:r>
          </a:p>
        </p:txBody>
      </p:sp>
      <p:cxnSp>
        <p:nvCxnSpPr>
          <p:cNvPr id="9" name="Conexão recta unidireccional 8"/>
          <p:cNvCxnSpPr/>
          <p:nvPr/>
        </p:nvCxnSpPr>
        <p:spPr>
          <a:xfrm>
            <a:off x="632070" y="3786190"/>
            <a:ext cx="2571778" cy="15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exão recta unidireccional 9"/>
          <p:cNvCxnSpPr/>
          <p:nvPr/>
        </p:nvCxnSpPr>
        <p:spPr>
          <a:xfrm rot="10800000">
            <a:off x="6228184" y="2121008"/>
            <a:ext cx="2130030" cy="1184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Conexão recta unidireccional 10"/>
          <p:cNvCxnSpPr/>
          <p:nvPr/>
        </p:nvCxnSpPr>
        <p:spPr>
          <a:xfrm rot="10800000">
            <a:off x="571472" y="3857628"/>
            <a:ext cx="2571768"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8</a:t>
            </a:fld>
            <a:r>
              <a:rPr lang="pt-PT" sz="1100" dirty="0" smtClean="0"/>
              <a:t> Nídia Braz 2014 </a:t>
            </a:r>
            <a:endParaRPr lang="pt-PT" sz="1100" dirty="0"/>
          </a:p>
        </p:txBody>
      </p:sp>
      <p:sp>
        <p:nvSpPr>
          <p:cNvPr id="3" name="Título 1"/>
          <p:cNvSpPr txBox="1">
            <a:spLocks/>
          </p:cNvSpPr>
          <p:nvPr/>
        </p:nvSpPr>
        <p:spPr>
          <a:xfrm>
            <a:off x="457200" y="632991"/>
            <a:ext cx="8229600" cy="1139825"/>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pt-PT" sz="32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Calibri" pitchFamily="34" charset="0"/>
                <a:ea typeface="+mj-ea"/>
                <a:cs typeface="+mj-cs"/>
              </a:rPr>
              <a:t>Na </a:t>
            </a:r>
            <a:r>
              <a:rPr kumimoji="0" lang="pt-PT" sz="3200" b="0" i="0" u="none" strike="noStrike" kern="0" cap="none" spc="0" normalizeH="0" baseline="0" noProof="0" dirty="0" err="1" smtClean="0">
                <a:ln>
                  <a:noFill/>
                </a:ln>
                <a:solidFill>
                  <a:srgbClr val="FFFF00"/>
                </a:solidFill>
                <a:effectLst>
                  <a:outerShdw blurRad="38100" dist="38100" dir="2700000" algn="tl">
                    <a:srgbClr val="000000"/>
                  </a:outerShdw>
                </a:effectLst>
                <a:uLnTx/>
                <a:uFillTx/>
                <a:latin typeface="Calibri" pitchFamily="34" charset="0"/>
                <a:ea typeface="+mj-ea"/>
                <a:cs typeface="+mj-cs"/>
              </a:rPr>
              <a:t>mitocondria</a:t>
            </a:r>
            <a:endParaRPr kumimoji="0" lang="pt-PT" sz="3200" b="0" i="0" u="none" strike="noStrike" kern="0" cap="none" spc="0" normalizeH="0" baseline="0" noProof="0" dirty="0">
              <a:ln>
                <a:noFill/>
              </a:ln>
              <a:solidFill>
                <a:srgbClr val="FFFF00"/>
              </a:solidFill>
              <a:effectLst>
                <a:outerShdw blurRad="38100" dist="38100" dir="2700000" algn="tl">
                  <a:srgbClr val="000000"/>
                </a:outerShdw>
              </a:effectLst>
              <a:uLnTx/>
              <a:uFillTx/>
              <a:latin typeface="Calibri" pitchFamily="34" charset="0"/>
              <a:ea typeface="+mj-ea"/>
              <a:cs typeface="+mj-cs"/>
            </a:endParaRPr>
          </a:p>
        </p:txBody>
      </p:sp>
      <p:sp>
        <p:nvSpPr>
          <p:cNvPr id="4" name="Marcador de Posição de Conteúdo 2"/>
          <p:cNvSpPr txBox="1">
            <a:spLocks/>
          </p:cNvSpPr>
          <p:nvPr/>
        </p:nvSpPr>
        <p:spPr>
          <a:xfrm>
            <a:off x="500063" y="2071688"/>
            <a:ext cx="8229600" cy="39878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it-IT"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rPr>
              <a:t>Acetato + CoA + ATP  </a:t>
            </a: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endParaRPr kumimoji="0" lang="pt-PT"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cxnSp>
        <p:nvCxnSpPr>
          <p:cNvPr id="5" name="Conexão recta unidireccional 4"/>
          <p:cNvCxnSpPr/>
          <p:nvPr/>
        </p:nvCxnSpPr>
        <p:spPr>
          <a:xfrm>
            <a:off x="5220072" y="2492896"/>
            <a:ext cx="2643187"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CaixaDeTexto 6"/>
          <p:cNvSpPr txBox="1">
            <a:spLocks noChangeArrowheads="1"/>
          </p:cNvSpPr>
          <p:nvPr/>
        </p:nvSpPr>
        <p:spPr bwMode="auto">
          <a:xfrm>
            <a:off x="5500688" y="2143125"/>
            <a:ext cx="1928812" cy="369888"/>
          </a:xfrm>
          <a:prstGeom prst="rect">
            <a:avLst/>
          </a:prstGeom>
          <a:noFill/>
          <a:ln w="9525">
            <a:noFill/>
            <a:miter lim="800000"/>
            <a:headEnd/>
            <a:tailEnd/>
          </a:ln>
        </p:spPr>
        <p:txBody>
          <a:bodyPr>
            <a:spAutoFit/>
          </a:bodyPr>
          <a:lstStyle/>
          <a:p>
            <a:r>
              <a:rPr lang="pt-PT"/>
              <a:t>tioquinase</a:t>
            </a:r>
          </a:p>
        </p:txBody>
      </p:sp>
      <p:cxnSp>
        <p:nvCxnSpPr>
          <p:cNvPr id="8" name="Conexão recta unidireccional 7"/>
          <p:cNvCxnSpPr/>
          <p:nvPr/>
        </p:nvCxnSpPr>
        <p:spPr>
          <a:xfrm>
            <a:off x="928688" y="3429000"/>
            <a:ext cx="26431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CaixaDeTexto 8"/>
          <p:cNvSpPr txBox="1"/>
          <p:nvPr/>
        </p:nvSpPr>
        <p:spPr>
          <a:xfrm>
            <a:off x="251520" y="3717032"/>
            <a:ext cx="8574270" cy="2251065"/>
          </a:xfrm>
          <a:prstGeom prst="rect">
            <a:avLst/>
          </a:prstGeom>
          <a:noFill/>
        </p:spPr>
        <p:txBody>
          <a:bodyPr wrap="square" rtlCol="0">
            <a:spAutoFit/>
          </a:bodyPr>
          <a:lstStyle/>
          <a:p>
            <a:pPr algn="just">
              <a:lnSpc>
                <a:spcPct val="150000"/>
              </a:lnSpc>
            </a:pPr>
            <a:r>
              <a:rPr lang="pt-PT" sz="2400" dirty="0" smtClean="0">
                <a:latin typeface="Calibri" pitchFamily="34" charset="0"/>
                <a:cs typeface="Calibri" pitchFamily="34" charset="0"/>
              </a:rPr>
              <a:t>Nas mitocondrias das células do fígado o acetato que resultou da degradação do etanol pode ser convertido em </a:t>
            </a:r>
            <a:r>
              <a:rPr lang="pt-PT" sz="2400" dirty="0" err="1" smtClean="0">
                <a:latin typeface="Calibri" pitchFamily="34" charset="0"/>
                <a:cs typeface="Calibri" pitchFamily="34" charset="0"/>
              </a:rPr>
              <a:t>acetil</a:t>
            </a:r>
            <a:r>
              <a:rPr lang="pt-PT" sz="2400" dirty="0" smtClean="0">
                <a:latin typeface="Calibri" pitchFamily="34" charset="0"/>
                <a:cs typeface="Calibri" pitchFamily="34" charset="0"/>
              </a:rPr>
              <a:t> </a:t>
            </a:r>
            <a:r>
              <a:rPr lang="pt-PT" sz="2400" dirty="0" err="1" smtClean="0">
                <a:latin typeface="Calibri" pitchFamily="34" charset="0"/>
                <a:cs typeface="Calibri" pitchFamily="34" charset="0"/>
              </a:rPr>
              <a:t>CoA</a:t>
            </a:r>
            <a:r>
              <a:rPr lang="pt-PT" sz="2400" dirty="0" smtClean="0">
                <a:latin typeface="Calibri" pitchFamily="34" charset="0"/>
                <a:cs typeface="Calibri" pitchFamily="34" charset="0"/>
              </a:rPr>
              <a:t>. O TCA está bloqueado por excesso de NADH e o </a:t>
            </a:r>
            <a:r>
              <a:rPr lang="pt-PT" sz="2400" dirty="0" err="1" smtClean="0">
                <a:latin typeface="Calibri" pitchFamily="34" charset="0"/>
                <a:cs typeface="Calibri" pitchFamily="34" charset="0"/>
              </a:rPr>
              <a:t>acetil</a:t>
            </a:r>
            <a:r>
              <a:rPr lang="pt-PT" sz="2400" dirty="0" smtClean="0">
                <a:latin typeface="Calibri" pitchFamily="34" charset="0"/>
                <a:cs typeface="Calibri" pitchFamily="34" charset="0"/>
              </a:rPr>
              <a:t> </a:t>
            </a:r>
            <a:r>
              <a:rPr lang="pt-PT" sz="2400" dirty="0" err="1" smtClean="0">
                <a:latin typeface="Calibri" pitchFamily="34" charset="0"/>
                <a:cs typeface="Calibri" pitchFamily="34" charset="0"/>
              </a:rPr>
              <a:t>CoA</a:t>
            </a:r>
            <a:r>
              <a:rPr lang="pt-PT" sz="2400" dirty="0" smtClean="0">
                <a:latin typeface="Calibri" pitchFamily="34" charset="0"/>
                <a:cs typeface="Calibri" pitchFamily="34" charset="0"/>
              </a:rPr>
              <a:t> que se acumula dá origem à formação de corpos </a:t>
            </a:r>
            <a:r>
              <a:rPr lang="pt-PT" sz="2400" dirty="0" err="1" smtClean="0">
                <a:latin typeface="Calibri" pitchFamily="34" charset="0"/>
                <a:cs typeface="Calibri" pitchFamily="34" charset="0"/>
              </a:rPr>
              <a:t>cetónicos</a:t>
            </a:r>
            <a:r>
              <a:rPr lang="pt-PT" sz="2400" dirty="0" smtClean="0">
                <a:latin typeface="Calibri" pitchFamily="34" charset="0"/>
                <a:cs typeface="Calibri" pitchFamily="34" charset="0"/>
              </a:rPr>
              <a:t>.</a:t>
            </a:r>
            <a:endParaRPr lang="pt-PT" sz="2400" dirty="0">
              <a:latin typeface="Calibri" pitchFamily="34" charset="0"/>
              <a:cs typeface="Calibri" pitchFamily="34" charset="0"/>
            </a:endParaRPr>
          </a:p>
        </p:txBody>
      </p:sp>
      <p:sp>
        <p:nvSpPr>
          <p:cNvPr id="10" name="Rectângulo 9"/>
          <p:cNvSpPr/>
          <p:nvPr/>
        </p:nvSpPr>
        <p:spPr>
          <a:xfrm>
            <a:off x="3786188" y="3000375"/>
            <a:ext cx="4929187" cy="646113"/>
          </a:xfrm>
          <a:prstGeom prst="rect">
            <a:avLst/>
          </a:prstGeom>
        </p:spPr>
        <p:txBody>
          <a:bodyPr wrap="none">
            <a:spAutoFit/>
          </a:bodyPr>
          <a:lstStyle/>
          <a:p>
            <a:pPr marL="342900" indent="-342900" eaLnBrk="0" hangingPunct="0">
              <a:spcBef>
                <a:spcPct val="20000"/>
              </a:spcBef>
              <a:spcAft>
                <a:spcPts val="1800"/>
              </a:spcAft>
              <a:buClr>
                <a:srgbClr val="FFFF00"/>
              </a:buClr>
              <a:buSzPct val="75000"/>
              <a:defRPr/>
            </a:pPr>
            <a:r>
              <a:rPr lang="it-IT" sz="3600" kern="0" dirty="0">
                <a:solidFill>
                  <a:srgbClr val="FFFFFF"/>
                </a:solidFill>
                <a:effectLst>
                  <a:outerShdw blurRad="38100" dist="38100" dir="2700000" algn="tl">
                    <a:srgbClr val="000000"/>
                  </a:outerShdw>
                </a:effectLst>
                <a:latin typeface="Arial"/>
              </a:rPr>
              <a:t>acetilCoA + AMP + PPi</a:t>
            </a:r>
            <a:endParaRPr lang="pt-PT" sz="3600" kern="0" baseline="30000" dirty="0">
              <a:solidFill>
                <a:srgbClr val="FFFFFF"/>
              </a:solidFill>
              <a:effectLst>
                <a:outerShdw blurRad="38100" dist="38100" dir="2700000" algn="tl">
                  <a:srgbClr val="000000"/>
                </a:outerShdw>
              </a:effectLst>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9</a:t>
            </a:fld>
            <a:r>
              <a:rPr lang="pt-PT" sz="1100" dirty="0" smtClean="0"/>
              <a:t> Nídia Braz 2014 </a:t>
            </a:r>
            <a:endParaRPr lang="pt-PT" sz="1100" dirty="0"/>
          </a:p>
        </p:txBody>
      </p:sp>
      <p:sp>
        <p:nvSpPr>
          <p:cNvPr id="3" name="CaixaDeTexto 2"/>
          <p:cNvSpPr txBox="1"/>
          <p:nvPr/>
        </p:nvSpPr>
        <p:spPr>
          <a:xfrm>
            <a:off x="500034" y="428604"/>
            <a:ext cx="8358246" cy="2308324"/>
          </a:xfrm>
          <a:prstGeom prst="rect">
            <a:avLst/>
          </a:prstGeom>
          <a:noFill/>
        </p:spPr>
        <p:txBody>
          <a:bodyPr wrap="square" rtlCol="0">
            <a:spAutoFit/>
          </a:bodyPr>
          <a:lstStyle/>
          <a:p>
            <a:pPr algn="just">
              <a:lnSpc>
                <a:spcPct val="150000"/>
              </a:lnSpc>
            </a:pPr>
            <a:r>
              <a:rPr lang="pt-PT" sz="2400" dirty="0" smtClean="0">
                <a:latin typeface="Calibri" pitchFamily="34" charset="0"/>
                <a:cs typeface="Calibri" pitchFamily="34" charset="0"/>
              </a:rPr>
              <a:t>Os corpos </a:t>
            </a:r>
            <a:r>
              <a:rPr lang="pt-PT" sz="2400" dirty="0" err="1" smtClean="0">
                <a:latin typeface="Calibri" pitchFamily="34" charset="0"/>
                <a:cs typeface="Calibri" pitchFamily="34" charset="0"/>
              </a:rPr>
              <a:t>cetónicos</a:t>
            </a:r>
            <a:r>
              <a:rPr lang="pt-PT" sz="2400" dirty="0" smtClean="0">
                <a:latin typeface="Calibri" pitchFamily="34" charset="0"/>
                <a:cs typeface="Calibri" pitchFamily="34" charset="0"/>
              </a:rPr>
              <a:t> são ácidos moderadamente fortes que são libertados para o sangue, aumentando a acidose láctica.</a:t>
            </a:r>
          </a:p>
          <a:p>
            <a:pPr algn="just">
              <a:lnSpc>
                <a:spcPct val="150000"/>
              </a:lnSpc>
            </a:pPr>
            <a:r>
              <a:rPr lang="pt-PT" sz="2400" dirty="0" smtClean="0">
                <a:latin typeface="Calibri" pitchFamily="34" charset="0"/>
                <a:cs typeface="Calibri" pitchFamily="34" charset="0"/>
              </a:rPr>
              <a:t>A diminuição do pH do sangue bloqueia o funcionamento de alguns tecidos, com grande efeito no Sistema Nervoso Central.</a:t>
            </a:r>
            <a:endParaRPr lang="pt-PT" sz="2400" dirty="0">
              <a:latin typeface="Calibri" pitchFamily="34" charset="0"/>
              <a:cs typeface="Calibri" pitchFamily="34" charset="0"/>
            </a:endParaRPr>
          </a:p>
        </p:txBody>
      </p:sp>
      <p:sp>
        <p:nvSpPr>
          <p:cNvPr id="4" name="Marcador de Posição de Conteúdo 2"/>
          <p:cNvSpPr txBox="1">
            <a:spLocks/>
          </p:cNvSpPr>
          <p:nvPr/>
        </p:nvSpPr>
        <p:spPr>
          <a:xfrm>
            <a:off x="785786" y="3584571"/>
            <a:ext cx="7472362" cy="2508725"/>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2000" b="0" i="0" u="none" strike="noStrike" kern="0" cap="none" spc="0" normalizeH="0" baseline="0" noProof="0" dirty="0" err="1" smtClean="0">
                <a:ln>
                  <a:noFill/>
                </a:ln>
                <a:solidFill>
                  <a:schemeClr val="tx1"/>
                </a:solidFill>
                <a:uLnTx/>
                <a:uFillTx/>
                <a:latin typeface="Calibri" pitchFamily="34" charset="0"/>
              </a:rPr>
              <a:t>Acetoacetato</a:t>
            </a:r>
            <a:r>
              <a:rPr kumimoji="0" lang="pt-PT" sz="2000" b="0" i="0" u="none" strike="noStrike" kern="0" cap="none" spc="0" normalizeH="0" baseline="0" noProof="0" dirty="0" smtClean="0">
                <a:ln>
                  <a:noFill/>
                </a:ln>
                <a:solidFill>
                  <a:schemeClr val="tx1"/>
                </a:solidFill>
                <a:uLnTx/>
                <a:uFillTx/>
                <a:latin typeface="Calibri" pitchFamily="34" charset="0"/>
              </a:rPr>
              <a:t> ou ácido </a:t>
            </a:r>
            <a:r>
              <a:rPr kumimoji="0" lang="pt-PT" sz="2000" b="0" i="0" u="none" strike="noStrike" kern="0" cap="none" spc="0" normalizeH="0" baseline="0" noProof="0" dirty="0" err="1" smtClean="0">
                <a:ln>
                  <a:noFill/>
                </a:ln>
                <a:solidFill>
                  <a:schemeClr val="tx1"/>
                </a:solidFill>
                <a:uLnTx/>
                <a:uFillTx/>
                <a:latin typeface="Calibri" pitchFamily="34" charset="0"/>
              </a:rPr>
              <a:t>aceto</a:t>
            </a:r>
            <a:r>
              <a:rPr kumimoji="0" lang="pt-PT" sz="2000" b="0" i="0" u="none" strike="noStrike" kern="0" cap="none" spc="0" normalizeH="0" baseline="0" noProof="0" dirty="0" smtClean="0">
                <a:ln>
                  <a:noFill/>
                </a:ln>
                <a:solidFill>
                  <a:schemeClr val="tx1"/>
                </a:solidFill>
                <a:uLnTx/>
                <a:uFillTx/>
                <a:latin typeface="Calibri" pitchFamily="34" charset="0"/>
              </a:rPr>
              <a:t> acético</a:t>
            </a:r>
          </a:p>
          <a:p>
            <a:pPr marL="342900" marR="0" lvl="0" indent="-342900" algn="l" defTabSz="914400" rtl="0" eaLnBrk="0" fontAlgn="base" latinLnBrk="0" hangingPunct="0">
              <a:lnSpc>
                <a:spcPct val="100000"/>
              </a:lnSpc>
              <a:spcBef>
                <a:spcPct val="20000"/>
              </a:spcBef>
              <a:spcAft>
                <a:spcPct val="0"/>
              </a:spcAft>
              <a:buClr>
                <a:schemeClr val="hlink"/>
              </a:buClr>
              <a:buSzPct val="75000"/>
              <a:tabLst/>
              <a:defRPr/>
            </a:pPr>
            <a:endParaRPr kumimoji="0" lang="pt-PT" sz="2800" b="0" i="0" u="none" strike="noStrike" kern="0" cap="none" spc="0" normalizeH="0" baseline="0" noProof="0" dirty="0" smtClean="0">
              <a:ln>
                <a:noFill/>
              </a:ln>
              <a:solidFill>
                <a:schemeClr val="tx1"/>
              </a:solidFill>
              <a:uLnTx/>
              <a:uFillTx/>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chemeClr val="hlink"/>
              </a:buClr>
              <a:buSzPct val="75000"/>
              <a:tabLst/>
              <a:defRPr/>
            </a:pPr>
            <a:endParaRPr kumimoji="0" lang="pt-PT" sz="2800" b="0" i="0" u="none" strike="noStrike" kern="0" cap="none" spc="0" normalizeH="0" baseline="0" noProof="0" dirty="0" smtClean="0">
              <a:ln>
                <a:noFill/>
              </a:ln>
              <a:solidFill>
                <a:schemeClr val="tx1"/>
              </a:solidFill>
              <a:uLnTx/>
              <a:uFillTx/>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2000" b="0" i="0" u="none" strike="noStrike" kern="0" cap="none" spc="0" normalizeH="0" baseline="0" noProof="0" dirty="0" smtClean="0">
                <a:ln>
                  <a:noFill/>
                </a:ln>
                <a:solidFill>
                  <a:schemeClr val="tx1"/>
                </a:solidFill>
                <a:uLnTx/>
                <a:uFillTx/>
                <a:latin typeface="Calibri" pitchFamily="34" charset="0"/>
              </a:rPr>
              <a:t>Acetona</a:t>
            </a:r>
          </a:p>
          <a:p>
            <a:pPr marL="342900" marR="0" lvl="0" indent="-342900" algn="l" defTabSz="914400" rtl="0" eaLnBrk="0" fontAlgn="base" latinLnBrk="0" hangingPunct="0">
              <a:lnSpc>
                <a:spcPct val="150000"/>
              </a:lnSpc>
              <a:spcBef>
                <a:spcPct val="20000"/>
              </a:spcBef>
              <a:spcAft>
                <a:spcPct val="0"/>
              </a:spcAft>
              <a:buClr>
                <a:schemeClr val="hlink"/>
              </a:buClr>
              <a:buSzPct val="75000"/>
              <a:tabLst/>
              <a:defRPr/>
            </a:pPr>
            <a:endParaRPr kumimoji="0" lang="pt-PT" sz="2800" b="0" i="0" u="none" strike="noStrike" kern="0" cap="none" spc="0" normalizeH="0" baseline="0" noProof="0" dirty="0" smtClean="0">
              <a:ln>
                <a:noFill/>
              </a:ln>
              <a:solidFill>
                <a:schemeClr val="tx1"/>
              </a:solidFill>
              <a:uLnTx/>
              <a:uFillTx/>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chemeClr val="hlink"/>
              </a:buClr>
              <a:buSzPct val="75000"/>
              <a:buFont typeface="Wingdings" pitchFamily="2" charset="2"/>
              <a:buNone/>
              <a:tabLst/>
              <a:defRPr/>
            </a:pPr>
            <a:r>
              <a:rPr kumimoji="0" lang="pt-PT" sz="2000" b="0" i="0" u="none" strike="noStrike" kern="0" cap="none" spc="0" normalizeH="0" baseline="0" noProof="0" dirty="0" smtClean="0">
                <a:ln>
                  <a:noFill/>
                </a:ln>
                <a:solidFill>
                  <a:schemeClr val="tx1"/>
                </a:solidFill>
                <a:uLnTx/>
                <a:uFillTx/>
                <a:latin typeface="Calibri" pitchFamily="34" charset="0"/>
              </a:rPr>
              <a:t>Ácido beta </a:t>
            </a:r>
            <a:r>
              <a:rPr kumimoji="0" lang="pt-PT" sz="2000" b="0" i="0" u="none" strike="noStrike" kern="0" cap="none" spc="0" normalizeH="0" baseline="0" noProof="0" dirty="0" err="1" smtClean="0">
                <a:ln>
                  <a:noFill/>
                </a:ln>
                <a:solidFill>
                  <a:schemeClr val="tx1"/>
                </a:solidFill>
                <a:uLnTx/>
                <a:uFillTx/>
                <a:latin typeface="Calibri" pitchFamily="34" charset="0"/>
              </a:rPr>
              <a:t>hidroxibutírico</a:t>
            </a:r>
            <a:endParaRPr kumimoji="0" lang="pt-PT" sz="2000" b="0" i="0" u="none" strike="noStrike" kern="0" cap="none" spc="0" normalizeH="0" baseline="0" noProof="0" dirty="0">
              <a:ln>
                <a:noFill/>
              </a:ln>
              <a:solidFill>
                <a:schemeClr val="tx1"/>
              </a:solidFill>
              <a:uLnTx/>
              <a:uFillTx/>
              <a:latin typeface="Calibri" pitchFamily="34" charset="0"/>
            </a:endParaRPr>
          </a:p>
        </p:txBody>
      </p:sp>
      <p:pic>
        <p:nvPicPr>
          <p:cNvPr id="5" name="Picture 6" descr="http://tbn3.google.com/images?q=tbn:SCOPalpfjXMRZM:http://upload.wikimedia.org/wikipedia/commons/5/56/Ethyl_acetoacetate.png">
            <a:hlinkClick r:id="rId2"/>
          </p:cNvPr>
          <p:cNvPicPr>
            <a:picLocks noChangeAspect="1" noChangeArrowheads="1"/>
          </p:cNvPicPr>
          <p:nvPr/>
        </p:nvPicPr>
        <p:blipFill>
          <a:blip r:embed="rId3" cstate="print"/>
          <a:srcRect/>
          <a:stretch>
            <a:fillRect/>
          </a:stretch>
        </p:blipFill>
        <p:spPr bwMode="auto">
          <a:xfrm>
            <a:off x="971600" y="2924944"/>
            <a:ext cx="1362075" cy="723900"/>
          </a:xfrm>
          <a:prstGeom prst="rect">
            <a:avLst/>
          </a:prstGeom>
          <a:noFill/>
          <a:ln w="9525">
            <a:noFill/>
            <a:miter lim="800000"/>
            <a:headEnd/>
            <a:tailEnd/>
          </a:ln>
        </p:spPr>
      </p:pic>
      <p:pic>
        <p:nvPicPr>
          <p:cNvPr id="7" name="Picture 8" descr="http://tbn2.google.com/images?q=tbn:Qt_G2wSLmUgYxM:http://upload.wikimedia.org/wikipedia/commons/1/19/Acetone-structural.png">
            <a:hlinkClick r:id="rId4"/>
          </p:cNvPr>
          <p:cNvPicPr>
            <a:picLocks noChangeAspect="1" noChangeArrowheads="1"/>
          </p:cNvPicPr>
          <p:nvPr/>
        </p:nvPicPr>
        <p:blipFill>
          <a:blip r:embed="rId5" cstate="print"/>
          <a:srcRect/>
          <a:stretch>
            <a:fillRect/>
          </a:stretch>
        </p:blipFill>
        <p:spPr bwMode="auto">
          <a:xfrm>
            <a:off x="971600" y="4221088"/>
            <a:ext cx="1207808" cy="781049"/>
          </a:xfrm>
          <a:prstGeom prst="rect">
            <a:avLst/>
          </a:prstGeom>
          <a:noFill/>
          <a:ln w="9525">
            <a:noFill/>
            <a:miter lim="800000"/>
            <a:headEnd/>
            <a:tailEnd/>
          </a:ln>
        </p:spPr>
      </p:pic>
      <p:pic>
        <p:nvPicPr>
          <p:cNvPr id="8" name="Picture 10" descr="http://tbn3.google.com/images?q=tbn:03TPGOdt3QEnAM:http://upload.wikimedia.org/wikipedia/commons/thumb/4/4f/Beta-hydroxybutyrate.png/200px-Beta-hydroxybutyrate.png">
            <a:hlinkClick r:id="rId6"/>
          </p:cNvPr>
          <p:cNvPicPr>
            <a:picLocks noChangeAspect="1" noChangeArrowheads="1"/>
          </p:cNvPicPr>
          <p:nvPr/>
        </p:nvPicPr>
        <p:blipFill>
          <a:blip r:embed="rId7" cstate="print"/>
          <a:srcRect/>
          <a:stretch>
            <a:fillRect/>
          </a:stretch>
        </p:blipFill>
        <p:spPr bwMode="auto">
          <a:xfrm>
            <a:off x="2278004" y="5157192"/>
            <a:ext cx="1285884" cy="878311"/>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1_Modelo de apresentação predefinido">
  <a:themeElements>
    <a:clrScheme name="1_Modelo de apresentação predefinido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fontScheme name="1_Modelo de apresentação predefini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elo de apresentação predefinido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1_Modelo de apresentação predefinido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1_Modelo de apresentação predefinido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elo de apresentação predefinido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1_Modelo de apresentação predefinido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1_Modelo de apresentação predefinido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1_Modelo de apresentação predefinido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1_Modelo de apresentação predefinido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Orbit</Template>
  <TotalTime>1011</TotalTime>
  <Words>1014</Words>
  <Application>Microsoft Office PowerPoint</Application>
  <PresentationFormat>Apresentação no Ecrã (4:3)</PresentationFormat>
  <Paragraphs>133</Paragraphs>
  <Slides>26</Slides>
  <Notes>0</Notes>
  <HiddenSlides>0</HiddenSlides>
  <MMClips>0</MMClips>
  <ScaleCrop>false</ScaleCrop>
  <HeadingPairs>
    <vt:vector size="4" baseType="variant">
      <vt:variant>
        <vt:lpstr>Tema</vt:lpstr>
      </vt:variant>
      <vt:variant>
        <vt:i4>1</vt:i4>
      </vt:variant>
      <vt:variant>
        <vt:lpstr>Títulos dos diapositivos</vt:lpstr>
      </vt:variant>
      <vt:variant>
        <vt:i4>26</vt:i4>
      </vt:variant>
    </vt:vector>
  </HeadingPairs>
  <TitlesOfParts>
    <vt:vector size="27" baseType="lpstr">
      <vt:lpstr>1_Modelo de apresentação predefinido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Alergias e intolerâncias a alimentos</dc:title>
  <dc:creator>Nidia</dc:creator>
  <cp:lastModifiedBy>Nídia</cp:lastModifiedBy>
  <cp:revision>83</cp:revision>
  <dcterms:created xsi:type="dcterms:W3CDTF">2005-07-27T18:47:18Z</dcterms:created>
  <dcterms:modified xsi:type="dcterms:W3CDTF">2014-07-22T14:18:27Z</dcterms:modified>
</cp:coreProperties>
</file>