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0"/>
  </p:notesMasterIdLst>
  <p:handoutMasterIdLst>
    <p:handoutMasterId r:id="rId21"/>
  </p:handoutMasterIdLst>
  <p:sldIdLst>
    <p:sldId id="276" r:id="rId2"/>
    <p:sldId id="286" r:id="rId3"/>
    <p:sldId id="293" r:id="rId4"/>
    <p:sldId id="291" r:id="rId5"/>
    <p:sldId id="289" r:id="rId6"/>
    <p:sldId id="290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7" r:id="rId15"/>
    <p:sldId id="284" r:id="rId16"/>
    <p:sldId id="285" r:id="rId17"/>
    <p:sldId id="292" r:id="rId18"/>
    <p:sldId id="288" r:id="rId19"/>
  </p:sldIdLst>
  <p:sldSz cx="9144000" cy="6858000" type="screen4x3"/>
  <p:notesSz cx="7102475" cy="10233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076F"/>
    <a:srgbClr val="482997"/>
    <a:srgbClr val="292E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76335" autoAdjust="0"/>
  </p:normalViewPr>
  <p:slideViewPr>
    <p:cSldViewPr>
      <p:cViewPr varScale="1">
        <p:scale>
          <a:sx n="52" d="100"/>
          <a:sy n="52" d="100"/>
        </p:scale>
        <p:origin x="-18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8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092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9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092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086A189-DA36-4397-BECE-D89F4707843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198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2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0687"/>
            <a:ext cx="5681980" cy="4604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2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8D5D919-BAC4-4A8A-8459-5EA5591E397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767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(As mitocôndrias dependem da presença de O2 para efetuar a fosforilação oxidativa. </a:t>
            </a:r>
            <a:r>
              <a:rPr lang="pt-PT" smtClean="0"/>
              <a:t>Apenas algumas células podem viver privadas de O2 durante curtos períodos mas muitas -como as do músculo cardíaco ou do cérebro - são absolutamente dependentes dum aporte contínuo, para sobreviverem).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5D919-BAC4-4A8A-8459-5EA5591E397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baseline="0" smtClean="0"/>
              <a:t>.</a:t>
            </a:r>
            <a:endParaRPr lang="pt-PT" baseline="0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5D919-BAC4-4A8A-8459-5EA5591E397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(nariz, faringe, laringe, traqueia, brônquios); ().</a:t>
            </a:r>
          </a:p>
          <a:p>
            <a:r>
              <a:rPr lang="pt-PT" baseline="0" dirty="0" smtClean="0"/>
              <a:t>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5D919-BAC4-4A8A-8459-5EA5591E397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baseline="0" dirty="0" err="1" smtClean="0"/>
              <a:t>surfatante</a:t>
            </a:r>
            <a:r>
              <a:rPr lang="pt-PT" baseline="0" dirty="0" smtClean="0"/>
              <a:t>, material rico em lípidos, que diminui a tensão superficial nos alvéolos, facilitando a insuflação dos sacos);</a:t>
            </a:r>
          </a:p>
          <a:p>
            <a:endParaRPr lang="pt-PT" baseline="0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5D919-BAC4-4A8A-8459-5EA5591E397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5D919-BAC4-4A8A-8459-5EA5591E397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5D919-BAC4-4A8A-8459-5EA5591E397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herbicida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5D919-BAC4-4A8A-8459-5EA5591E397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5D919-BAC4-4A8A-8459-5EA5591E397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5D919-BAC4-4A8A-8459-5EA5591E397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t-PT" sz="2400" dirty="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6" name="Group 1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3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1" name="Rectangle 4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t-PT" dirty="0">
                  <a:latin typeface="Arial" pitchFamily="34" charset="0"/>
                  <a:cs typeface="+mn-cs"/>
                </a:endParaRPr>
              </a:p>
            </p:txBody>
          </p:sp>
        </p:grpSp>
        <p:grpSp>
          <p:nvGrpSpPr>
            <p:cNvPr id="7" name="Group 15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11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9" name="Line 12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t-PT" dirty="0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63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PT"/>
              <a:t>Clique para editar o estilo do título			</a:t>
            </a:r>
          </a:p>
        </p:txBody>
      </p:sp>
      <p:sp>
        <p:nvSpPr>
          <p:cNvPr id="263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1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4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6C30A-91F6-4A9A-A2E0-A0EA26375DB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98411-39CA-4BA5-80B6-153E12B4139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EA3EE-076D-41E1-A0D3-0382A1DAB71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ítulo, text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3F970-DF56-4CFB-AB16-CA0FFC8D714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5034A-7B47-4E99-8CAE-9E559CD75FF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3E4FC-C34A-4BD1-8DE4-3EDC650B988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8C47D-05F8-47B7-8F38-0614F2B759C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50D32-C737-4949-B063-C70EFEC6BFB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8CBD1-C0FF-48C7-9A87-D7F78EC1968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3CE59-76F5-40BF-B853-80BAFA75E53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84520-9440-4C1B-A6BB-05F37778401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AED7D-F717-4050-BCF9-872621F3A10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6ADF2-8BB4-47B2-9264-4B411802F4F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62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t-PT" sz="2400" dirty="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7178" name="Group 11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62146" name="Rectangle 2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262148" name="Line 4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t-PT" dirty="0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717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			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62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2621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9A16542-E16F-4927-8DFA-DFA5C5B9BD9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262154" name="Line 10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dirty="0">
              <a:latin typeface="Arial" pitchFamily="34" charset="0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5" r:id="rId12"/>
    <p:sldLayoutId id="214748405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pt/imgres?imgurl=http://www.voanews.com/english/AmericanLife/images/black-lungs_tv_14june07_210.jpg&amp;imgrefurl=http://www.voanews.com/english/AmericanLife/2007-06-14-voa16.cfm&amp;h=210&amp;w=210&amp;sz=26&amp;hl=pt-PT&amp;start=2&amp;um=1&amp;tbnid=q4CPNOqMzBgDIM:&amp;tbnh=106&amp;tbnw=106&amp;prev=/images?q=black+lungs&amp;um=1&amp;hl=pt-PT&amp;sa=N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2576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RESPIRATÓRIO - funções</a:t>
            </a:r>
            <a:endParaRPr lang="pt-PT" sz="3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507" name="Marcador de Posição de Conteúdo 5"/>
          <p:cNvSpPr>
            <a:spLocks noGrp="1"/>
          </p:cNvSpPr>
          <p:nvPr>
            <p:ph idx="1"/>
          </p:nvPr>
        </p:nvSpPr>
        <p:spPr>
          <a:xfrm>
            <a:off x="214297" y="1235069"/>
            <a:ext cx="8715406" cy="4387862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dirty="0" smtClean="0">
                <a:solidFill>
                  <a:schemeClr val="tx2"/>
                </a:solidFill>
              </a:rPr>
              <a:t>	</a:t>
            </a:r>
            <a:r>
              <a:rPr lang="pt-PT" u="sng" dirty="0" smtClean="0">
                <a:solidFill>
                  <a:schemeClr val="tx2"/>
                </a:solidFill>
              </a:rPr>
              <a:t>E</a:t>
            </a:r>
            <a:r>
              <a:rPr lang="pt-PT" u="sng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ntregar O</a:t>
            </a:r>
            <a:r>
              <a:rPr lang="pt-PT" u="sng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à corrente sanguínea, 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PT" u="sng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recolher CO</a:t>
            </a:r>
            <a:r>
              <a:rPr lang="pt-PT" u="sng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 	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Participar 		na produção da voz, 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		na defesa imunológica do organismo e 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		na regulação do pH.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Veicular substâncias voláteis  para a corrente sanguínea e para o cérebro.</a:t>
            </a: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064A8-2A79-4DE8-B98D-DAE60805EA7E}" type="slidenum">
              <a:rPr lang="pt-PT" smtClean="0">
                <a:latin typeface="Arial" charset="0"/>
              </a:rPr>
              <a:pPr>
                <a:defRPr/>
              </a:pPr>
              <a:t>1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4624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</a:t>
            </a:r>
            <a:endParaRPr lang="pt-PT" sz="3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Marcador de Posição de Conteúdo 5"/>
          <p:cNvSpPr>
            <a:spLocks noGrp="1"/>
          </p:cNvSpPr>
          <p:nvPr>
            <p:ph idx="1"/>
          </p:nvPr>
        </p:nvSpPr>
        <p:spPr>
          <a:xfrm>
            <a:off x="0" y="692696"/>
            <a:ext cx="8786843" cy="5000646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Deposição de gases: 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 percurso dos gases depende da sua solubilidade; gases hidrossolúveis dissolvem-se no muco e são arrastados por ele, gases menos solúveis penetram mais profundamente.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Deposição de partículas: 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muito grandes (</a:t>
            </a:r>
            <a:r>
              <a:rPr lang="el-GR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Φ&gt;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5mm) são retidas na cavidade nasal e na faringe; partículas médias (1 a 5 mm) sedimentam na traqueia, brônquios ou bronquíolos; muito pequenas  (&lt;1mm) seguem por difusão até aos alvéolos.</a:t>
            </a: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AD9C7-5CDC-4F72-A934-CD49BFBB0D3B}" type="slidenum">
              <a:rPr lang="pt-PT" smtClean="0">
                <a:latin typeface="Arial" charset="0"/>
              </a:rPr>
              <a:pPr>
                <a:defRPr/>
              </a:pPr>
              <a:t>10</a:t>
            </a:fld>
            <a:endParaRPr lang="pt-PT" dirty="0" smtClean="0">
              <a:latin typeface="Arial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ção" r:id="rId3" imgW="114120" imgH="215640" progId="Equation.3">
                  <p:embed/>
                </p:oleObj>
              </mc:Choice>
              <mc:Fallback>
                <p:oleObj name="Equação" r:id="rId3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4624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- respostas</a:t>
            </a:r>
            <a:endParaRPr lang="pt-PT" sz="3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2" name="Marcador de Posição de Conteúdo 5"/>
          <p:cNvSpPr>
            <a:spLocks noGrp="1"/>
          </p:cNvSpPr>
          <p:nvPr>
            <p:ph idx="1"/>
          </p:nvPr>
        </p:nvSpPr>
        <p:spPr>
          <a:xfrm>
            <a:off x="0" y="908720"/>
            <a:ext cx="9001125" cy="5143523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Danos celulares induzidos por radicais livres (O</a:t>
            </a:r>
            <a:r>
              <a:rPr lang="pt-PT" baseline="-25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pt-PT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,H</a:t>
            </a:r>
            <a:r>
              <a:rPr lang="pt-PT" baseline="-250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pt-PT" baseline="-250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, óxido </a:t>
            </a: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nítrico) -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interagem com membranas;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Irritação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: reacção inflamatória, ao nível das células epiteliais; pode ocorrer necrose, bronco constrição alterações sensoriais (</a:t>
            </a: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provocada por gases ou partículas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);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Alterações imunitárias: 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reacção alérgica, com libertação de histamina ou prostaglandinas; produz edema, maior secreção de muco e bronco constrição (</a:t>
            </a: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alérgenos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).</a:t>
            </a: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93DB1E-C500-405D-AD9D-54DFFF50BB56}" type="slidenum">
              <a:rPr lang="pt-PT" smtClean="0">
                <a:latin typeface="Arial" charset="0"/>
              </a:rPr>
              <a:pPr>
                <a:defRPr/>
              </a:pPr>
              <a:t>11</a:t>
            </a:fld>
            <a:endParaRPr lang="pt-PT" dirty="0" smtClean="0">
              <a:latin typeface="Arial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ção" r:id="rId3" imgW="114120" imgH="215640" progId="Equation.3">
                  <p:embed/>
                </p:oleObj>
              </mc:Choice>
              <mc:Fallback>
                <p:oleObj name="Equação" r:id="rId3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7813"/>
            <a:ext cx="8291264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respostas imediatas: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6" name="Marcador de Posição de Conteúdo 5"/>
          <p:cNvSpPr>
            <a:spLocks noGrp="1"/>
          </p:cNvSpPr>
          <p:nvPr>
            <p:ph idx="1"/>
          </p:nvPr>
        </p:nvSpPr>
        <p:spPr>
          <a:xfrm>
            <a:off x="285720" y="1643050"/>
            <a:ext cx="8429625" cy="438785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Efeitos nas vias aéreas superiores: SO</a:t>
            </a:r>
            <a:r>
              <a:rPr lang="pt-PT" sz="2400" baseline="-25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e formaldeído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provocam edema e maior secreção de muco, dificultando a respiração;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Efeitos nas vias aéreas inferiores: NO</a:t>
            </a:r>
            <a:r>
              <a:rPr lang="pt-PT" sz="2400" baseline="-25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e ozono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provocam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acumulação de fluidos nos alvéolos, dificultando as trocas gasosas, o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paraquat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acumula-se nas células de tipo II por transporte activo, independente da via de acesso; provoca peroxidação dos lípidos.</a:t>
            </a:r>
            <a:endParaRPr lang="pt-PT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2A91F-B1CD-477D-B0B8-26216E1C02A3}" type="slidenum">
              <a:rPr lang="pt-PT" smtClean="0">
                <a:latin typeface="Arial" charset="0"/>
              </a:rPr>
              <a:pPr>
                <a:defRPr/>
              </a:pPr>
              <a:t>12</a:t>
            </a:fld>
            <a:endParaRPr lang="pt-PT" dirty="0" smtClean="0">
              <a:latin typeface="Arial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ção" r:id="rId4" imgW="114120" imgH="215640" progId="Equation.3">
                  <p:embed/>
                </p:oleObj>
              </mc:Choice>
              <mc:Fallback>
                <p:oleObj name="Equação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00042"/>
            <a:ext cx="8234088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respostas retardadas e cumulativas</a:t>
            </a:r>
            <a:endParaRPr lang="pt-PT" sz="3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00" name="Marcador de Posição de Conteúdo 5"/>
          <p:cNvSpPr>
            <a:spLocks noGrp="1"/>
          </p:cNvSpPr>
          <p:nvPr>
            <p:ph idx="1"/>
          </p:nvPr>
        </p:nvSpPr>
        <p:spPr>
          <a:xfrm>
            <a:off x="357158" y="2000239"/>
            <a:ext cx="8501123" cy="3959235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Asma: efeito agudo caracterizado por sensibilidade acrescida do músculo liso brônquico, que conduz a episódios repetidos de bronco constrição.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endParaRPr lang="pt-PT" dirty="0" smtClean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PT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Di-isocianato</a:t>
            </a: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de tolueno 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ou </a:t>
            </a: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pó de algodão 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podem provocar uma predisposição crónica para asma.</a:t>
            </a:r>
            <a:endParaRPr lang="pt-PT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383B4-10F3-40F1-B03F-20F796DFA0E9}" type="slidenum">
              <a:rPr lang="pt-PT" smtClean="0">
                <a:latin typeface="Arial" charset="0"/>
              </a:rPr>
              <a:pPr>
                <a:defRPr/>
              </a:pPr>
              <a:t>13</a:t>
            </a:fld>
            <a:endParaRPr lang="pt-PT" dirty="0" smtClean="0">
              <a:latin typeface="Arial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ção" r:id="rId3" imgW="114120" imgH="215640" progId="Equation.3">
                  <p:embed/>
                </p:oleObj>
              </mc:Choice>
              <mc:Fallback>
                <p:oleObj name="Equação" r:id="rId3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246CA-9185-40FD-844C-FE876C0C1394}" type="slidenum">
              <a:rPr lang="pt-PT" smtClean="0"/>
              <a:pPr>
                <a:defRPr/>
              </a:pPr>
              <a:t>14</a:t>
            </a:fld>
            <a:endParaRPr lang="pt-PT" dirty="0"/>
          </a:p>
        </p:txBody>
      </p:sp>
      <p:pic>
        <p:nvPicPr>
          <p:cNvPr id="26627" name="Picture 2" descr="http://www.newscientist.com/data/images/archive/2593/25935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052736"/>
            <a:ext cx="5648059" cy="510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ângulo 6"/>
          <p:cNvSpPr>
            <a:spLocks noChangeArrowheads="1"/>
          </p:cNvSpPr>
          <p:nvPr/>
        </p:nvSpPr>
        <p:spPr bwMode="auto">
          <a:xfrm>
            <a:off x="1000125" y="357188"/>
            <a:ext cx="7572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http://www.newscientist.com/data/images/archive/2593/25935001.jpg</a:t>
            </a:r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Marcador de Posição de Conteúdo 5"/>
          <p:cNvSpPr>
            <a:spLocks noGrp="1"/>
          </p:cNvSpPr>
          <p:nvPr>
            <p:ph idx="1"/>
          </p:nvPr>
        </p:nvSpPr>
        <p:spPr>
          <a:xfrm>
            <a:off x="428596" y="2143116"/>
            <a:ext cx="8429625" cy="4102111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Doença pulmonar obstrutiva crónica: tosse crónica e dispneia resultantes da combinação de bronquite crónica (produção excessiva de muco) e enfisema (situação obstrutiva, resultante do colapso de paredes de alvéolos).</a:t>
            </a:r>
            <a:endParaRPr lang="pt-PT" dirty="0" smtClean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Tabaco</a:t>
            </a:r>
            <a:endParaRPr lang="pt-PT" sz="3200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A7EF1-E291-4135-95F9-46CECE6FB962}" type="slidenum">
              <a:rPr lang="pt-PT" smtClean="0">
                <a:latin typeface="Arial" charset="0"/>
              </a:rPr>
              <a:pPr>
                <a:defRPr/>
              </a:pPr>
              <a:t>15</a:t>
            </a:fld>
            <a:endParaRPr lang="pt-PT" dirty="0" smtClean="0">
              <a:latin typeface="Arial" charset="0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ção" r:id="rId3" imgW="114120" imgH="215640" progId="Equation.3">
                  <p:embed/>
                </p:oleObj>
              </mc:Choice>
              <mc:Fallback>
                <p:oleObj name="Equação" r:id="rId3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respostas retardadas e cumulativas</a:t>
            </a:r>
            <a:endParaRPr lang="pt-PT" sz="3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Marcador de Posição de Conteúdo 5"/>
          <p:cNvSpPr>
            <a:spLocks noGrp="1"/>
          </p:cNvSpPr>
          <p:nvPr>
            <p:ph idx="1"/>
          </p:nvPr>
        </p:nvSpPr>
        <p:spPr>
          <a:xfrm>
            <a:off x="251520" y="1916832"/>
            <a:ext cx="8568952" cy="2736304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Fibrose (inflação crónica) e pneumoconioses (doenças associadas com a exposição a pós)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Silicatos, amianto (asbestos) e pó de carvão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</a:t>
            </a:r>
            <a:endParaRPr lang="pt-PT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7500958" y="6248400"/>
            <a:ext cx="1185842" cy="457200"/>
          </a:xfrm>
        </p:spPr>
        <p:txBody>
          <a:bodyPr/>
          <a:lstStyle/>
          <a:p>
            <a:pPr>
              <a:defRPr/>
            </a:pPr>
            <a:fld id="{A712AB99-BCE0-4A8D-A839-F25FAE95B167}" type="slidenum">
              <a:rPr lang="pt-PT" smtClean="0">
                <a:latin typeface="Arial" charset="0"/>
              </a:rPr>
              <a:pPr>
                <a:defRPr/>
              </a:pPr>
              <a:t>16</a:t>
            </a:fld>
            <a:endParaRPr lang="pt-PT" dirty="0" smtClean="0">
              <a:latin typeface="Arial" charset="0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Equação" r:id="rId4" imgW="114120" imgH="215640" progId="Equation.3">
                  <p:embed/>
                </p:oleObj>
              </mc:Choice>
              <mc:Fallback>
                <p:oleObj name="Equação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Respiratória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respostas retardadas e cumulativas</a:t>
            </a:r>
            <a:endParaRPr lang="pt-PT" sz="3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Marcador de Posição de Conteúdo 5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4173549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Cancros do pulmão: carcinoma da células escamosas (central), adenocarcinoma (periférico), carcinoma das células grandes (comum), carcinoma das células pequenas (raro, rápido).</a:t>
            </a:r>
          </a:p>
          <a:p>
            <a:pPr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Radicais livres, compostos reactivos, radiação, destruição de genes supressores de tumores, activação de oncogenes, Tabaco</a:t>
            </a:r>
          </a:p>
          <a:p>
            <a:pPr algn="just">
              <a:lnSpc>
                <a:spcPct val="150000"/>
              </a:lnSpc>
              <a:buNone/>
            </a:pPr>
            <a:endParaRPr lang="pt-PT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7500958" y="6248400"/>
            <a:ext cx="1185842" cy="457200"/>
          </a:xfrm>
        </p:spPr>
        <p:txBody>
          <a:bodyPr/>
          <a:lstStyle/>
          <a:p>
            <a:pPr>
              <a:defRPr/>
            </a:pPr>
            <a:fld id="{A712AB99-BCE0-4A8D-A839-F25FAE95B167}" type="slidenum">
              <a:rPr lang="pt-PT" smtClean="0">
                <a:latin typeface="Arial" charset="0"/>
              </a:rPr>
              <a:pPr>
                <a:defRPr/>
              </a:pPr>
              <a:t>17</a:t>
            </a:fld>
            <a:endParaRPr lang="pt-PT" dirty="0" smtClean="0">
              <a:latin typeface="Arial" charset="0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ção" r:id="rId4" imgW="114120" imgH="215640" progId="Equation.3">
                  <p:embed/>
                </p:oleObj>
              </mc:Choice>
              <mc:Fallback>
                <p:oleObj name="Equação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Respiratória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respostas retardadas e cumulativas</a:t>
            </a:r>
            <a:endParaRPr lang="pt-PT" sz="3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12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0940F-27CB-47C6-A7EC-CF5623F4FC3C}" type="slidenum">
              <a:rPr lang="pt-PT" smtClean="0"/>
              <a:pPr>
                <a:defRPr/>
              </a:pPr>
              <a:t>18</a:t>
            </a:fld>
            <a:endParaRPr lang="pt-PT" dirty="0"/>
          </a:p>
        </p:txBody>
      </p:sp>
      <p:pic>
        <p:nvPicPr>
          <p:cNvPr id="27651" name="Picture 2" descr="http://tbn0.google.com/images?q=tbn:q4CPNOqMzBgDIM:http://www.voanews.com/english/AmericanLife/images/black-lungs_tv_14june07_21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00025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 descr="http://www.faqs.org/health/images/uchr_02_img01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428875"/>
            <a:ext cx="40576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CaixaDeTexto 6"/>
          <p:cNvSpPr txBox="1">
            <a:spLocks noChangeArrowheads="1"/>
          </p:cNvSpPr>
          <p:nvPr/>
        </p:nvSpPr>
        <p:spPr bwMode="auto">
          <a:xfrm>
            <a:off x="899592" y="5013176"/>
            <a:ext cx="35747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24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Pulmões de um fumador</a:t>
            </a:r>
          </a:p>
        </p:txBody>
      </p:sp>
      <p:sp>
        <p:nvSpPr>
          <p:cNvPr id="27654" name="CaixaDeTexto 7"/>
          <p:cNvSpPr txBox="1">
            <a:spLocks noChangeArrowheads="1"/>
          </p:cNvSpPr>
          <p:nvPr/>
        </p:nvSpPr>
        <p:spPr bwMode="auto">
          <a:xfrm>
            <a:off x="4572000" y="5000625"/>
            <a:ext cx="42862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PT" sz="24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Foto de microscopia electrónica de alvéolos pulmonares com depósitos de carvão (zonas negras)</a:t>
            </a:r>
          </a:p>
        </p:txBody>
      </p:sp>
      <p:sp>
        <p:nvSpPr>
          <p:cNvPr id="27655" name="Rectângulo 8"/>
          <p:cNvSpPr>
            <a:spLocks noChangeArrowheads="1"/>
          </p:cNvSpPr>
          <p:nvPr/>
        </p:nvSpPr>
        <p:spPr bwMode="auto">
          <a:xfrm>
            <a:off x="4357688" y="164306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/>
              <a:t>http://www.faqs.org/health/Body-by-Design-V2/The-Respiratory-System.html</a:t>
            </a:r>
          </a:p>
        </p:txBody>
      </p:sp>
      <p:sp>
        <p:nvSpPr>
          <p:cNvPr id="27656" name="Rectângulo 9"/>
          <p:cNvSpPr>
            <a:spLocks noChangeArrowheads="1"/>
          </p:cNvSpPr>
          <p:nvPr/>
        </p:nvSpPr>
        <p:spPr bwMode="auto">
          <a:xfrm>
            <a:off x="928688" y="550640"/>
            <a:ext cx="7786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dirty="0"/>
              <a:t>http://images.google.pt/imgres?imgurl=http://www.voanews.com/english/AmericanLife/images/black-lungs</a:t>
            </a:r>
          </a:p>
        </p:txBody>
      </p:sp>
      <p:cxnSp>
        <p:nvCxnSpPr>
          <p:cNvPr id="12" name="Conexão recta unidireccional 11"/>
          <p:cNvCxnSpPr/>
          <p:nvPr/>
        </p:nvCxnSpPr>
        <p:spPr>
          <a:xfrm rot="5400000">
            <a:off x="2249488" y="1463675"/>
            <a:ext cx="500062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E7C79-69FC-4484-8853-E8FA5C9132D6}" type="slidenum">
              <a:rPr lang="pt-PT" smtClean="0"/>
              <a:pPr>
                <a:defRPr/>
              </a:pPr>
              <a:t>2</a:t>
            </a:fld>
            <a:endParaRPr lang="pt-PT" dirty="0"/>
          </a:p>
        </p:txBody>
      </p:sp>
      <p:pic>
        <p:nvPicPr>
          <p:cNvPr id="22531" name="Picture 2" descr="http://www.uic.edu/classes/bios/bios100/lecturesf04am/humrespsys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141" y="1124744"/>
            <a:ext cx="6067059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ângulo 4"/>
          <p:cNvSpPr>
            <a:spLocks noChangeArrowheads="1"/>
          </p:cNvSpPr>
          <p:nvPr/>
        </p:nvSpPr>
        <p:spPr bwMode="auto">
          <a:xfrm>
            <a:off x="395536" y="404664"/>
            <a:ext cx="58578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RESPIRATÓRIO</a:t>
            </a:r>
            <a:endParaRPr lang="pt-PT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sp>
        <p:nvSpPr>
          <p:cNvPr id="6" name="Rectângulo 5"/>
          <p:cNvSpPr/>
          <p:nvPr/>
        </p:nvSpPr>
        <p:spPr>
          <a:xfrm>
            <a:off x="4173127" y="1052736"/>
            <a:ext cx="4970873" cy="2308324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Zona de transporte/ condução do ar: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nariz, faringe, laringe, 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traqueia, brônquios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pt-PT" sz="24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5183559" y="3596823"/>
            <a:ext cx="3960441" cy="1200329"/>
          </a:xfrm>
          <a:prstGeom prst="rect">
            <a:avLst/>
          </a:prstGeom>
          <a:solidFill>
            <a:srgbClr val="22076F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Zona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Respiratória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ou de trocas gasosas: bronquíolos, alvéolos </a:t>
            </a:r>
            <a:endParaRPr lang="pt-PT" sz="24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E7C79-69FC-4484-8853-E8FA5C9132D6}" type="slidenum">
              <a:rPr lang="pt-PT" smtClean="0"/>
              <a:pPr>
                <a:defRPr/>
              </a:pPr>
              <a:t>3</a:t>
            </a:fld>
            <a:endParaRPr lang="pt-PT" dirty="0"/>
          </a:p>
        </p:txBody>
      </p:sp>
      <p:pic>
        <p:nvPicPr>
          <p:cNvPr id="22531" name="Picture 2" descr="http://www.uic.edu/classes/bios/bios100/lecturesf04am/humrespsys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32863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ângulo 4"/>
          <p:cNvSpPr>
            <a:spLocks noChangeArrowheads="1"/>
          </p:cNvSpPr>
          <p:nvPr/>
        </p:nvSpPr>
        <p:spPr bwMode="auto">
          <a:xfrm>
            <a:off x="395536" y="404664"/>
            <a:ext cx="58578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RESPIRATÓRIO</a:t>
            </a:r>
            <a:endParaRPr lang="pt-PT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sp>
        <p:nvSpPr>
          <p:cNvPr id="6" name="Rectângulo 5"/>
          <p:cNvSpPr/>
          <p:nvPr/>
        </p:nvSpPr>
        <p:spPr>
          <a:xfrm>
            <a:off x="2843808" y="1196752"/>
            <a:ext cx="5976664" cy="120032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Zona de transporte ou condução do ar: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nariz, faringe, laringe, traqueia, brônquios </a:t>
            </a:r>
            <a:endParaRPr lang="pt-PT" sz="24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211959" y="2348880"/>
            <a:ext cx="39604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Zona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Respiratória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ou de trocas gasosas: bronquíolos, alvéolos </a:t>
            </a:r>
            <a:endParaRPr lang="pt-PT" sz="24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23528" y="4077072"/>
            <a:ext cx="84249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Os pulmões são muito vascularizados: o sangue chega aos pulmões através das artérias pulmonares, que de dividem em arteríolas e capilares, que formam uma extensa rede onde se dão as trocas, depois convergem, formando vénulas, que convergem para formar as veias pulmonares, que transportam o sangue oxigenado de volta ao coração.</a:t>
            </a:r>
            <a:endParaRPr lang="pt-PT" sz="20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698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E7C79-69FC-4484-8853-E8FA5C9132D6}" type="slidenum">
              <a:rPr lang="pt-PT" smtClean="0"/>
              <a:pPr>
                <a:defRPr/>
              </a:pPr>
              <a:t>4</a:t>
            </a:fld>
            <a:endParaRPr lang="pt-PT" dirty="0"/>
          </a:p>
        </p:txBody>
      </p:sp>
      <p:sp>
        <p:nvSpPr>
          <p:cNvPr id="22532" name="Rectângulo 4"/>
          <p:cNvSpPr>
            <a:spLocks noChangeArrowheads="1"/>
          </p:cNvSpPr>
          <p:nvPr/>
        </p:nvSpPr>
        <p:spPr bwMode="auto">
          <a:xfrm>
            <a:off x="395536" y="404664"/>
            <a:ext cx="58578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RESPIRATÓRIO</a:t>
            </a:r>
            <a:endParaRPr lang="pt-PT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sp>
        <p:nvSpPr>
          <p:cNvPr id="8" name="Rectângulo 7"/>
          <p:cNvSpPr/>
          <p:nvPr/>
        </p:nvSpPr>
        <p:spPr>
          <a:xfrm>
            <a:off x="363552" y="1548656"/>
            <a:ext cx="828092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Epitélio pulmonar: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células Clara (metabolização de xenobióticos),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células finas, achatadas de tipo I e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células cúbicas, tipo II (capazes de se dividir para produzir novas tipo I e de produzir o </a:t>
            </a:r>
            <a:r>
              <a:rPr lang="pt-PT" sz="28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surfatante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,);</a:t>
            </a:r>
          </a:p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Os alvéolos contém também macrófagos, que digerem e destroem resíduos e outras células.</a:t>
            </a:r>
            <a:endParaRPr lang="pt-PT" sz="28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E7C79-69FC-4484-8853-E8FA5C9132D6}" type="slidenum">
              <a:rPr lang="pt-PT" smtClean="0"/>
              <a:pPr>
                <a:defRPr/>
              </a:pPr>
              <a:t>5</a:t>
            </a:fld>
            <a:endParaRPr lang="pt-PT" dirty="0"/>
          </a:p>
        </p:txBody>
      </p:sp>
      <p:sp>
        <p:nvSpPr>
          <p:cNvPr id="22532" name="Rectângulo 4"/>
          <p:cNvSpPr>
            <a:spLocks noChangeArrowheads="1"/>
          </p:cNvSpPr>
          <p:nvPr/>
        </p:nvSpPr>
        <p:spPr bwMode="auto">
          <a:xfrm>
            <a:off x="251520" y="332656"/>
            <a:ext cx="58578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VENTILAÇÃO PULMONAR</a:t>
            </a:r>
            <a:endParaRPr lang="pt-PT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9698" name="Picture 2" descr="http://www.colorado.edu/intphys/Class/IPHY3430-200/image/17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7304"/>
            <a:ext cx="7416823" cy="6342484"/>
          </a:xfrm>
          <a:prstGeom prst="rect">
            <a:avLst/>
          </a:prstGeom>
          <a:noFill/>
        </p:spPr>
      </p:pic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  <p:sp>
        <p:nvSpPr>
          <p:cNvPr id="6" name="Rectângulo 5"/>
          <p:cNvSpPr/>
          <p:nvPr/>
        </p:nvSpPr>
        <p:spPr>
          <a:xfrm>
            <a:off x="5868144" y="3266011"/>
            <a:ext cx="207229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expiração é passiva e corresponde ao relaxamento, podendo ser reforçada com o trabalho dos intercostais internos.</a:t>
            </a:r>
            <a:endParaRPr lang="pt-PT" sz="22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95536" y="3536116"/>
            <a:ext cx="24248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Os movimentos de inspiração são </a:t>
            </a:r>
            <a:r>
              <a:rPr lang="pt-PT" dirty="0" err="1">
                <a:solidFill>
                  <a:schemeClr val="bg1"/>
                </a:solidFill>
              </a:rPr>
              <a:t>activos</a:t>
            </a:r>
            <a:r>
              <a:rPr lang="pt-PT" dirty="0">
                <a:solidFill>
                  <a:schemeClr val="bg1"/>
                </a:solidFill>
              </a:rPr>
              <a:t> e resultam do trabalho combinado do diafragma (músculo em forma de cúpula que separa a cavidade torácica da abdominal) e dos músculos intercostais;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E7C79-69FC-4484-8853-E8FA5C9132D6}" type="slidenum">
              <a:rPr lang="pt-PT" smtClean="0"/>
              <a:pPr>
                <a:defRPr/>
              </a:pPr>
              <a:t>6</a:t>
            </a:fld>
            <a:endParaRPr lang="pt-PT" dirty="0"/>
          </a:p>
        </p:txBody>
      </p:sp>
      <p:sp>
        <p:nvSpPr>
          <p:cNvPr id="22532" name="Rectângulo 4"/>
          <p:cNvSpPr>
            <a:spLocks noChangeArrowheads="1"/>
          </p:cNvSpPr>
          <p:nvPr/>
        </p:nvSpPr>
        <p:spPr bwMode="auto">
          <a:xfrm>
            <a:off x="1143000" y="500063"/>
            <a:ext cx="58578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CONTROLO DA RESPIRAÇÃO</a:t>
            </a:r>
            <a:endParaRPr lang="pt-PT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28596" y="828604"/>
            <a:ext cx="82868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Em </a:t>
            </a:r>
            <a:r>
              <a:rPr lang="pt-PT" sz="2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condições 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normais o ritmo e a profundidade da respiração são controlados pelos centros respiratórios, na base do cérebro, que a adaptam a condições de alteração fisiológica.</a:t>
            </a:r>
          </a:p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 controlo depende da avaliação de receptores nas artérias e na cérebro, que avaliam a pressão parcial de CO</a:t>
            </a:r>
            <a:r>
              <a:rPr lang="pt-PT" sz="2800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 de O</a:t>
            </a:r>
            <a:r>
              <a:rPr lang="pt-PT" sz="2800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no sangue e no fluido cerebrospinal (o CO</a:t>
            </a:r>
            <a:r>
              <a:rPr lang="pt-PT" sz="2800" b="1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 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é avaliado em função das alterações de pH: + CO</a:t>
            </a:r>
            <a:r>
              <a:rPr lang="pt-PT" sz="2800" b="1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 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&lt;pH, - CO</a:t>
            </a:r>
            <a:r>
              <a:rPr lang="pt-PT" sz="2800" b="1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 </a:t>
            </a:r>
            <a:r>
              <a:rPr lang="pt-PT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&gt;pH) .</a:t>
            </a:r>
            <a:endParaRPr lang="pt-PT" sz="28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</a:t>
            </a:r>
            <a:endParaRPr lang="pt-PT" sz="3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555" name="Marcador de Posição de Conteúdo 5"/>
          <p:cNvSpPr>
            <a:spLocks noGrp="1"/>
          </p:cNvSpPr>
          <p:nvPr>
            <p:ph idx="1"/>
          </p:nvPr>
        </p:nvSpPr>
        <p:spPr>
          <a:xfrm>
            <a:off x="0" y="1196752"/>
            <a:ext cx="8929688" cy="5214974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Os tóxicos que afectam o sistema respiratório após a inalação podem ser gases ou pequenas partículas.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A exposição pode ser aguda ou crónica.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Defesas</a:t>
            </a: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: cílios e muco, macrofagos  e absorção.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As defesas podem ser reduzidas por acções tóxicas: nos fumadores, pode ocorrer diminuição da mobilidade ciliar, alterações da viscosidade do muco e danos nos macrofagos.</a:t>
            </a: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93A0BD-8502-4A6D-B49E-9DEEA7A32546}" type="slidenum">
              <a:rPr lang="pt-PT" smtClean="0">
                <a:latin typeface="Arial" charset="0"/>
              </a:rPr>
              <a:pPr>
                <a:defRPr/>
              </a:pPr>
              <a:t>7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79" name="Marcador de Posição de Conteúdo 5"/>
          <p:cNvSpPr>
            <a:spLocks noGrp="1"/>
          </p:cNvSpPr>
          <p:nvPr>
            <p:ph idx="1"/>
          </p:nvPr>
        </p:nvSpPr>
        <p:spPr>
          <a:xfrm>
            <a:off x="428597" y="1571625"/>
            <a:ext cx="8286808" cy="453072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A destruição de macrofagos diminui a capacidade de destruição de substâncias estranhas mas também aumenta o risco de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infecções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Respiratórias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uma vez que os macrofagos são importantes na destruição de patogénicos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infecciosos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Fibrose quística: defeitos nos canais de cloro provocam a formação de muco muito espesso, que bloqueia as vias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Respiratórias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 impede a eliminação mucolítica.</a:t>
            </a: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A2857-CC43-4814-B960-5413BF9C5373}" type="slidenum">
              <a:rPr lang="pt-PT" smtClean="0">
                <a:latin typeface="Arial" charset="0"/>
              </a:rPr>
              <a:pPr>
                <a:defRPr/>
              </a:pPr>
              <a:t>8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TOXICOLOGIA </a:t>
            </a:r>
            <a:r>
              <a:rPr lang="pt-PT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Respiratória</a:t>
            </a:r>
            <a:endParaRPr lang="pt-PT" sz="3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3" name="Marcador de Posição de Conteúdo 5"/>
          <p:cNvSpPr>
            <a:spLocks noGrp="1"/>
          </p:cNvSpPr>
          <p:nvPr>
            <p:ph idx="1"/>
          </p:nvPr>
        </p:nvSpPr>
        <p:spPr>
          <a:xfrm>
            <a:off x="0" y="1124744"/>
            <a:ext cx="8929689" cy="453072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Dentro dos pulmões há células imunológicas, capazes responder a agentes patogénicos. Estas células também desencadeiam respostas alérgicas e inflamatórias.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Quando as células alveolares são danificadas, podem ser reparadas. Quando as células de tipo I são destruídas, as de tipo II podem sofrer mitose e substituí-las.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As células Clara são capazes de metabolizar xenobióticos (Cit.P450).</a:t>
            </a: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570E8-9431-4EEB-92D0-1032FF44D83E}" type="slidenum">
              <a:rPr lang="pt-PT" smtClean="0">
                <a:latin typeface="Arial" charset="0"/>
              </a:rPr>
              <a:pPr>
                <a:defRPr/>
              </a:pPr>
              <a:t>9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2">
      <a:dk1>
        <a:srgbClr val="993300"/>
      </a:dk1>
      <a:lt1>
        <a:srgbClr val="CCCCCC"/>
      </a:lt1>
      <a:dk2>
        <a:srgbClr val="330000"/>
      </a:dk2>
      <a:lt2>
        <a:srgbClr val="FFFFFF"/>
      </a:lt2>
      <a:accent1>
        <a:srgbClr val="996633"/>
      </a:accent1>
      <a:accent2>
        <a:srgbClr val="FF0000"/>
      </a:accent2>
      <a:accent3>
        <a:srgbClr val="ADAAAA"/>
      </a:accent3>
      <a:accent4>
        <a:srgbClr val="AEAEAE"/>
      </a:accent4>
      <a:accent5>
        <a:srgbClr val="CAB8AD"/>
      </a:accent5>
      <a:accent6>
        <a:srgbClr val="E70000"/>
      </a:accent6>
      <a:hlink>
        <a:srgbClr val="FF3300"/>
      </a:hlink>
      <a:folHlink>
        <a:srgbClr val="CC9933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986</TotalTime>
  <Words>709</Words>
  <Application>Microsoft Office PowerPoint</Application>
  <PresentationFormat>Apresentação no Ecrã (4:3)</PresentationFormat>
  <Paragraphs>122</Paragraphs>
  <Slides>18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20" baseType="lpstr">
      <vt:lpstr>Layers</vt:lpstr>
      <vt:lpstr>Equação</vt:lpstr>
      <vt:lpstr>SISTEMA RESPIRATÓRIO - funções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TOXICOLOGIA Respiratória</vt:lpstr>
      <vt:lpstr>TOXICOLOGIA Respiratória</vt:lpstr>
      <vt:lpstr>TOXICOLOGIA Respiratória</vt:lpstr>
      <vt:lpstr>TOXICOLOGIA Respiratória</vt:lpstr>
      <vt:lpstr>TOXICOLOGIA Respiratória - respostas</vt:lpstr>
      <vt:lpstr>TOXICOLOGIA Respiratória – respostas imediatas:</vt:lpstr>
      <vt:lpstr>TOXICOLOGIA Respiratória  – respostas retardadas e cumulativas</vt:lpstr>
      <vt:lpstr>Apresentação do PowerPoint</vt:lpstr>
      <vt:lpstr>TOXICOLOGIA Respiratória  – respostas retardadas e cumulativas</vt:lpstr>
      <vt:lpstr>TOXICOLOGIA Respiratória  – respostas retardadas e cumulativas</vt:lpstr>
      <vt:lpstr>TOXICOLOGIA Respiratória  – respostas retardadas e cumulativas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Nidia</dc:creator>
  <cp:lastModifiedBy>Nídia</cp:lastModifiedBy>
  <cp:revision>149</cp:revision>
  <cp:lastPrinted>1601-01-01T00:00:00Z</cp:lastPrinted>
  <dcterms:created xsi:type="dcterms:W3CDTF">2005-06-30T14:40:00Z</dcterms:created>
  <dcterms:modified xsi:type="dcterms:W3CDTF">2014-04-01T09:31:38Z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