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293" r:id="rId4"/>
    <p:sldId id="278" r:id="rId5"/>
    <p:sldId id="294" r:id="rId6"/>
    <p:sldId id="290" r:id="rId7"/>
    <p:sldId id="284" r:id="rId8"/>
    <p:sldId id="287" r:id="rId9"/>
    <p:sldId id="285" r:id="rId10"/>
    <p:sldId id="291" r:id="rId11"/>
    <p:sldId id="258" r:id="rId12"/>
    <p:sldId id="282" r:id="rId13"/>
    <p:sldId id="259" r:id="rId14"/>
    <p:sldId id="277" r:id="rId15"/>
    <p:sldId id="276" r:id="rId16"/>
    <p:sldId id="309" r:id="rId17"/>
    <p:sldId id="260" r:id="rId18"/>
    <p:sldId id="273" r:id="rId19"/>
    <p:sldId id="292" r:id="rId20"/>
    <p:sldId id="274" r:id="rId21"/>
    <p:sldId id="270" r:id="rId22"/>
    <p:sldId id="275" r:id="rId23"/>
    <p:sldId id="271" r:id="rId24"/>
    <p:sldId id="288" r:id="rId25"/>
    <p:sldId id="272" r:id="rId26"/>
    <p:sldId id="289" r:id="rId27"/>
    <p:sldId id="295" r:id="rId28"/>
    <p:sldId id="311" r:id="rId29"/>
    <p:sldId id="310" r:id="rId30"/>
    <p:sldId id="296" r:id="rId31"/>
    <p:sldId id="313" r:id="rId32"/>
    <p:sldId id="297" r:id="rId33"/>
    <p:sldId id="312" r:id="rId34"/>
    <p:sldId id="306" r:id="rId35"/>
    <p:sldId id="307" r:id="rId36"/>
    <p:sldId id="303" r:id="rId37"/>
    <p:sldId id="298" r:id="rId38"/>
    <p:sldId id="299" r:id="rId39"/>
    <p:sldId id="300" r:id="rId40"/>
    <p:sldId id="301" r:id="rId41"/>
    <p:sldId id="302" r:id="rId42"/>
    <p:sldId id="304" r:id="rId43"/>
    <p:sldId id="305" r:id="rId44"/>
    <p:sldId id="308" r:id="rId45"/>
  </p:sldIdLst>
  <p:sldSz cx="9144000" cy="6858000" type="screen4x3"/>
  <p:notesSz cx="7102475" cy="10233025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9821" autoAdjust="0"/>
  </p:normalViewPr>
  <p:slideViewPr>
    <p:cSldViewPr>
      <p:cViewPr varScale="1">
        <p:scale>
          <a:sx n="71" d="100"/>
          <a:sy n="71" d="100"/>
        </p:scale>
        <p:origin x="-12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7739" cy="51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3" y="1"/>
            <a:ext cx="3077739" cy="51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9865"/>
            <a:ext cx="3077739" cy="51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3" y="9719865"/>
            <a:ext cx="3077739" cy="51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D3D38E7F-76F7-4467-8FCE-5A8026912A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0337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7739" cy="51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3" y="1"/>
            <a:ext cx="3077739" cy="51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59934"/>
            <a:ext cx="5681980" cy="460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865"/>
            <a:ext cx="3077739" cy="51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3" y="9719865"/>
            <a:ext cx="3077739" cy="51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0" tIns="47895" rIns="95790" bIns="47895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D46416C9-64DA-432E-8A5C-6328FA53CE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0672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/>
          </a:p>
        </p:txBody>
      </p:sp>
      <p:sp>
        <p:nvSpPr>
          <p:cNvPr id="41988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0AA941-F5D7-49FF-A6D7-771F8239A66B}" type="slidenum">
              <a:rPr lang="pt-PT" smtClean="0"/>
              <a:pPr/>
              <a:t>1</a:t>
            </a:fld>
            <a:endParaRPr lang="pt-P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i="1" dirty="0" smtClean="0"/>
          </a:p>
        </p:txBody>
      </p:sp>
      <p:sp>
        <p:nvSpPr>
          <p:cNvPr id="4915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1A0286-1F29-4CE0-80E3-7B2DCF2B70C3}" type="slidenum">
              <a:rPr lang="pt-PT" smtClean="0"/>
              <a:pPr/>
              <a:t>10</a:t>
            </a:fld>
            <a:endParaRPr lang="pt-P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018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F5218-C204-4D9B-BAD3-D3DA9B8484EC}" type="slidenum">
              <a:rPr lang="pt-PT" smtClean="0"/>
              <a:pPr/>
              <a:t>11</a:t>
            </a:fld>
            <a:endParaRPr lang="pt-P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120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A4F01-7651-4361-BC5C-0CDE879C72BA}" type="slidenum">
              <a:rPr lang="pt-PT" smtClean="0"/>
              <a:pPr/>
              <a:t>12</a:t>
            </a:fld>
            <a:endParaRPr lang="pt-P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22BBA1-3687-45E2-B242-664907F4747A}" type="slidenum">
              <a:rPr lang="pt-PT" smtClean="0"/>
              <a:pPr/>
              <a:t>13</a:t>
            </a:fld>
            <a:endParaRPr lang="pt-PT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427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7068B-96FA-40C8-9716-0AD06A85F4CE}" type="slidenum">
              <a:rPr lang="pt-PT" smtClean="0"/>
              <a:pPr/>
              <a:t>14</a:t>
            </a:fld>
            <a:endParaRPr lang="pt-P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530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A1B2C0-1CC3-40CF-8DE7-7037DBD3B9D7}" type="slidenum">
              <a:rPr lang="pt-PT" smtClean="0"/>
              <a:pPr/>
              <a:t>15</a:t>
            </a:fld>
            <a:endParaRPr lang="pt-P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/>
          </a:p>
        </p:txBody>
      </p:sp>
      <p:sp>
        <p:nvSpPr>
          <p:cNvPr id="5632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E2AD65-A25B-42DE-9E43-BC579FDF6F01}" type="slidenum">
              <a:rPr lang="pt-PT" smtClean="0"/>
              <a:pPr/>
              <a:t>17</a:t>
            </a:fld>
            <a:endParaRPr lang="pt-P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7348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C30B1-F865-4BA4-BE3D-131A1CF16C9A}" type="slidenum">
              <a:rPr lang="pt-PT" smtClean="0"/>
              <a:pPr/>
              <a:t>18</a:t>
            </a:fld>
            <a:endParaRPr lang="pt-P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837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85B875-7907-4E6F-B244-7BC4BFD78299}" type="slidenum">
              <a:rPr lang="pt-PT" smtClean="0"/>
              <a:pPr/>
              <a:t>20</a:t>
            </a:fld>
            <a:endParaRPr lang="pt-P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37AE2D-FAE5-482D-98AB-A8790B96195A}" type="slidenum">
              <a:rPr lang="pt-PT" smtClean="0"/>
              <a:pPr/>
              <a:t>21</a:t>
            </a:fld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/>
          </a:p>
        </p:txBody>
      </p:sp>
      <p:sp>
        <p:nvSpPr>
          <p:cNvPr id="4301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8C272B-DA17-46AE-AC10-4032370CD3D5}" type="slidenum">
              <a:rPr lang="pt-PT" smtClean="0"/>
              <a:pPr/>
              <a:t>2</a:t>
            </a:fld>
            <a:endParaRPr lang="pt-P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A373C3-053A-42AB-920B-3B3810FCDFA0}" type="slidenum">
              <a:rPr lang="pt-PT" smtClean="0"/>
              <a:pPr/>
              <a:t>22</a:t>
            </a:fld>
            <a:endParaRPr lang="pt-P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8529A4-6A38-4CB2-AEDD-624A99C57520}" type="slidenum">
              <a:rPr lang="pt-PT" smtClean="0"/>
              <a:pPr/>
              <a:t>23</a:t>
            </a:fld>
            <a:endParaRPr lang="pt-P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9BFD17-501E-4241-BEA4-916A8905FC89}" type="slidenum">
              <a:rPr lang="pt-PT" smtClean="0"/>
              <a:pPr/>
              <a:t>24</a:t>
            </a:fld>
            <a:endParaRPr lang="pt-PT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416C9-64DA-432E-8A5C-6328FA53CEC9}" type="slidenum">
              <a:rPr lang="pt-PT" smtClean="0"/>
              <a:pPr>
                <a:defRPr/>
              </a:pPr>
              <a:t>35</a:t>
            </a:fld>
            <a:endParaRPr lang="pt-P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6416C9-64DA-432E-8A5C-6328FA53CEC9}" type="slidenum">
              <a:rPr lang="pt-PT" smtClean="0"/>
              <a:pPr>
                <a:defRPr/>
              </a:pPr>
              <a:t>38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/>
          </a:p>
        </p:txBody>
      </p:sp>
      <p:sp>
        <p:nvSpPr>
          <p:cNvPr id="4301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8C272B-DA17-46AE-AC10-4032370CD3D5}" type="slidenum">
              <a:rPr lang="pt-PT" smtClean="0"/>
              <a:pPr/>
              <a:t>3</a:t>
            </a:fld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/>
          </a:p>
        </p:txBody>
      </p:sp>
      <p:sp>
        <p:nvSpPr>
          <p:cNvPr id="4403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17E86D-BA08-41A8-B2F4-1CF644E4764E}" type="slidenum">
              <a:rPr lang="pt-PT" smtClean="0"/>
              <a:pPr/>
              <a:t>4</a:t>
            </a:fld>
            <a:endParaRPr lang="pt-P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/>
          </a:p>
        </p:txBody>
      </p:sp>
      <p:sp>
        <p:nvSpPr>
          <p:cNvPr id="44036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17E86D-BA08-41A8-B2F4-1CF644E4764E}" type="slidenum">
              <a:rPr lang="pt-PT" smtClean="0"/>
              <a:pPr/>
              <a:t>5</a:t>
            </a:fld>
            <a:endParaRPr lang="pt-P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5060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AD8362-E326-439D-A9A6-90B951C6EED5}" type="slidenum">
              <a:rPr lang="pt-PT" smtClean="0"/>
              <a:pPr/>
              <a:t>6</a:t>
            </a:fld>
            <a:endParaRPr lang="pt-P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  <p:sp>
        <p:nvSpPr>
          <p:cNvPr id="46084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6CDADB-51F6-40B7-BA69-BC70D05F3F76}" type="slidenum">
              <a:rPr lang="pt-PT" smtClean="0"/>
              <a:pPr/>
              <a:t>7</a:t>
            </a:fld>
            <a:endParaRPr lang="pt-P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/>
          </a:p>
          <a:p>
            <a:endParaRPr lang="pt-PT" dirty="0" smtClean="0"/>
          </a:p>
        </p:txBody>
      </p:sp>
      <p:sp>
        <p:nvSpPr>
          <p:cNvPr id="47108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A71C2E-8891-44A5-B882-0305D0EBC1D9}" type="slidenum">
              <a:rPr lang="pt-PT" smtClean="0"/>
              <a:pPr/>
              <a:t>8</a:t>
            </a:fld>
            <a:endParaRPr lang="pt-P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dirty="0" smtClean="0"/>
          </a:p>
        </p:txBody>
      </p:sp>
      <p:sp>
        <p:nvSpPr>
          <p:cNvPr id="48132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55699D-AAE6-4DE5-8EC2-CA0187BABD72}" type="slidenum">
              <a:rPr lang="pt-PT" smtClean="0"/>
              <a:pPr/>
              <a:t>9</a:t>
            </a:fld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pt-PT"/>
              <a:t>Clique para editar o estilo do título		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pt-PT"/>
              <a:t>Faça clique para editar o estilo do subtítulo do modelo global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48CC9-369E-42D4-9B5C-C71FCCA6BE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2E4CF-CC10-443D-A2F3-3D270C662E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EB08F-834A-4440-9401-7D1DBC6B05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ítulo e 4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FF1F6-962D-40B2-857A-D0C83ED0C9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ítulo, texto e 2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1F811-1169-4EEE-8E05-EF16A54F92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ítulo, text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E87A2-BBDD-4E9B-869B-905A698359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ítulo, object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70EC1-0BAE-446A-BFC3-4F86351316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9B141-82A3-4040-A5F7-8AD2F69576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DED8C-EC4C-43E1-BE3F-703F623E3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6C27-9374-41A3-BCAF-C57F6AE7C1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43EBC-52F4-4EA0-B182-7BE9708B69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5A77C-F42F-415A-A165-7DC0E6D5F2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88BD2-0D4D-4D37-8585-39681C2FCA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CACE9-1140-4E13-926F-CD24EF8AD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2BDF9-B9A5-40E2-BD34-48981EC28E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 estilo do título		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pt-PT"/>
              <a:t>ESSaF     2007/2008     Nídia Braz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4C47ED3-DDF4-4B6B-8984-B399BBFBE1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5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t-PT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pt-PT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  <p:sldLayoutId id="2147484014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images.google.pt/imgres?imgurl=http://www.lclark.edu/~envag/fatcampus/grassroots/community/Brocoli.jpg&amp;imgrefurl=http://www.lclark.edu/~envag/fatcampus/grassroots/community/emilycommunity.html&amp;usg=__J5ZYzDjt-4_sFPObA4DjOY0vcNw=&amp;h=487&amp;w=496&amp;sz=63&amp;hl=pt-PT&amp;start=2&amp;tbnid=tokkfpwyvF2zmM:&amp;tbnh=128&amp;tbnw=130&amp;prev=/images?q=brocoli&amp;gbv=2&amp;hl=pt-PT&amp;sa=G" TargetMode="External"/><Relationship Id="rId7" Type="http://schemas.openxmlformats.org/officeDocument/2006/relationships/hyperlink" Target="http://images.google.pt/imgres?imgurl=http://www.indiana.edu/~libwylie/images/garden/raggedJackKale.JPG&amp;imgrefurl=http://www.indiana.edu/~libwylie/raggedJackKale.html&amp;usg=__rDcuYUrLs7AOW3pZudI_JNu_V-w=&amp;h=480&amp;w=640&amp;sz=79&amp;hl=pt-PT&amp;start=17&amp;tbnid=WqoXh2MzQAZvGM:&amp;tbnh=103&amp;tbnw=137&amp;prev=/images?q=kale&amp;gbv=2&amp;hl=pt-PT&amp;sa=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images.google.pt/imgres?imgurl=http://www.freefoto.com/images/09/11/09_11_15---Cauliflower_web.jpg&amp;imgrefurl=http://www.freefoto.com/preview/09-11-15?ffid=09-11-15&amp;usg=__xtyGf3Nznhn5_OzZRPkWQ0JCJMY=&amp;h=400&amp;w=600&amp;sz=103&amp;hl=pt-PT&amp;start=3&amp;tbnid=SGqY53ZxkH83gM:&amp;tbnh=90&amp;tbnw=135&amp;prev=/images?q=cauliflower&amp;gbv=2&amp;hl=pt-PT&amp;sa=G" TargetMode="Externa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hyperlink" Target="http://images.google.pt/imgres?imgurl=http://www.biopsychiatry.com/muscarine/muscarine.jpg&amp;imgrefurl=http://www.biopsychiatry.com/muscarine/index.html&amp;h=195&amp;w=240&amp;sz=8&amp;hl=pt-PT&amp;start=3&amp;tbnid=H2VEPwy3mUvPpM:&amp;tbnh=89&amp;tbnw=110&amp;prev=/images?q=muscarine&amp;gbv=2&amp;hl=pt-PT&amp;sa=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hyperlink" Target="http://images.google.pt/imgres?imgurl=http://www.med.univ-angers.fr/GEIHP/Images/Fusarium.jpg&amp;imgrefurl=http://www.med.univ-angers.fr/GEIHP/English/Gallery.html&amp;h=960&amp;w=1280&amp;sz=111&amp;hl=pt-PT&amp;start=1&amp;tbnid=HhiSqgpFBliBrM:&amp;tbnh=113&amp;tbnw=150&amp;prev=/images?q=fusarium&amp;gbv=2&amp;hl=pt-PT&amp;sa=G" TargetMode="External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hyperlink" Target="http://images.google.pt/imgres?imgurl=http://www.grainscanada.gc.ca/gradetools/factors/images/fusarium_bulk450w-e.jpg&amp;imgrefurl=http://www.grainscanada.gc.ca/gradetools/factors/fusarium02-e.htm&amp;h=300&amp;w=450&amp;sz=28&amp;hl=pt-PT&amp;start=13&amp;tbnid=k6xczsNn8tz_2M:&amp;tbnh=85&amp;tbnw=127&amp;prev=/images?q=fusarium&amp;gbv=2&amp;hl=pt-PT&amp;sa=G" TargetMode="Externa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hyperlink" Target="http://images.google.pt/imgres?imgurl=http://www.mold-help.org/pages/images/Penicillium.jpg&amp;imgrefurl=http://www.mold-help.org/index2.php?option=content&amp;task=view&amp;id=424&amp;pop=1&amp;page=0&amp;h=318&amp;w=232&amp;sz=50&amp;hl=pt-PT&amp;start=12&amp;tbnid=A3WnNHglsvdvkM:&amp;tbnh=118&amp;tbnw=86&amp;prev=/images?q=penicillium&amp;gbv=2&amp;hl=pt-PT&amp;sa=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9.gif"/><Relationship Id="rId4" Type="http://schemas.openxmlformats.org/officeDocument/2006/relationships/hyperlink" Target="http://www.chm.bris.ac.uk/motm/ttx/ttx.ht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jpeg"/><Relationship Id="rId5" Type="http://schemas.openxmlformats.org/officeDocument/2006/relationships/hyperlink" Target="http://images.google.pt/imgres?imgurl=http://www.indianriverkeeper.org/fishkill/Gymnodinium%20pulchellum_files/image001.jpg&amp;imgrefurl=http://www.indianriverkeeper.org/fishkill/Gymnodinium%20pulchellum.htm&amp;h=213&amp;w=200&amp;sz=21&amp;hl=pt-PT&amp;start=180&amp;tbnid=o7gYXADcLJ-WpM:&amp;tbnh=106&amp;tbnw=100&amp;prev=/images?q=toxic+microalgae&amp;start=162&amp;gbv=2&amp;ndsp=18&amp;hl=pt-PT&amp;sa=N" TargetMode="Externa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pt/imgres?imgurl=http://www.fao.org/docrep/006/y4743e/y4743e09.jpg&amp;imgrefurl=http://www.fao.org/docrep/006/y4743e/y4743e0d.htm&amp;h=323&amp;w=450&amp;sz=36&amp;hl=pt-PT&amp;start=14&amp;tbnid=-PAJnX5Nzt1A_M:&amp;tbnh=91&amp;tbnw=127&amp;prev=/images?q=Neurotoxic+shellfish+poison&amp;gbv=2&amp;hl=pt-PT&amp;sa=X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pt/imgres?imgurl=http://xyala.cap.ed.ac.uk/NeglectedGenomes/MOLLUSCA/images/MEC.jpg&amp;imgrefurl=http://www.nematodes.org/bioinformatics/annot8r/index.shtml&amp;h=756&amp;w=763&amp;sz=97&amp;hl=pt-PT&amp;start=91&amp;tbnid=U3l205XwXXzsJM:&amp;tbnh=141&amp;tbnw=142&amp;prev=/images?q=mollusca&amp;start=90&amp;gbv=2&amp;ndsp=18&amp;hl=pt-PT&amp;sa=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hyperlink" Target="http://images.google.pt/imgres?imgurl=http://www.whoi.edu/redtide/illness/PSP_chemstructure.gif&amp;imgrefurl=http://www.whoi.edu/redtide/illness/illness.html&amp;h=294&amp;w=290&amp;sz=4&amp;hl=pt-PT&amp;start=9&amp;tbnid=rcSqVyaf0E_wQM:&amp;tbnh=115&amp;tbnw=113&amp;prev=/images?q=Neurotoxic+shellfish+poison&amp;gbv=2&amp;hl=pt-PT&amp;sa=X" TargetMode="External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pt/imgres?imgurl=http://www.ifremer.fr/envlit/actualite/img/20070906BrevetoxinA.jpg&amp;imgrefurl=http://www.ifremer.fr/envlit/actualite/20070906.htm&amp;h=425&amp;w=288&amp;sz=27&amp;hl=pt-PT&amp;start=18&amp;tbnid=j3uy4ryY0uJS4M:&amp;tbnh=126&amp;tbnw=85&amp;prev=/images?q=Brevetoxin&amp;gbv=2&amp;hl=pt-PT&amp;sa=G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images.google.pt/imgres?imgurl=http://www.forpeel.org/Images/Gallery%20Images/Winter%20Algae%202.jpg&amp;imgrefurl=http://www.forpeel.org/gallery.htm&amp;h=900&amp;w=1200&amp;sz=63&amp;hl=pt-PT&amp;start=17&amp;tbnid=Yil2N8Aw7r47kM:&amp;tbnh=113&amp;tbnw=150&amp;prev=/images?q=algae+bloom&amp;gbv=2&amp;ndsp=18&amp;hl=pt-PT&amp;sa=N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pt/imgres?imgurl=http://static-p1.fotolia.com/photos_mini/2007-29/400_F_3816271_x7r4kKZ8rfwighNIApHxp7UwvxCpJBe7.jpg&amp;imgrefurl=http://pt.fotolia.com/id/3816271&amp;h=299&amp;w=400&amp;sz=22&amp;hl=pt-PT&amp;start=11&amp;um=1&amp;tbnid=kvK_Y64m9Dx0iM:&amp;tbnh=93&amp;tbnw=124&amp;prev=/images?q=red+wine&amp;svnum=10&amp;um=1&amp;hl=pt-PT&amp;sa=G" TargetMode="External"/><Relationship Id="rId3" Type="http://schemas.openxmlformats.org/officeDocument/2006/relationships/image" Target="../media/image56.jpeg"/><Relationship Id="rId7" Type="http://schemas.openxmlformats.org/officeDocument/2006/relationships/image" Target="../media/image58.jpeg"/><Relationship Id="rId2" Type="http://schemas.openxmlformats.org/officeDocument/2006/relationships/hyperlink" Target="http://images.google.pt/imgres?imgurl=http://www.canterbury.gov.uk/images/foodsampling/oilyfish.jpg&amp;imgrefurl=http://www.canterbury.gov.uk/buildpage.php?id=1628&amp;h=180&amp;w=300&amp;sz=15&amp;hl=pt-PT&amp;start=1&amp;um=1&amp;tbnid=xy3AQ17uHs9ETM:&amp;tbnh=70&amp;tbnw=116&amp;prev=/images?q=scombroid+fish&amp;svnum=10&amp;um=1&amp;hl=pt-PT&amp;sa=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pt/imgres?imgurl=http://www.lakartidningen.se/store/images/5/5062/large/Tonfisk2.jpg&amp;imgrefurl=http://www.lakartidningen.se/engine.php?articleId=7200&amp;h=317&amp;w=425&amp;sz=87&amp;hl=pt-PT&amp;start=12&amp;um=1&amp;tbnid=NR4wJ0WcwuyBSM:&amp;tbnh=94&amp;tbnw=126&amp;prev=/images?q=scombroid+fish&amp;svnum=10&amp;um=1&amp;hl=pt-PT&amp;sa=X" TargetMode="External"/><Relationship Id="rId11" Type="http://schemas.openxmlformats.org/officeDocument/2006/relationships/image" Target="../media/image60.jpeg"/><Relationship Id="rId5" Type="http://schemas.openxmlformats.org/officeDocument/2006/relationships/image" Target="../media/image57.jpeg"/><Relationship Id="rId10" Type="http://schemas.openxmlformats.org/officeDocument/2006/relationships/hyperlink" Target="http://images.google.pt/imgres?imgurl=http://www.bradleysalmanac.com/pictures/dec-2004/ketchup.jpg&amp;imgrefurl=http://www.bradleysalmanac.com/2004_12_01_archive.htm&amp;h=590&amp;w=864&amp;sz=102&amp;hl=pt-PT&amp;start=1&amp;um=1&amp;tbnid=COYQjNyjby-o5M:&amp;tbnh=99&amp;tbnw=145&amp;prev=/images?q=ketchup&amp;svnum=10&amp;um=1&amp;hl=pt-PT&amp;sa=G" TargetMode="External"/><Relationship Id="rId4" Type="http://schemas.openxmlformats.org/officeDocument/2006/relationships/hyperlink" Target="http://images.google.pt/imgres?imgurl=http://www.dkimages.com/discover/previews/745/81467.JPG&amp;imgrefurl=http://www.dkimages.com/discover/Home/Food-and-Drink/Ingredients/Vegetables/Sauerkraut/Sauerkraut-2.html&amp;h=426&amp;w=422&amp;sz=19&amp;hl=pt-PT&amp;start=3&amp;um=1&amp;tbnid=Z2QP6XvB5ZP3zM:&amp;tbnh=126&amp;tbnw=125&amp;prev=/images?q=sauerkraut&amp;svnum=10&amp;um=1&amp;hl=pt-PT&amp;sa=G" TargetMode="External"/><Relationship Id="rId9" Type="http://schemas.openxmlformats.org/officeDocument/2006/relationships/image" Target="../media/image5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hyperlink" Target="http://images.google.pt/imgres?imgurl=http://img.timeinc.net/cooking/flavorprofiles/manchego_cheese_m.jpg&amp;imgrefurl=http://www.cookinglight.com/cooking/flavorprofiles/manchego_cheese.html&amp;h=211&amp;w=211&amp;sz=11&amp;hl=pt-PT&amp;start=1&amp;um=1&amp;tbnid=ChEWyTW2YatLxM:&amp;tbnh=106&amp;tbnw=106&amp;prev=/images?q=manchego+cheese&amp;svnum=10&amp;um=1&amp;hl=pt-PT&amp;sa=G" TargetMode="External"/><Relationship Id="rId4" Type="http://schemas.openxmlformats.org/officeDocument/2006/relationships/image" Target="../media/image6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images.google.pt/imgres?imgurl=http://thebegavalley.org.au/uploads/tx_steverplantgallery/Datura_stramonium_01_common%20thornapple.jpg&amp;imgrefurl=http://thebegavalley.org.au/uploads/tx_steverplantgallery/index.html&amp;usg=__lJlcnY4HjiQxc_j_YdFFKSmIiZ8=&amp;h=480&amp;w=640&amp;sz=94&amp;hl=pt-PT&amp;start=14&amp;tbnid=VYckisqvaljQ-M:&amp;tbnh=103&amp;tbnw=137&amp;prev=/images?q=datura+stramonium&amp;gbv=2&amp;ndsp=18&amp;hl=pt-PT&amp;sa=N" TargetMode="External"/><Relationship Id="rId7" Type="http://schemas.openxmlformats.org/officeDocument/2006/relationships/hyperlink" Target="http://images.google.pt/imgres?imgurl=http://www.floralimages.co.uk/images/atropa_belladonna_19b0.jpg&amp;imgrefurl=http://www.floralimages.co.uk/patropbella.htm&amp;usg=__uGuNYiKYfxEWjJkOClbedQm1N3M=&amp;h=375&amp;w=500&amp;sz=41&amp;hl=pt-PT&amp;start=42&amp;tbnid=ZoK6X8EEqd21BM:&amp;tbnh=98&amp;tbnw=130&amp;prev=/images?q=atropa+belladonna&amp;gbv=2&amp;ndsp=18&amp;hl=pt-PT&amp;sa=N&amp;start=3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hyperlink" Target="http://images.google.pt/imgres?imgurl=http://www.nadidem.net/sifabit/tatula/images/Datura%20stramonium%20%20_jpg.jpg&amp;imgrefurl=http://www.nadidem.net/sifabit/tatula/pages/Datura%20stramonium%20%20_jpg.htm&amp;usg=__Unl3kovqPCEhJ0YeoTU9tdWclk0=&amp;h=500&amp;w=667&amp;sz=59&amp;hl=pt-PT&amp;start=16&amp;tbnid=oCqhsRc3gm-VwM:&amp;tbnh=103&amp;tbnw=138&amp;prev=/images?q=datura+stramonium&amp;gbv=2&amp;ndsp=18&amp;hl=pt-PT&amp;sa=N" TargetMode="Externa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images.google.pt/imgres?imgurl=http://nature.jardin.free.fr/image7/prunus_piss_fl.jpg&amp;imgrefurl=http://arvoresdaminharua.blogspot.com/2007/01/ameixoeira-dos-jardins-prunus.html&amp;usg=__JhXunCF4nyNYB5fRbhbzdjEQGUE=&amp;h=300&amp;w=363&amp;sz=12&amp;hl=pt-PT&amp;start=5&amp;tbnid=F8YsjHpKQ2oDaM:&amp;tbnh=100&amp;tbnw=121&amp;prev=/images?q=prunus&amp;gbv=2&amp;hl=pt-PT&amp;sa=G" TargetMode="External"/><Relationship Id="rId7" Type="http://schemas.openxmlformats.org/officeDocument/2006/relationships/hyperlink" Target="http://images.google.pt/imgres?imgurl=http://www.carlacabral.eu/AP2007/gosto/img.v0/Amendoa2.jpg&amp;imgrefurl=http://www.carlacabral.eu/AP2007/gosto/produtosNaturais.htm&amp;usg=__sUCcRHgCG9uH6b09hTcvRyDRXl0=&amp;h=160&amp;w=160&amp;sz=9&amp;hl=pt-PT&amp;start=4&amp;tbnid=-IZpkPjHVxo_yM:&amp;tbnh=98&amp;tbnw=98&amp;prev=/images?q=amendoa&amp;gbv=2&amp;hl=pt-PT&amp;sa=G" TargetMode="External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hyperlink" Target="http://images.google.pt/imgres?imgurl=http://www.public.asu.edu/~ickpl/lsv1/images/cassava.jpg&amp;imgrefurl=http://www.public.asu.edu/~ickpl/lsv1/dict16.htm&amp;usg=__55238Wv8__9NkBf345bVo9P9C-M=&amp;h=299&amp;w=400&amp;sz=19&amp;hl=pt-PT&amp;start=3&amp;tbnid=4_VPAUMwFI36SM:&amp;tbnh=93&amp;tbnw=124&amp;prev=/images?q=cassava&amp;gbv=2&amp;ndsp=18&amp;hl=pt-PT&amp;sa=N" TargetMode="External"/><Relationship Id="rId5" Type="http://schemas.openxmlformats.org/officeDocument/2006/relationships/hyperlink" Target="http://images.google.pt/imgres?imgurl=http://www.diariodetrasosmontes.com/images/noticias/amend_flor4.jpg&amp;imgrefurl=http://www.trasosmontes.com/forum/viewtopic.php?t=3863&amp;sid=785bbf72f475a091345cc9af7c528d50&amp;usg=__jlQ3DPQOkv30Yfg4bwYkmAcybyQ=&amp;h=300&amp;w=450&amp;sz=43&amp;hl=pt-PT&amp;start=6&amp;tbnid=pTwswb8tALg3aM:&amp;tbnh=85&amp;tbnw=127&amp;prev=/images?q=amendoeiras+flor&amp;gbv=2&amp;hl=pt-PT&amp;sa=G" TargetMode="External"/><Relationship Id="rId10" Type="http://schemas.openxmlformats.org/officeDocument/2006/relationships/image" Target="../media/image12.jpeg"/><Relationship Id="rId4" Type="http://schemas.openxmlformats.org/officeDocument/2006/relationships/image" Target="../media/image9.jpeg"/><Relationship Id="rId9" Type="http://schemas.openxmlformats.org/officeDocument/2006/relationships/hyperlink" Target="http://images.google.pt/imgres?imgurl=http://www.noaura.com/nz/images/06/tnp25-flax.jpg&amp;imgrefurl=http://www.noaura.com/nz/nz06.html&amp;usg=__IEqmacfp5OmVW2n4pzrLSuLCDmc=&amp;h=600&amp;w=450&amp;sz=103&amp;hl=pt-PT&amp;start=32&amp;tbnid=o3GKpC-jckB1NM:&amp;tbnh=135&amp;tbnw=101&amp;prev=/images?q=flax&amp;gbv=2&amp;ndsp=18&amp;hl=pt-PT&amp;sa=N&amp;start=18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images.google.pt/imgres?imgurl=http://upload.wikimedia.org/wikipedia/commons/d/d1/Digitalis_Purpurea.jpg&amp;imgrefurl=http://commons.wikimedia.org/wiki/File:Digitalis_Purpurea.jpg&amp;usg=__MHC-KfLxknmiogzNO07kdfdp-SE=&amp;h=933&amp;w=699&amp;sz=103&amp;hl=pt-PT&amp;start=2&amp;tbnid=lWnYsZFqHLDBAM:&amp;tbnh=147&amp;tbnw=110&amp;prev=/images?q=digitalis+purpurea&amp;gbv=2&amp;hl=pt-PT" TargetMode="External"/><Relationship Id="rId7" Type="http://schemas.openxmlformats.org/officeDocument/2006/relationships/hyperlink" Target="http://images.google.pt/imgres?imgurl=http://www.plantfacts.com/Family/Crassulaceae/images/Kalanchoe.blossfeldiana.jpg&amp;imgrefurl=http://wei101.blogspot.com/2005/06/tips-to-grow-kalanchoe-and-dracaenas.html&amp;usg=__V40cAhlvIElBDYxS1jLoMUOLZ2U=&amp;h=342&amp;w=350&amp;sz=93&amp;hl=pt-PT&amp;start=11&amp;tbnid=ss8jJWlLtQpMqM:&amp;tbnh=117&amp;tbnw=120&amp;prev=/images?q=kalanchoe&amp;gbv=2&amp;hl=pt-PT&amp;sa=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images.google.pt/imgres?imgurl=http://www.goldmedalgrowers.com/images/NERIUM%20OLEANDER.JPG&amp;imgrefurl=http://www.goldmedalgrowers.com/flowering.htm&amp;usg=__IBk5ro4fZX9uGwoBN_xn2RY7I7M=&amp;h=1500&amp;w=2000&amp;sz=1954&amp;hl=pt-PT&amp;start=1&amp;tbnid=awjLnIo856bMDM:&amp;tbnh=113&amp;tbnw=150&amp;prev=/images?q=nerium+oleander&amp;gbv=2&amp;hl=pt-PT&amp;sa=G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560099"/>
            <a:ext cx="5080648" cy="1428741"/>
          </a:xfrm>
        </p:spPr>
        <p:txBody>
          <a:bodyPr/>
          <a:lstStyle/>
          <a:p>
            <a:pPr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Toxinas: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1988840"/>
            <a:ext cx="7858180" cy="396044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pt-PT" sz="2400" b="0" dirty="0" smtClean="0">
                <a:latin typeface="Calibri" pitchFamily="34" charset="0"/>
                <a:cs typeface="Calibri" pitchFamily="34" charset="0"/>
              </a:rPr>
              <a:t>Vegetais</a:t>
            </a:r>
          </a:p>
          <a:p>
            <a:pPr eaLnBrk="1" hangingPunct="1">
              <a:lnSpc>
                <a:spcPct val="150000"/>
              </a:lnSpc>
            </a:pPr>
            <a:r>
              <a:rPr lang="pt-PT" sz="2400" b="0" dirty="0" smtClean="0">
                <a:latin typeface="Calibri" pitchFamily="34" charset="0"/>
                <a:cs typeface="Calibri" pitchFamily="34" charset="0"/>
              </a:rPr>
              <a:t>Fúngicas (de cogumelos venenosos e produzidas por bolores)</a:t>
            </a:r>
          </a:p>
          <a:p>
            <a:pPr eaLnBrk="1" hangingPunct="1">
              <a:lnSpc>
                <a:spcPct val="150000"/>
              </a:lnSpc>
            </a:pPr>
            <a:r>
              <a:rPr lang="pt-PT" sz="2400" b="0" dirty="0" smtClean="0">
                <a:latin typeface="Calibri" pitchFamily="34" charset="0"/>
                <a:cs typeface="Calibri" pitchFamily="34" charset="0"/>
              </a:rPr>
              <a:t>De algas/animais marinhos</a:t>
            </a:r>
          </a:p>
          <a:p>
            <a:pPr eaLnBrk="1" hangingPunct="1">
              <a:lnSpc>
                <a:spcPct val="150000"/>
              </a:lnSpc>
            </a:pPr>
            <a:r>
              <a:rPr lang="pt-PT" sz="2400" b="0" dirty="0" smtClean="0">
                <a:latin typeface="Calibri" pitchFamily="34" charset="0"/>
                <a:cs typeface="Calibri" pitchFamily="34" charset="0"/>
              </a:rPr>
              <a:t>Bacterianas</a:t>
            </a:r>
          </a:p>
          <a:p>
            <a:pPr eaLnBrk="1" hangingPunct="1">
              <a:lnSpc>
                <a:spcPct val="150000"/>
              </a:lnSpc>
            </a:pPr>
            <a:r>
              <a:rPr lang="pt-PT" sz="2400" b="0" dirty="0" smtClean="0">
                <a:latin typeface="Calibri" pitchFamily="34" charset="0"/>
                <a:cs typeface="Calibri" pitchFamily="34" charset="0"/>
              </a:rPr>
              <a:t>Aminas Biogénicas  (produzidas por bactérias em alimentos)</a:t>
            </a:r>
          </a:p>
          <a:p>
            <a:pPr eaLnBrk="1" hangingPunct="1">
              <a:lnSpc>
                <a:spcPct val="150000"/>
              </a:lnSpc>
            </a:pPr>
            <a:endParaRPr lang="pt-PT" sz="2400" b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ângulo 9"/>
          <p:cNvSpPr>
            <a:spLocks noChangeArrowheads="1"/>
          </p:cNvSpPr>
          <p:nvPr/>
        </p:nvSpPr>
        <p:spPr bwMode="auto">
          <a:xfrm>
            <a:off x="755576" y="620688"/>
            <a:ext cx="7786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800" dirty="0">
                <a:latin typeface="Calibri" pitchFamily="34" charset="0"/>
                <a:cs typeface="Calibri" pitchFamily="34" charset="0"/>
              </a:rPr>
              <a:t>Plantas que produzem </a:t>
            </a:r>
            <a:r>
              <a:rPr lang="pt-PT" sz="2800" dirty="0" err="1">
                <a:latin typeface="Calibri" pitchFamily="34" charset="0"/>
                <a:cs typeface="Calibri" pitchFamily="34" charset="0"/>
              </a:rPr>
              <a:t>glicósidos</a:t>
            </a:r>
            <a:r>
              <a:rPr lang="pt-PT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pt-PT" sz="2800" dirty="0" err="1">
                <a:latin typeface="Calibri" pitchFamily="34" charset="0"/>
                <a:cs typeface="Calibri" pitchFamily="34" charset="0"/>
              </a:rPr>
              <a:t>goitrogénicos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80" name="CaixaDeTexto 11"/>
          <p:cNvSpPr txBox="1">
            <a:spLocks noChangeArrowheads="1"/>
          </p:cNvSpPr>
          <p:nvPr/>
        </p:nvSpPr>
        <p:spPr bwMode="auto">
          <a:xfrm>
            <a:off x="971600" y="378904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2000" dirty="0" err="1"/>
              <a:t>Bróculos</a:t>
            </a:r>
            <a:endParaRPr lang="pt-PT" sz="2000" dirty="0"/>
          </a:p>
        </p:txBody>
      </p:sp>
      <p:sp>
        <p:nvSpPr>
          <p:cNvPr id="24581" name="CaixaDeTexto 13"/>
          <p:cNvSpPr txBox="1">
            <a:spLocks noChangeArrowheads="1"/>
          </p:cNvSpPr>
          <p:nvPr/>
        </p:nvSpPr>
        <p:spPr bwMode="auto">
          <a:xfrm>
            <a:off x="3851920" y="3789040"/>
            <a:ext cx="1428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2000" dirty="0"/>
              <a:t>Couve-flor</a:t>
            </a:r>
          </a:p>
        </p:txBody>
      </p:sp>
      <p:sp>
        <p:nvSpPr>
          <p:cNvPr id="24582" name="CaixaDeTexto 15"/>
          <p:cNvSpPr txBox="1">
            <a:spLocks noChangeArrowheads="1"/>
          </p:cNvSpPr>
          <p:nvPr/>
        </p:nvSpPr>
        <p:spPr bwMode="auto">
          <a:xfrm>
            <a:off x="6588224" y="3717032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2000" dirty="0"/>
              <a:t>Repolho</a:t>
            </a:r>
          </a:p>
        </p:txBody>
      </p:sp>
      <p:pic>
        <p:nvPicPr>
          <p:cNvPr id="24583" name="Picture 2" descr="http://tbn0.google.com/images?q=tbn:tokkfpwyvF2zmM:http://www.lclark.edu/~envag/fatcampus/grassroots/community/Brocoli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772816"/>
            <a:ext cx="181451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4" descr="http://tbn0.google.com/images?q=tbn:SGqY53ZxkH83gM:http://www.freefoto.com/images/09/11/09_11_15---Cauliflower_web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1786508"/>
            <a:ext cx="2571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6" descr="http://tbn3.google.com/images?q=tbn:WqoXh2MzQAZvGM:http://www.indiana.edu/~libwylie/images/garden/raggedJackKale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1844824"/>
            <a:ext cx="1970087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ângulo 9"/>
          <p:cNvSpPr/>
          <p:nvPr/>
        </p:nvSpPr>
        <p:spPr>
          <a:xfrm>
            <a:off x="323528" y="4365104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Há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glicósidos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que são tóxicos porque reduzem a produção de hormonas da tiróide, o que provoca hipertrofia ou bócio.</a:t>
            </a:r>
          </a:p>
          <a:p>
            <a:pPr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São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glicosinolatos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comuns em muitas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Brassica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spp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10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00042"/>
            <a:ext cx="8643966" cy="1295400"/>
          </a:xfrm>
        </p:spPr>
        <p:txBody>
          <a:bodyPr/>
          <a:lstStyle/>
          <a:p>
            <a:pPr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Toxinas Fúngicas - produzidas por cogumelos 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44675"/>
            <a:ext cx="7705725" cy="1079500"/>
          </a:xfrm>
        </p:spPr>
        <p:txBody>
          <a:bodyPr/>
          <a:lstStyle/>
          <a:p>
            <a:pPr lvl="1" eaLnBrk="1" hangingPunct="1"/>
            <a:r>
              <a:rPr lang="pt-PT" sz="2400" smtClean="0"/>
              <a:t>Amatoxinas – </a:t>
            </a:r>
            <a:r>
              <a:rPr lang="pt-PT" sz="2400" i="1" smtClean="0"/>
              <a:t>Amanita sp</a:t>
            </a:r>
            <a:r>
              <a:rPr lang="pt-PT" sz="2400" smtClean="0"/>
              <a:t>.</a:t>
            </a:r>
          </a:p>
          <a:p>
            <a:pPr lvl="1" eaLnBrk="1" hangingPunct="1"/>
            <a:r>
              <a:rPr lang="pt-PT" sz="2400" smtClean="0"/>
              <a:t>Ácido iboténico e muscimol - </a:t>
            </a:r>
            <a:r>
              <a:rPr lang="pt-PT" sz="2400" i="1" smtClean="0"/>
              <a:t>Amanita sp</a:t>
            </a:r>
            <a:r>
              <a:rPr lang="pt-PT" sz="2400" smtClean="0"/>
              <a:t>.</a:t>
            </a:r>
          </a:p>
        </p:txBody>
      </p:sp>
      <p:pic>
        <p:nvPicPr>
          <p:cNvPr id="25605" name="Picture 6" descr="amanita vern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080" y="3140968"/>
            <a:ext cx="2233613" cy="3205162"/>
          </a:xfrm>
          <a:noFill/>
        </p:spPr>
      </p:pic>
      <p:pic>
        <p:nvPicPr>
          <p:cNvPr id="25606" name="Picture 9" descr="amanitab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404615" y="3141663"/>
            <a:ext cx="3527425" cy="2620962"/>
          </a:xfrm>
        </p:spPr>
      </p:pic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11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340768"/>
            <a:ext cx="4572000" cy="4114800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Orelanina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Cortinarius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sp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Girometrina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-                             </a:t>
            </a:r>
            <a:r>
              <a:rPr lang="pt-PT" sz="2400" i="1" dirty="0" err="1">
                <a:latin typeface="Calibri" pitchFamily="34" charset="0"/>
                <a:cs typeface="Calibri" pitchFamily="34" charset="0"/>
              </a:rPr>
              <a:t>G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yromitra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sp.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Coprina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Coprinus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sp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Muscarina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Inocybe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clitocybe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sp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26629" name="Picture 8" descr="psilocyb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57819" y="1571612"/>
            <a:ext cx="2928958" cy="2369869"/>
          </a:xfrm>
        </p:spPr>
      </p:pic>
      <p:pic>
        <p:nvPicPr>
          <p:cNvPr id="26630" name="Picture 8" descr="http://tbn0.google.com/images?q=tbn:H2VEPwy3mUvPpM:http://www.biopsychiatry.com/muscarine/muscarin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5157192"/>
            <a:ext cx="13573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strophar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3857628"/>
            <a:ext cx="272415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85720" y="620688"/>
            <a:ext cx="8643966" cy="117475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Fúngicas - produzidas por cogumelos 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12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8501122" cy="1008112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pt-PT" sz="2800" dirty="0" smtClean="0">
                <a:latin typeface="Calibri" pitchFamily="34" charset="0"/>
                <a:cs typeface="Calibri" pitchFamily="34" charset="0"/>
              </a:rPr>
              <a:t>Toxinas Fúngicas</a:t>
            </a:r>
            <a:br>
              <a:rPr lang="pt-PT" sz="2800" dirty="0" smtClean="0">
                <a:latin typeface="Calibri" pitchFamily="34" charset="0"/>
                <a:cs typeface="Calibri" pitchFamily="34" charset="0"/>
              </a:rPr>
            </a:br>
            <a:r>
              <a:rPr lang="pt-PT" sz="2800" dirty="0" err="1" smtClean="0">
                <a:latin typeface="Calibri" pitchFamily="34" charset="0"/>
                <a:cs typeface="Calibri" pitchFamily="34" charset="0"/>
              </a:rPr>
              <a:t>Micotoxinas</a:t>
            </a:r>
            <a:r>
              <a:rPr lang="pt-PT" sz="2800" dirty="0" smtClean="0">
                <a:latin typeface="Calibri" pitchFamily="34" charset="0"/>
                <a:cs typeface="Calibri" pitchFamily="34" charset="0"/>
              </a:rPr>
              <a:t>  produzidas por bolores</a:t>
            </a:r>
            <a:br>
              <a:rPr lang="pt-PT" sz="2800" dirty="0" smtClean="0">
                <a:latin typeface="Calibri" pitchFamily="34" charset="0"/>
                <a:cs typeface="Calibri" pitchFamily="34" charset="0"/>
              </a:rPr>
            </a:br>
            <a:r>
              <a:rPr lang="pt-PT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800" i="1" dirty="0" err="1" smtClean="0">
                <a:latin typeface="Calibri" pitchFamily="34" charset="0"/>
                <a:cs typeface="Calibri" pitchFamily="34" charset="0"/>
              </a:rPr>
              <a:t>Aspergillus</a:t>
            </a:r>
            <a:r>
              <a:rPr lang="pt-PT" sz="28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800" i="1" dirty="0" err="1" smtClean="0">
                <a:latin typeface="Calibri" pitchFamily="34" charset="0"/>
                <a:cs typeface="Calibri" pitchFamily="34" charset="0"/>
              </a:rPr>
              <a:t>sp</a:t>
            </a:r>
            <a:r>
              <a:rPr lang="pt-PT" sz="2800" i="1" dirty="0" smtClean="0">
                <a:latin typeface="Calibri" pitchFamily="34" charset="0"/>
                <a:cs typeface="Calibri" pitchFamily="34" charset="0"/>
              </a:rPr>
              <a:t>.</a:t>
            </a:r>
            <a:endParaRPr lang="pt-PT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-252536" y="2349773"/>
            <a:ext cx="9077788" cy="4319587"/>
          </a:xfrm>
        </p:spPr>
        <p:txBody>
          <a:bodyPr/>
          <a:lstStyle/>
          <a:p>
            <a:pPr lvl="1" algn="just"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Aflatoxina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– carcinogénico poderoso, associado com cancro do fígado; frequente em sementes (milho, amendoim, algodão). Resistente ao calor, pode ser consumida em produtos de origem animal, por contaminação das rações; pode ser reduzida por cozedura alcalina (produtos com milho).</a:t>
            </a:r>
          </a:p>
          <a:p>
            <a:pPr lvl="1" algn="just"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Esterigmatocistina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carcinogénica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aparece associada com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aflatoxina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particularmente em cereais (milho, arroz e trigo).</a:t>
            </a:r>
          </a:p>
          <a:p>
            <a:pPr algn="just" eaLnBrk="1" hangingPunct="1">
              <a:buFont typeface="Wingdings" pitchFamily="2" charset="2"/>
              <a:buNone/>
            </a:pPr>
            <a:endParaRPr lang="pt-PT" sz="2400" dirty="0" smtClean="0"/>
          </a:p>
        </p:txBody>
      </p:sp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13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grpSp>
        <p:nvGrpSpPr>
          <p:cNvPr id="9" name="Grupo 8"/>
          <p:cNvGrpSpPr/>
          <p:nvPr/>
        </p:nvGrpSpPr>
        <p:grpSpPr>
          <a:xfrm>
            <a:off x="5744269" y="332656"/>
            <a:ext cx="3220219" cy="2146921"/>
            <a:chOff x="5652120" y="404664"/>
            <a:chExt cx="3220219" cy="2146921"/>
          </a:xfrm>
        </p:grpSpPr>
        <p:pic>
          <p:nvPicPr>
            <p:cNvPr id="40966" name="Picture 6" descr="http://t3.gstatic.com/images?q=tbn:ANd9GcQsI7-HiTm6xEA1Id5VDPGDh_JHlJ0iVp9hqHRsla64CSwdfkssvw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52120" y="404664"/>
              <a:ext cx="2028825" cy="1343026"/>
            </a:xfrm>
            <a:prstGeom prst="rect">
              <a:avLst/>
            </a:prstGeom>
            <a:noFill/>
          </p:spPr>
        </p:pic>
        <p:pic>
          <p:nvPicPr>
            <p:cNvPr id="40962" name="Picture 2" descr="http://t0.gstatic.com/images?q=tbn:ANd9GcS6feTn4o610jBGo1dQmw8U0Jrq_CR_x2k89KMBYGUn_CqWfiYFKHiQF374q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48264" y="404664"/>
              <a:ext cx="1924075" cy="1531244"/>
            </a:xfrm>
            <a:prstGeom prst="rect">
              <a:avLst/>
            </a:prstGeom>
            <a:noFill/>
          </p:spPr>
        </p:pic>
        <p:pic>
          <p:nvPicPr>
            <p:cNvPr id="40964" name="Picture 4" descr="http://t3.gstatic.com/images?q=tbn:ANd9GcQ0LdKfxa0VQ7zOEAMfRQfv_X-DlbhTwpzG9Ll_2yURolXy1LNWx03J9QL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44208" y="1484784"/>
              <a:ext cx="1085850" cy="106680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/>
        </p:nvSpPr>
        <p:spPr>
          <a:xfrm>
            <a:off x="5940152" y="260648"/>
            <a:ext cx="3024336" cy="18722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396552" y="2060848"/>
            <a:ext cx="9254832" cy="4797152"/>
          </a:xfrm>
        </p:spPr>
        <p:txBody>
          <a:bodyPr/>
          <a:lstStyle/>
          <a:p>
            <a:pPr lvl="1" algn="just"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Ocratoxina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– possivelmente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carcinogénica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frequente em sementes produzidas em climas temperados, resiste ao calor, podendo ser transmitido a carne e ovos.</a:t>
            </a:r>
          </a:p>
          <a:p>
            <a:pPr lvl="1" algn="just"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 Muito associada a cafés que aguardaram tempo excessivo pela torra, pode ser reduzida pela torra (80%) e pela remoção da cafeína (92%). Nos cereais, reduz-se por remoção da casca.</a:t>
            </a:r>
          </a:p>
          <a:p>
            <a:pPr lvl="1" algn="just"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Ácido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ciclopiazonóico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– pouco estudado, também ocorre em cereais.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332656"/>
            <a:ext cx="8177594" cy="126876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Fúngicas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Aspergillus</a:t>
            </a:r>
            <a:r>
              <a:rPr kumimoji="0" lang="pt-PT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kumimoji="0" lang="pt-PT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sp</a:t>
            </a:r>
            <a:r>
              <a:rPr kumimoji="0" lang="pt-PT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.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14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pic>
        <p:nvPicPr>
          <p:cNvPr id="38914" name="Picture 2" descr="http://t0.gstatic.com/images?q=tbn:ANd9GcR7H-RHckjM8W9COh0KaXF806W0CWHJwRtOH15L_tFHJJ2_Sjxq3Qze9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2656"/>
            <a:ext cx="2809875" cy="1628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528" y="1412776"/>
            <a:ext cx="4968552" cy="459423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Produzidas por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Fusarium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sp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Desoxilevalenol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zearelenona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(pão, bolos, cerveja)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Fumonisinas</a:t>
            </a:r>
            <a:endParaRPr lang="pt-PT" sz="2400" dirty="0" smtClean="0">
              <a:latin typeface="Calibri" pitchFamily="34" charset="0"/>
              <a:cs typeface="Calibri" pitchFamily="34" charset="0"/>
            </a:endParaRPr>
          </a:p>
          <a:p>
            <a:pPr lvl="1" eaLnBrk="1" hangingPunct="1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T-2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5293220" y="2348880"/>
            <a:ext cx="3239220" cy="1149358"/>
            <a:chOff x="5072066" y="2071678"/>
            <a:chExt cx="3239220" cy="1149358"/>
          </a:xfrm>
        </p:grpSpPr>
        <p:pic>
          <p:nvPicPr>
            <p:cNvPr id="30727" name="Picture 10" descr="http://tbn0.google.com/images?q=tbn:HhiSqgpFBliBrM:http://www.med.univ-angers.fr/GEIHP/Images/Fusarium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86563" y="2072653"/>
              <a:ext cx="1524723" cy="1148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8" name="Picture 12" descr="http://tbn0.google.com/images?q=tbn:k6xczsNn8tz_2M:http://www.grainscanada.gc.ca/gradetools/factors/images/fusarium_bulk450w-e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72066" y="2071678"/>
              <a:ext cx="1714500" cy="1147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395536" y="332656"/>
            <a:ext cx="8177594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Fúngicas – outras  </a:t>
            </a:r>
            <a:r>
              <a:rPr kumimoji="0" lang="pt-PT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Micotoxinas</a:t>
            </a: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: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15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6866" name="AutoShape 2" descr="http://t2.gstatic.com/images?q=tbn:ANd9GcSDSAUc-bVJY3pSKGlISanfZOszSqxdEfL4mbsFzUaX0174DYaxcg"/>
          <p:cNvSpPr>
            <a:spLocks noChangeAspect="1" noChangeArrowheads="1"/>
          </p:cNvSpPr>
          <p:nvPr/>
        </p:nvSpPr>
        <p:spPr bwMode="auto">
          <a:xfrm>
            <a:off x="7620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36868" name="Picture 4" descr="http://t2.gstatic.com/images?q=tbn:ANd9GcSDSAUc-bVJY3pSKGlISanfZOszSqxdEfL4mbsFzUaX0174DYaxc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260648"/>
            <a:ext cx="2390775" cy="1914525"/>
          </a:xfrm>
          <a:prstGeom prst="rect">
            <a:avLst/>
          </a:prstGeom>
          <a:noFill/>
        </p:spPr>
      </p:pic>
      <p:pic>
        <p:nvPicPr>
          <p:cNvPr id="15" name="Picture 4" descr="http://www.conffidence.eu/img/WP4cpicture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3808" y="3573016"/>
            <a:ext cx="4562872" cy="2958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ângulo 5"/>
          <p:cNvSpPr/>
          <p:nvPr/>
        </p:nvSpPr>
        <p:spPr>
          <a:xfrm>
            <a:off x="323528" y="1700808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Produzidas por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Penicillium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sp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Patulina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Citrinina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 (também produzidas por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Aspergillus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sp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.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) podem existir em quantidades apreciáveis em frutos, farinhas e derivados, mas só atinge concentrações perigosas em sumo de maçã e sidra preparados com frutos já em decomposição.</a:t>
            </a:r>
          </a:p>
        </p:txBody>
      </p:sp>
      <p:pic>
        <p:nvPicPr>
          <p:cNvPr id="7" name="Picture 8" descr="http://tbn0.google.com/images?q=tbn:A3WnNHglsvdvkM:http://www.mold-help.org/pages/images/Penicillium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653136"/>
            <a:ext cx="1214437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http://t0.gstatic.com/images?q=tbn:ANd9GcRwmd28WZikBgUc7AHhdiWZaPomJpg11p38EsU2QflDEsKs5Il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438" y="4675241"/>
            <a:ext cx="2357898" cy="1634079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95536" y="332656"/>
            <a:ext cx="8177594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Fúngicas – outras  </a:t>
            </a:r>
            <a:r>
              <a:rPr kumimoji="0" lang="pt-PT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Micotoxinas</a:t>
            </a: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:</a:t>
            </a:r>
          </a:p>
        </p:txBody>
      </p:sp>
      <p:pic>
        <p:nvPicPr>
          <p:cNvPr id="35842" name="Picture 2" descr="http://t0.gstatic.com/images?q=tbn:ANd9GcR293JsNyRtulIK0NTZZjEnBU5qiNNprhMcXaxiqqZ8vcRJcd4Kx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690705"/>
            <a:ext cx="1584176" cy="1618616"/>
          </a:xfrm>
          <a:prstGeom prst="rect">
            <a:avLst/>
          </a:prstGeom>
          <a:noFill/>
        </p:spPr>
      </p:pic>
      <p:sp>
        <p:nvSpPr>
          <p:cNvPr id="10" name="CaixaDeTexto 9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16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5844" name="AutoShape 4" descr="http://t3.gstatic.com/images?q=tbn:ANd9GcSN5tQq3-05sJKvMzPlwMBw46DLjNDzTqdozz1Sh0D_8u6YFQ_d"/>
          <p:cNvSpPr>
            <a:spLocks noChangeAspect="1" noChangeArrowheads="1"/>
          </p:cNvSpPr>
          <p:nvPr/>
        </p:nvSpPr>
        <p:spPr bwMode="auto">
          <a:xfrm>
            <a:off x="76200" y="-852488"/>
            <a:ext cx="2562225" cy="1781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5846" name="AutoShape 6" descr="http://t3.gstatic.com/images?q=tbn:ANd9GcSN5tQq3-05sJKvMzPlwMBw46DLjNDzTqdozz1Sh0D_8u6YFQ_d"/>
          <p:cNvSpPr>
            <a:spLocks noChangeAspect="1" noChangeArrowheads="1"/>
          </p:cNvSpPr>
          <p:nvPr/>
        </p:nvSpPr>
        <p:spPr bwMode="auto">
          <a:xfrm>
            <a:off x="76200" y="-852488"/>
            <a:ext cx="2562225" cy="1781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35848" name="Picture 8" descr="http://t3.gstatic.com/images?q=tbn:ANd9GcSN5tQq3-05sJKvMzPlwMBw46DLjNDzTqdozz1Sh0D_8u6YFQ_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908720"/>
            <a:ext cx="1234147" cy="857939"/>
          </a:xfrm>
          <a:prstGeom prst="rect">
            <a:avLst/>
          </a:prstGeom>
          <a:noFill/>
        </p:spPr>
      </p:pic>
      <p:sp>
        <p:nvSpPr>
          <p:cNvPr id="35850" name="AutoShape 10" descr="http://t1.gstatic.com/images?q=tbn:ANd9GcQefWKfuMbB-k6Q2wc1mzTwAQI9jKpK_Un_etbtRmCdBGvzgWaP"/>
          <p:cNvSpPr>
            <a:spLocks noChangeAspect="1" noChangeArrowheads="1"/>
          </p:cNvSpPr>
          <p:nvPr/>
        </p:nvSpPr>
        <p:spPr bwMode="auto">
          <a:xfrm>
            <a:off x="76200" y="-373063"/>
            <a:ext cx="971550" cy="781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35852" name="Picture 12" descr="http://t3.gstatic.com/images?q=tbn:ANd9GcTTSZTxFKgeHbFV5gWP_9BW2MmeP-wmK7DCrdlPFcz2ryZqjdQsgX6uQeQ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4869160"/>
            <a:ext cx="1545249" cy="975371"/>
          </a:xfrm>
          <a:prstGeom prst="rect">
            <a:avLst/>
          </a:prstGeom>
          <a:noFill/>
        </p:spPr>
      </p:pic>
      <p:sp>
        <p:nvSpPr>
          <p:cNvPr id="14" name="Rectângulo 13"/>
          <p:cNvSpPr/>
          <p:nvPr/>
        </p:nvSpPr>
        <p:spPr>
          <a:xfrm>
            <a:off x="7020272" y="1772816"/>
            <a:ext cx="943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err="1" smtClean="0">
                <a:latin typeface="Calibri" pitchFamily="34" charset="0"/>
                <a:cs typeface="Calibri" pitchFamily="34" charset="0"/>
              </a:rPr>
              <a:t>Patulina</a:t>
            </a:r>
            <a:endParaRPr lang="pt-PT" dirty="0"/>
          </a:p>
        </p:txBody>
      </p:sp>
      <p:sp>
        <p:nvSpPr>
          <p:cNvPr id="15" name="Rectângulo 14"/>
          <p:cNvSpPr/>
          <p:nvPr/>
        </p:nvSpPr>
        <p:spPr>
          <a:xfrm>
            <a:off x="1403648" y="5867980"/>
            <a:ext cx="978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err="1" smtClean="0">
                <a:latin typeface="Calibri" pitchFamily="34" charset="0"/>
                <a:cs typeface="Calibri" pitchFamily="34" charset="0"/>
              </a:rPr>
              <a:t>Citrinina</a:t>
            </a:r>
            <a:endParaRPr lang="pt-P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391876" cy="1295400"/>
          </a:xfrm>
        </p:spPr>
        <p:txBody>
          <a:bodyPr/>
          <a:lstStyle/>
          <a:p>
            <a:pPr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Toxinas produzidas por animais marinhos: Tetradoxina</a:t>
            </a:r>
          </a:p>
        </p:txBody>
      </p:sp>
      <p:pic>
        <p:nvPicPr>
          <p:cNvPr id="31748" name="Picture 8" descr="peixe balã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552" y="4149080"/>
            <a:ext cx="2542552" cy="1645875"/>
          </a:xfrm>
        </p:spPr>
      </p:pic>
      <p:sp>
        <p:nvSpPr>
          <p:cNvPr id="3174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182932" y="1071546"/>
            <a:ext cx="5109148" cy="314954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O consumo de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peixe-balão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de outras espécies pode provocar envenenamento com a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neurotoxina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tetradoxina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que existe nas suas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gónadas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no fígado e na pele.</a:t>
            </a:r>
            <a:endParaRPr lang="pt-PT" sz="2400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3275856" y="3861048"/>
            <a:ext cx="5548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Estes peixes são apreciados no Japão, onde são preparados por cozinheiros treinados para essa operação. Apesar disso, ocorrem acidentes mortais.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17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7" name="Rectângulo 6"/>
          <p:cNvSpPr/>
          <p:nvPr/>
        </p:nvSpPr>
        <p:spPr>
          <a:xfrm>
            <a:off x="395536" y="6237312"/>
            <a:ext cx="4506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hlinkClick r:id="rId4"/>
              </a:rPr>
              <a:t>http://www.chm.bris.ac.uk/motm/ttx/ttx.htm</a:t>
            </a:r>
            <a:endParaRPr lang="pt-PT" dirty="0"/>
          </a:p>
        </p:txBody>
      </p:sp>
      <p:sp>
        <p:nvSpPr>
          <p:cNvPr id="34818" name="AutoShape 2" descr="Click for 3D molfile structure"/>
          <p:cNvSpPr>
            <a:spLocks noChangeAspect="1" noChangeArrowheads="1"/>
          </p:cNvSpPr>
          <p:nvPr/>
        </p:nvSpPr>
        <p:spPr bwMode="auto">
          <a:xfrm>
            <a:off x="155575" y="-1074738"/>
            <a:ext cx="3143250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34820" name="AutoShape 4" descr="Click for 3D molfile structure"/>
          <p:cNvSpPr>
            <a:spLocks noChangeAspect="1" noChangeArrowheads="1"/>
          </p:cNvSpPr>
          <p:nvPr/>
        </p:nvSpPr>
        <p:spPr bwMode="auto">
          <a:xfrm>
            <a:off x="155575" y="-1074738"/>
            <a:ext cx="3143250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34822" name="Picture 6" descr="Click for 3D molfile structur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334640"/>
            <a:ext cx="3143250" cy="2238376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3039616" cy="757222"/>
          </a:xfrm>
        </p:spPr>
        <p:txBody>
          <a:bodyPr/>
          <a:lstStyle/>
          <a:p>
            <a:pPr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Marés vermelhas</a:t>
            </a: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760"/>
            <a:ext cx="5472608" cy="333240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Muitas </a:t>
            </a:r>
            <a:r>
              <a:rPr lang="pt-PT" sz="2400" b="1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microalgas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em particular </a:t>
            </a:r>
            <a:r>
              <a:rPr lang="pt-PT" sz="2400" b="1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diatomácias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400" b="1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dinoflagelados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são produtoras de algumas das toxinas mais potentes que se conhecem - </a:t>
            </a: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ficotoxinas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Em condições ambientais óptimas, estas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microalgas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reproduzem-se rapidamente, provocando colorações visíveis na água do mar –”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blooms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” .</a:t>
            </a:r>
          </a:p>
        </p:txBody>
      </p:sp>
      <p:pic>
        <p:nvPicPr>
          <p:cNvPr id="32774" name="Picture 8" descr="http://serc.carleton.edu/images/microbelife/topics/red_tide_genera.v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8104" y="3260021"/>
            <a:ext cx="3384376" cy="2955061"/>
          </a:xfrm>
          <a:noFill/>
        </p:spPr>
      </p:pic>
      <p:pic>
        <p:nvPicPr>
          <p:cNvPr id="32775" name="Picture 8" descr="Diatom image of the species Cymbella tumida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340768"/>
            <a:ext cx="1791512" cy="170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9" descr="http://tbn0.google.com/images?q=tbn:o7gYXADcLJ-WpM:http://www.indianriverkeeper.org/fishkill/Gymnodinium%2520pulchellum_files/image00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1700808"/>
            <a:ext cx="115484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ixaDeTexto 9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18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539552" y="2060848"/>
            <a:ext cx="8215370" cy="391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As ficotoxinas acumulam-se no organismo de animais que se alimentam por filtração e também naqueles que se alimentam destes e tornam-se responsáveis por muitos acidentes de Saúde Pública em consequência do consumo de animais marinhos. 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Estas toxinas são incolores e inodoras e a sua presença </a:t>
            </a: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não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afecta as características organolépticas dos alimentos que as veiculam. </a:t>
            </a:r>
            <a:endParaRPr lang="pt-PT" sz="32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827584" y="620688"/>
            <a:ext cx="2520280" cy="108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Ficotoxinas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2800" kern="0" dirty="0" err="1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Sagitoxinas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17410" name="AutoShape 2" descr="data:image/jpg;base64,/9j/4AAQSkZJRgABAQAAAQABAAD/2wCEAAkGBhQSERUUEhMVFRUWGBYXFxcYGBYeGhgbGhgYFxgcHBsXHCYfHRkkHhoWHy8hIycpLCwsGB4xNTAqNSYrLCkBCQoKDgwOGg8PGi8kHyQqLSoyLywsLCwyLyksLCwqLCw0LywqNSwsLCwsKSwpLywsLCwpLCwsLCwsLCwsLywsLP/AABEIAIQAyAMBIgACEQEDEQH/xAAcAAACAgMBAQAAAAAAAAAAAAAFBgAEAgMHAQj/xABDEAABAgQEAwUECQEHAwUAAAABAhEAAwQhBRIxQQZRYRMicYGRMqGx8AcUI0JSYsHR4fEVM2OCkqKyQ3JzJFOzwtL/xAAaAQADAQEBAQAAAAAAAAAAAAACAwQFAQAG/8QALxEAAgIBBAAFAgUEAwAAAAAAAQIAAxEEEiExEyIyQfBRcRRCYaHhBcHR8YGRsf/aAAwDAQACEQMRAD8Ay/thIcDXmduf6xcwjiFBWylAXt8+vi8c6C5sxTMsjZ0s3mWjWMEnzZ5k5FpKSl8x7rFiLg3cEFvhEFe4HkQzj2Md8fx1ctK1Zu0KnTK5klwmwsGH/HaBCaFaKcKlAhS0jMS4Vlb7QJ/No/RyN4NSuHRlSFZSUiyjch7FuXhF0Ye6cqiksQbZgQRcEFLMRq8EEPbczzkH0xKoETezInIQlDulSl5Q17MHUfTzgcpchEx5Y7aapTDKGDnRuemt4csU4Lkz1ZjnQQwsQUm7eyQ/mCCwinVcDT5SCKMSu1UPaUrKoJJZpbgpc2D5vCB8vW7AnQffHMGDEimbLQtYVNzyypKD3ZYK0u5PtrbbQQ1zKszFk7qJ8gNo5zJwKfRzM9TKmIyqSSVBx7SX7wcczqIeKeewLFiDlPQix16vGd/UgVwF6P8A7Nf+m4IZj2D+0I/VxuYmRILhRHuPrGlE+3X59TGBnHn8+sYW09ibQsA4Ms1c5a0kKmFVmdzm6MdbPDLSVEufIQlKlKnSk5VJW2dQH3h+Jul+cKaV+ceZnIyuFBiLsoHYpI35RZTrLE8r8iS26OqzzqNrfp/eHZlKDcMYo1lFb5tEpsXCiO1OVWnagWV/5EjQ9R5gawQmK2UGcOFJuDyI2I5aiK0sB76+fP7zPtRkOCPnz+Yt1lKqb9k5CiCQpi4dspAAcklgANbwLr1yqK1Qr6zP/wDasJSOkzKe+rmkHKN80HeJa8YbKKUEmrmh1rPtICr6u+chg+wHUxySetcxTB1KUWAAJJJ2AGp6CNZE9hM4Lkb2lzHOKJ1Qp1rdgwSLJA0CUpFglrAACA/anR/AR0Phz6Kie/WqKN+yQRm8Frvl8EgnqIe8Nwenpm7CUiWeYACurrLq98G2orq4HJhbXfrqcQRhM9TBMicX5S5mlukWKfBalK2VTz0lgyexmB2PUMALl47hPxH+bn3vAjFsayyZik7JIA5qILfzC/xZI9M41H6y/JUkpcblx5hKv1jJNMiYlSFgKBux5b+fheKeETc1PKUNCiUf9gB+DRZQQ5HPx8YWpGRBIIWcv4wwSfSTSvMpUsk3e6CCzFtuUUsP4iUBcuk2I+ffHTuJacTJakkPmBf/ADDXpeOMS1LSVSknRWVIADlTsPMxZsDDbiRvuU7lPMdl1MwoKsoCeuvprEgnRUiZEnLMU80DvqfRTaDw06xIYqYHEEsW5buYhBmLIRYB3UNS2yX03D/tB2hoxLSMo1ueZPN978+UV00pSq1302PXpF3tSBor4/CIvE3dyjw8TYuarn8I1JqSDvGtU8fibx+Xiuqq/Mk+YgywxB2knqF5aibga84uU85tT89fnaAUjEPzD1i3JmFWgJ9w9YSSPvGhTjniEq2alQL6N79B4/I3hQ4hw1VOoTU+wr2k/hIsX6fC0NuH0RWv2my7gOE8m5m3SwflBSupJATdAXyMwBb22ChlAbpHmrVkO+MqtatwV/3OaUtalZsrx8PkiCCagDQDw87/AKQxTKGWUkplyQ3+DKv/ALN/TaF7E8ImqfIoS0ggEJEvVRIfvIto22x5xl/hlb0n/v8AjM1TqSOxIqq6CMUrChax5fsdowp8HUx7WYpXKyAX6lIAPpyi5S4LL3mzUnR8stQvoLZCD4u+xgW0Z9iPn3nU1eOwfn2lbtnOU6t3i2vJxz6wZ4dqOzzzFH7KUgrKDoVuBLyvo5uW5HWKc/CxLL9qhQIJSspUl2LKckkBtWd9bWvsxzDZkmjnZhcqlg8tz5tz9I7pqLEuHHH7dR2o1FdlBGeYjYoJ1dUMgGZNmrUwB5MVKL2CQDdRsADD3w5wdKoU5i0yoIZU27J5plghwNQVHvHoLRz3h3jI0S5jyswmZXLsoBJcAEuCly7c25Q14Pxx9bWoIlFASEklSg9yRYAaBucbVqsEwsxd2W83UZ50/qIrmsDO8C6rERp43J284HV+MJSHJf8A7R+pYe+Muv1ZIzLGPlwDCVbVvuw584BVuKgFvQfv16eXOB0nGStbEgAgqUygSlI1JOn9RFDFMSSg5kB1E90HZr6eW/6xcyOSAZIjjBI5xHLhDEs0lSDrKWpBHIE55fkxUPKDYmwgU2JpkTpdSl/q1QkImfkL6lt0HXp4w+IS5/bruOmkMKbTJ95M9xFedD8g+vIf0hI4ZwEIXMq17qWJA3se9MbpdI6vyh4VSFREtJuu37n0eMsewtMuSWtlACeVtoqrJxEkZM5XiuKTcyspdNwzRIITaZIScxGY30PjtEh4MDaI6VoUhILAtbUhwdPf+kUJPESVOhSVpNtQFAeBF28oLYtIGQ2sygrzAZm3+doF4Lw/dOYkuA73v1Pu/pGRSA7YXqX3Ar33N4xqW7Z0PZwSQee8bE4ihX4D6GNC8PR9anJbRSR4dxNoasEwaXqUA33HzeH+AxPcnDD6QZTVT+yhI6gfxEqahY1fwCT7rQ6zZqUCwCfh1hbxvEwQQw93h+8MNJHbEzxYD2m3ggdpJnIZpiZzkEi6FISEnw7pT5GCVUVMxF3u+3lz8Pe8cwRxPNppqZ8pQzCxzeytJN0qbbQgjQhxyjoeC8aUmIhkr7Ke3elKIzA75TotPUegj3h7l+hE6rwdUS2JKXZW19NfMRsTUFI7xdJseg67kawXnYEb/eFmysSG8PhAqpkFGpba9vXrEhoC84xKRcTwZrnyhpZjvbyPw9ese/UGAJYh2LjYk7akDpz2vFA16UlnsD3Ty6X1H8xfoK7Ppfry+dYls1SoMFZWlJsPBleowhKkgqTmlh25AkAJOV3cWZQ8FAgvFykxGXUU02jnEIUhKQ+xR/05g/KLg/hjfInKmEJGhZ7nLbc6XhI+kamNNMkTZaihRM8pZgogGUp2tqVqtvcRboWLrvxiRaweGcA5itxFwhMkzCFA9L2UNilWh2ZrRjwcpUucoDMyksQA/VOnXTxg9ScWLCAicgJBYgTEoKLjM4Se8gHVwQPCLM2vnOBmEiSfamSJPcY2ftUZhv8AiDRcX4wRJg+R3NFfJUO8tQSTo75r8ki7/LwnYnLSpQCysnqoAnayHOXbUwyY1UykBUuWFdoQHUXdiWcKJJWer8+TRTwrA5ah7LqJ11+Op/WFbgDx+08mG5zxKuFYLToGeYFqNjlDG3MnYeDwVRhtPNLzCEBu6EqYJHhueZ3gzJ4fygBmt+W128hEVhiQbuPJJ/SJ91gbcwzHtsIwDiBKTCEyiuWFibTzfaDpzIVstPM7EbiDfDlYZZFLNOlpEzZadkEnRQdh6bCJLpJQbOjMNiCx9R+oMZVGCy2KpZzI3CrKB6h79CPdDDYSORF+GD0Y0YPXIRWIROISlSVJSSdF91gX0JAIv0hhx7Be0GVrekczny1LSA4UzAZg7dH198W6TFq6WAiXUzQNg4LeGYGH1MGGIBBQ4MOD6PUvmUksLur2fU2aPIqL4aXUp/8AW1U+YosQnMMgtuDb3RITZraq22k8xyaaxxuAghHECVryZnS25GV9NvSGrB0JUgGWSoFkg9ToAXL6j1Gmkc7pcL+0BVMUGLFK0EkMdGTYnQXbTaH+bxCgSBLkIVnZu0KciUliklKSSSpjbYG/SGU6davTBsvNnJijT4yldVPIPtzVlP5khRSkjyAMOOG4kWsdmhIq+HrO2jMRs3hBbhbDaufMyJbKmy5qnZPRh7ayPuhtnI36GKnBESIyYrjeVJzEfIP8+kIWL4vnzd/W1m8I6BjP0XqmJGSsUCGJCpKFJJs+igR6mFVXB82mU60pmbBaSbAXslQsWffcQFzMvIEIKD6jFObQTZrlNhpmVttYcoCVWCiVqXIv1f5/SHqsqWzd0ptdxf0G+kLOJJSSpWwbxPU8hCFtc98Ryqo9MqYd9IddSkJRPUpA+7M74b/NdvOHXCvpxWQBU0iVDmhbf7V//qEWTgBWrMpug/poOkFP7GDCxc9GHzYwx9Si8DuPr0pPLcTouF/SDRVc1MtFLO7RbslkjQOSSCwAAckkAARnX8U4fJmETJU4KbN7AUCFWCkqQSkpNw4JGoNw0I+HSPq1JWVOiimXSyi9805WaYx5iWlv88e8FiTVyJkid7WZ8wbOjkUPs7unRWh2I5Zt8PxCM/8AA/xPKvnKAxyn/S1RypWeVJnLuUhwmXmI1dRJsHAcJLExzjGOLk1s8zKmW/3UhClJEtIzEJSC73ObvO5ueUVceweZInCRNIIQlJSdpiXJzjookvuCCDpAiqkd4BIYs1vvF206i/jaLUUbRjqSFvNg9xlkYDJmv9WqMpD/AGc4EeAC0Oku5Hsj3uAeM4LOpVpUtBQ5dCwxQtr91aXSrawO9xFenq1AfPX3+EG8K4tXKJCjmlEHPKUxQvlmSoEEjUEgm0cIxzCK56misrE/VyolyoJKRyKmzX2bKB5Rd4VxrvBJ9d2Gjxv/ALMp6xIFOtNNNLHsJheUq7kS5pvL3ZK8w/MI0YdwnUSagOhij2kffAO4H307ul32idVVVMSKivBjeqvL7aeYjQmuJNtOu0WjMkhLG55gP79OsD5mIIFko9XMeNqfm4hbG9pYC3LdAI30qiL7MR4uP6QPlYgpSgAglR9lKQSo+ADk/OkZ11YJSQKqZlKn+ykEE2ay5t0p5MgKOveTsskWenqEqkHmWDOAIuzmwi7Kx6XJmy1zULyeyskMySACsBTFTZkqYah2eE+s4uypIkITJ2zJusjZ1qdX3lbvppCtPrVzV+0Solg58P4iiqrbzCfnvifSVRhiZqULQpKgUjKsKGVSdiFBwoNy5RI4BgOOTqdRQmfMlBbAFC1ABRsFNoSCz20JiRPdoq7G3MOfn6Riah0GFM7nxfgCBPTMSGMxJzDmpJSH8wR/pED5eEhtIZMTxBM2ZY91PdB2LnvHwdv9MCqzEQTkQz6FX7c4uJA5MmIleZJS2TU7+7fn8IYsKQmSgJSAAN9t/iYDUyQnqfjz/SLf1li2/wAmFB8nM6OIcXXOOTQJr5wv5+fhFSbX9fL9Yozpzd5StNOQjhaAWg+vokrclOsJ1fgyFzWGiLkjfkDzcw7VeYpdso5ka+X7tCfSzu8xJJOZXjy87GINWxrUbezLdBQHcufaRFMlh0+bxXqlMNYszpg2aBVfPZJPj/EZaAkzYY5mXFaiKCkkDWaubVK6uTJle5K/URjwpKNONiCX0Yg6WIuzMfGKH0g1pl1aJYuKeRTy26hAWr3rMB6Xi1aQHS/n/EfRGnfQFmCLSlu4TsS0SamXlmAK7qk7BQCgymPiyh1AMJFV9FM5S2+sSVAfeUJmYiwAKUgh99Yu4XiwUh0k94Apdt9X8INUmJkBiXUNDzTv5iIUeynyyqwJb5orL+iSpvknSCLaiYD6ZC3rAXE/o+rZLkyu1Au8ohf+0d73R1ekxIm4OsXvrIJ9NW+ecH+LsTlhB8EN6TPntMwoPXfp0PI9IdOG+NSAmXUgzJSfZLtMlHnLVqnw9k7iHzHuGKatH2qGmaCahhMHidFDop/ERyziHhGdQr7wzS1HuTQCEq3Yv7K98p8nEPWxLhkdzmCvlcToddRhChUJPaSpoJKkuEqO6ih+4q/eTsS4cXjCqpJCECdMX2cpV0jVajuEA6j8xtrqzQI+j3iMIPYTmMmYbguQlWgUwItzD3Di8L3HNZUfW5qKn+8Qpm+633cn5GYhtmhfh7oPh4bkyzjXG1lS6VAkyzZTXXM5dovU88oZPSFNdYTqbXI83gzw5wRU1hCkgIlP/eTHCS2oSB3l+XqI6Dhv0Y0kq8zNPUGcrJCf9CNPAqVDy9dPfc5yeEE5IZobXl+v8R7Tr7wAZhcl+VntuBprHdzgtIj2aWQG/wAKXbzKSY01EinJBMmSSm7mVLsAw/DtADWKfaeelsRE4d4JNUmXNmHLIKiWZlKQiwynQFRDA8gTEhzqcddJUm3rbl0HzpEiR9Ta5yvAlKUVqMHuX67ECgZRqYlClhfWBwSVTCo6Pb4QSlrYQ+x9zfaZ46zLRnBO+o98aqitvFeZMcEuA3Xp0jDDcOXUTMqScgbOfgkH8R/q0dUnoThGZkmYqYrKgEk3tp4nlf8Ah4IJkIkgLnKdWz6D/tHPqfdFvEKiTQytBm1Yc73L6nxjlOPcRLnrJJLdPhrqbdPSKlTb33BwBGbiDiBUwFMln5nRnt/SFKVOUhOSaABolT90i7JfYhyA7ON4r02Mq7ZCSApBuohwz2cki4DDYOwg6mjzJKZjKSoPo3TTYMPCwhF6o/laPosept69dGCZ9aHvY6B94oyJvbTpMsffmy0f6lpEDcXwybKJyKOXkDb+N7R5wWtRxKjzEkfWJPl3xrCk0gUbgZUdcrDgTHjqr7TEapX+PNHklWQe5IgCA0FeKk/+tqP/ADz/AP5VwPkNqQ7bRqKMACZphjAcRKElKj3Xsfwk8/yn3HzhlpcRUCAXbY/t8+6FOolgyQZaGzKIA1LDfo94IYLUTkJZYJH3Xu3RuURamkHzCU0W/lMfKavAu7H3E/ofm8FpVdmDDyjmuJY4ywSFgkXygWULAi9wRe8EMG4tSpkqLnZwUn3AgxK9VgTy8iNrdd3m4xOiSKp4vJKJiFS5iUrlrspBFjy8DyIuDcQn0mK3DFgeemsUOMcbnU6Za5M0oUokFNiMoTexFw5F4nopfd9I22xGGJW4n4a+ozkqlkqkLJyE+0gi5lq5lrhX3h1Bhop+H6evEiqnupUpHYqR92YUF5RX0CSQw1tsGPNajiWpqWROnFSQcwDAB+Zyi+431MdC4arxJpZaVElU1SlJAGyAkKJ5B1Af0jSsDKuR3iTj2DGM8yc1hoAwGwGgAAsANgLCNBqOthA+prgN78ooVFeEpc922pMYynL5bmX4wuFhCsrOVz8/zAOsxEAFJOvtHm2w6fPOB03HsymTcEtyBJLeJHhzihi85CXUpbpH4R7v4i0qTjjGZIrDJ56livxtklRsnlz5DxJ+bRIV5dUZ5NrBsoPjryc84kaFdGF80me7nidnmUuRZB2Jf1jVUzhtbxh4xfAEzbjuq5wp1vC04aEGFvQc5EXkiLxmrUtKJd1LUlKRzJsPCOh1UxGHUoALqAt+dR9pR8TfwblAbhLhlSKntZn3EqKb/eLJB9CYXOP8bVMnKSD3Ud0frBU1+GCfcwy2YvcQ46qoJKldWPOACZqe0Cfa/vFPzUAke7MoxuqpgI6aekC6KckTUlQBGZSPDOkFJ9xhpHlMX7x1/spLHKhLkbDUs4ceUEux+zYa2ynWx1HnaM5M4KQC7+j69N4yrZyUIN+dvGM5qmXJaW71YALFfFJABJOmt/U+6FrAiJdZKWDdFTIIPTOCf1gpjGNZ1qRLSVqfQe9+W8CaginlspjOLqtsTvrqNHYeesaKcriQYwZu+kSk7PEqxLf9eYR4KOcf8oXZEkkhg/Qe9usPf0l0na1aZ6bipppE8dSZYSv0KTC/gtDmmBJ/odfW0NB4hGF6ajAEtLOyQbtqog3az3+Wg99Q9ny9G2G0DZSgmbMR5A8gAD+kHqOuGS53Pk238RnXOd+DKaqxtzPE8MomoJLDkzPYdfEC8CqzhdSADLPNKgQCFasWOlgoEDkDvDdSzwb6g6P8f005RYErMFf5D6P+5ie3UbACvwSuvSh+GihSSkgALQU9UupNujuB4PGPEXCtROyqQlKkgMMrgtr9/wDSGeZRBJ0sYO4TOUlBlkukey+w5eEaFDBhmZ9lZrfBnN6Hg/sh2lT9kkXJU2Y20QgXJ8IrUvEXaVqSkBMlKTKlpLAhKr5n/EVAHwtDxicgHuqlpmo+65KZiOiZguU9FAtzheMhCFjsqHNMUbGdMK9TslKQPN7QbMOjBBzJVLWo91Lgfh/Uj4vCxXqmzFBCJgCnIZCc3P72gt12N4cKjDZih9qvN0SAlHklNm5O53izQYKlDkgOwH+osW8h6GI7XSnnEfTVZb0eIgYfw/OKgszFsl2Lq3DFn5jcRem4AFd1TkNpq2wPzeOgzJIEtmF7eZgXMpAHV+Ecrnp0ME1nIOeYXhkce0Q6XAxLmEJLhSVA35g84kMFVLGbONlBvj+0eRVVbuXJklle1sT6HUIrTkiLKjFWdFBhTXTJurnlEcR4nzJqVvuo23H8GO0Jqcigflt/38oTePeDlTft5HeBuQNR83hZnTOWTUqGgcHUWf36j9oX6lGVRBCgk5Rp3gdQobWL+RMM86QpFvEMRpGiVhJm2AdRLWG8cziBPcF4nKUMQFHdSXJLa2OhPlBGoq51WkmUBKlpJzz5h7iegO6ug9Yq/wBlUtK5nD6xOFxISRlB27VY/wCIvGvsqiuWBNIEsezLQMstI2ASNvGJrNinOY5dxGJSNQEvKokqUo+3ULF1b90bD56x7J4Q+9MJUo3L84d8NwJMtLJHQ9Y2zsOJFhCGuY+mcCgdwTiWGGowpBlh52HqIIGqpCy4PUJV6XhW4cIVPlncrTvzN3HveHSk7alnCbLZ2KSlXsrSfaSobpMacRoaYlU2np1yZqkkMVJVLQVAgqQ1yblgWaKqrPLgwGIEVqmcp5i0XMzMpJ5OSGJ5j9ucUMFq1y5hzknK5vcFx9575TcPtG+lVk+zmEsGAVy2D8208LHaPKukUlaXD8mvmFrDmNbbO20eXAJP1nGfKhfpHTBsQzDdjcPqOY8r/GGanVc+EKWBhkgM7EDk4PtED0hkkk8tvc0ZerqxnHU0tJf19ZdnlyG6xYoRt4xSlX69YtU6+8PnSL6hhQRIr33MTPJ1OFHpFakoQkrWRzSn/wCx+A9YJlLKWORP7xhUBkgdH8z/AFit2wJPiDUSXXfk8bpqAEkcyIxJYuPnyjConuB4vGNrFJZfvNjSWAIRKVXUZQX0Y+cK2McQ9i7950nnZ9AS2rNbqINYwlRflc/oPJ/dHPa05zkUokOpRL6Ob2/Edop01O4Fm6kupvIOBDFPiAnIStNrsQdrjy5xImDUqUsWYAuRsSNjzaz+DbxIpqUKD95Pa+48T6XUIrzhEiRZOCCawfGBf9rzJK2Qe6dUm43iRIXPe89r8HkTxmXJQ5F2cfAxzfiWuMlSpMlKZSN8jhR01US/o0SJHD1BaLtNJDDrr6mHjBqVIFhoIkSMq31ygdRhpJAI0jcaZLaRIkU1ARDdzbU4cgodrtAKso0gafN4kSH4AgMBic0q0gzFv+Nf/JoI4B3yUKuEspPMPYt0iRIP8gix3DFUnIk5bMwEFsLq1GW5Llh8IkSM7X9TQ0fql2nXFyjS6w8SJFqekSY9yzOLzZ3RahHmKDv+X7RIkMeBB8zR/GNHZgpc8/2iRIzdX60lmn6b7QJiydRz/Q2hVXRA1CQSe8HN+pFuUSJFqDgSFz5pdo+9NymwSQABoNY8iRI77D7Tqz//2Q=="/>
          <p:cNvSpPr>
            <a:spLocks noChangeAspect="1" noChangeArrowheads="1"/>
          </p:cNvSpPr>
          <p:nvPr/>
        </p:nvSpPr>
        <p:spPr bwMode="auto">
          <a:xfrm>
            <a:off x="155575" y="-487363"/>
            <a:ext cx="15621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7412" name="AutoShape 4" descr="data:image/jpg;base64,/9j/4AAQSkZJRgABAQAAAQABAAD/2wCEAAkGBhQSERUUEhMVFRUWGBYXFxcYGBYeGhgbGhgYFxgcHBsXHCYfHRkkHhoWHy8hIycpLCwsGB4xNTAqNSYrLCkBCQoKDgwOGg8PGi8kHyQqLSoyLywsLCwyLyksLCwqLCw0LywqNSwsLCwsKSwpLywsLCwpLCwsLCwsLCwsLywsLP/AABEIAIQAyAMBIgACEQEDEQH/xAAcAAACAgMBAQAAAAAAAAAAAAAFBgAEAgMHAQj/xABDEAABAgQEAwUECQEHAwUAAAABAhEAAwQhBRIxQQZRYRMicYGRMqGx8AcUI0JSYsHR4fEVM2OCkqKyQ3JzJFOzwtL/xAAaAQADAQEBAQAAAAAAAAAAAAACAwQFAQAG/8QALxEAAgIBBAAFAgUEAwAAAAAAAQIAAxEEEiExEyIyQfBRcRRCYaHhBcHR8YGRsf/aAAwDAQACEQMRAD8Ay/thIcDXmduf6xcwjiFBWylAXt8+vi8c6C5sxTMsjZ0s3mWjWMEnzZ5k5FpKSl8x7rFiLg3cEFvhEFe4HkQzj2Md8fx1ctK1Zu0KnTK5klwmwsGH/HaBCaFaKcKlAhS0jMS4Vlb7QJ/No/RyN4NSuHRlSFZSUiyjch7FuXhF0Ye6cqiksQbZgQRcEFLMRq8EEPbczzkH0xKoETezInIQlDulSl5Q17MHUfTzgcpchEx5Y7aapTDKGDnRuemt4csU4Lkz1ZjnQQwsQUm7eyQ/mCCwinVcDT5SCKMSu1UPaUrKoJJZpbgpc2D5vCB8vW7AnQffHMGDEimbLQtYVNzyypKD3ZYK0u5PtrbbQQ1zKszFk7qJ8gNo5zJwKfRzM9TKmIyqSSVBx7SX7wcczqIeKeewLFiDlPQix16vGd/UgVwF6P8A7Nf+m4IZj2D+0I/VxuYmRILhRHuPrGlE+3X59TGBnHn8+sYW09ibQsA4Ms1c5a0kKmFVmdzm6MdbPDLSVEufIQlKlKnSk5VJW2dQH3h+Jul+cKaV+ceZnIyuFBiLsoHYpI35RZTrLE8r8iS26OqzzqNrfp/eHZlKDcMYo1lFb5tEpsXCiO1OVWnagWV/5EjQ9R5gawQmK2UGcOFJuDyI2I5aiK0sB76+fP7zPtRkOCPnz+Yt1lKqb9k5CiCQpi4dspAAcklgANbwLr1yqK1Qr6zP/wDasJSOkzKe+rmkHKN80HeJa8YbKKUEmrmh1rPtICr6u+chg+wHUxySetcxTB1KUWAAJJJ2AGp6CNZE9hM4Lkb2lzHOKJ1Qp1rdgwSLJA0CUpFglrAACA/anR/AR0Phz6Kie/WqKN+yQRm8Frvl8EgnqIe8Nwenpm7CUiWeYACurrLq98G2orq4HJhbXfrqcQRhM9TBMicX5S5mlukWKfBalK2VTz0lgyexmB2PUMALl47hPxH+bn3vAjFsayyZik7JIA5qILfzC/xZI9M41H6y/JUkpcblx5hKv1jJNMiYlSFgKBux5b+fheKeETc1PKUNCiUf9gB+DRZQQ5HPx8YWpGRBIIWcv4wwSfSTSvMpUsk3e6CCzFtuUUsP4iUBcuk2I+ffHTuJacTJakkPmBf/ADDXpeOMS1LSVSknRWVIADlTsPMxZsDDbiRvuU7lPMdl1MwoKsoCeuvprEgnRUiZEnLMU80DvqfRTaDw06xIYqYHEEsW5buYhBmLIRYB3UNS2yX03D/tB2hoxLSMo1ueZPN978+UV00pSq1302PXpF3tSBor4/CIvE3dyjw8TYuarn8I1JqSDvGtU8fibx+Xiuqq/Mk+YgywxB2knqF5aibga84uU85tT89fnaAUjEPzD1i3JmFWgJ9w9YSSPvGhTjniEq2alQL6N79B4/I3hQ4hw1VOoTU+wr2k/hIsX6fC0NuH0RWv2my7gOE8m5m3SwflBSupJATdAXyMwBb22ChlAbpHmrVkO+MqtatwV/3OaUtalZsrx8PkiCCagDQDw87/AKQxTKGWUkplyQ3+DKv/ALN/TaF7E8ImqfIoS0ggEJEvVRIfvIto22x5xl/hlb0n/v8AjM1TqSOxIqq6CMUrChax5fsdowp8HUx7WYpXKyAX6lIAPpyi5S4LL3mzUnR8stQvoLZCD4u+xgW0Z9iPn3nU1eOwfn2lbtnOU6t3i2vJxz6wZ4dqOzzzFH7KUgrKDoVuBLyvo5uW5HWKc/CxLL9qhQIJSspUl2LKckkBtWd9bWvsxzDZkmjnZhcqlg8tz5tz9I7pqLEuHHH7dR2o1FdlBGeYjYoJ1dUMgGZNmrUwB5MVKL2CQDdRsADD3w5wdKoU5i0yoIZU27J5plghwNQVHvHoLRz3h3jI0S5jyswmZXLsoBJcAEuCly7c25Q14Pxx9bWoIlFASEklSg9yRYAaBucbVqsEwsxd2W83UZ50/qIrmsDO8C6rERp43J284HV+MJSHJf8A7R+pYe+Muv1ZIzLGPlwDCVbVvuw584BVuKgFvQfv16eXOB0nGStbEgAgqUygSlI1JOn9RFDFMSSg5kB1E90HZr6eW/6xcyOSAZIjjBI5xHLhDEs0lSDrKWpBHIE55fkxUPKDYmwgU2JpkTpdSl/q1QkImfkL6lt0HXp4w+IS5/bruOmkMKbTJ95M9xFedD8g+vIf0hI4ZwEIXMq17qWJA3se9MbpdI6vyh4VSFREtJuu37n0eMsewtMuSWtlACeVtoqrJxEkZM5XiuKTcyspdNwzRIITaZIScxGY30PjtEh4MDaI6VoUhILAtbUhwdPf+kUJPESVOhSVpNtQFAeBF28oLYtIGQ2sygrzAZm3+doF4Lw/dOYkuA73v1Pu/pGRSA7YXqX3Ar33N4xqW7Z0PZwSQee8bE4ihX4D6GNC8PR9anJbRSR4dxNoasEwaXqUA33HzeH+AxPcnDD6QZTVT+yhI6gfxEqahY1fwCT7rQ6zZqUCwCfh1hbxvEwQQw93h+8MNJHbEzxYD2m3ggdpJnIZpiZzkEi6FISEnw7pT5GCVUVMxF3u+3lz8Pe8cwRxPNppqZ8pQzCxzeytJN0qbbQgjQhxyjoeC8aUmIhkr7Ke3elKIzA75TotPUegj3h7l+hE6rwdUS2JKXZW19NfMRsTUFI7xdJseg67kawXnYEb/eFmysSG8PhAqpkFGpba9vXrEhoC84xKRcTwZrnyhpZjvbyPw9ese/UGAJYh2LjYk7akDpz2vFA16UlnsD3Ty6X1H8xfoK7Ppfry+dYls1SoMFZWlJsPBleowhKkgqTmlh25AkAJOV3cWZQ8FAgvFykxGXUU02jnEIUhKQ+xR/05g/KLg/hjfInKmEJGhZ7nLbc6XhI+kamNNMkTZaihRM8pZgogGUp2tqVqtvcRboWLrvxiRaweGcA5itxFwhMkzCFA9L2UNilWh2ZrRjwcpUucoDMyksQA/VOnXTxg9ScWLCAicgJBYgTEoKLjM4Se8gHVwQPCLM2vnOBmEiSfamSJPcY2ftUZhv8AiDRcX4wRJg+R3NFfJUO8tQSTo75r8ki7/LwnYnLSpQCysnqoAnayHOXbUwyY1UykBUuWFdoQHUXdiWcKJJWer8+TRTwrA5ah7LqJ11+Op/WFbgDx+08mG5zxKuFYLToGeYFqNjlDG3MnYeDwVRhtPNLzCEBu6EqYJHhueZ3gzJ4fygBmt+W128hEVhiQbuPJJ/SJ91gbcwzHtsIwDiBKTCEyiuWFibTzfaDpzIVstPM7EbiDfDlYZZFLNOlpEzZadkEnRQdh6bCJLpJQbOjMNiCx9R+oMZVGCy2KpZzI3CrKB6h79CPdDDYSORF+GD0Y0YPXIRWIROISlSVJSSdF91gX0JAIv0hhx7Be0GVrekczny1LSA4UzAZg7dH198W6TFq6WAiXUzQNg4LeGYGH1MGGIBBQ4MOD6PUvmUksLur2fU2aPIqL4aXUp/8AW1U+YosQnMMgtuDb3RITZraq22k8xyaaxxuAghHECVryZnS25GV9NvSGrB0JUgGWSoFkg9ToAXL6j1Gmkc7pcL+0BVMUGLFK0EkMdGTYnQXbTaH+bxCgSBLkIVnZu0KciUliklKSSSpjbYG/SGU6davTBsvNnJijT4yldVPIPtzVlP5khRSkjyAMOOG4kWsdmhIq+HrO2jMRs3hBbhbDaufMyJbKmy5qnZPRh7ayPuhtnI36GKnBESIyYrjeVJzEfIP8+kIWL4vnzd/W1m8I6BjP0XqmJGSsUCGJCpKFJJs+igR6mFVXB82mU60pmbBaSbAXslQsWffcQFzMvIEIKD6jFObQTZrlNhpmVttYcoCVWCiVqXIv1f5/SHqsqWzd0ptdxf0G+kLOJJSSpWwbxPU8hCFtc98Ryqo9MqYd9IddSkJRPUpA+7M74b/NdvOHXCvpxWQBU0iVDmhbf7V//qEWTgBWrMpug/poOkFP7GDCxc9GHzYwx9Si8DuPr0pPLcTouF/SDRVc1MtFLO7RbslkjQOSSCwAAckkAARnX8U4fJmETJU4KbN7AUCFWCkqQSkpNw4JGoNw0I+HSPq1JWVOiimXSyi9805WaYx5iWlv88e8FiTVyJkid7WZ8wbOjkUPs7unRWh2I5Zt8PxCM/8AA/xPKvnKAxyn/S1RypWeVJnLuUhwmXmI1dRJsHAcJLExzjGOLk1s8zKmW/3UhClJEtIzEJSC73ObvO5ueUVceweZInCRNIIQlJSdpiXJzjookvuCCDpAiqkd4BIYs1vvF206i/jaLUUbRjqSFvNg9xlkYDJmv9WqMpD/AGc4EeAC0Oku5Hsj3uAeM4LOpVpUtBQ5dCwxQtr91aXSrawO9xFenq1AfPX3+EG8K4tXKJCjmlEHPKUxQvlmSoEEjUEgm0cIxzCK56misrE/VyolyoJKRyKmzX2bKB5Rd4VxrvBJ9d2Gjxv/ALMp6xIFOtNNNLHsJheUq7kS5pvL3ZK8w/MI0YdwnUSagOhij2kffAO4H307ul32idVVVMSKivBjeqvL7aeYjQmuJNtOu0WjMkhLG55gP79OsD5mIIFko9XMeNqfm4hbG9pYC3LdAI30qiL7MR4uP6QPlYgpSgAglR9lKQSo+ADk/OkZ11YJSQKqZlKn+ykEE2ay5t0p5MgKOveTsskWenqEqkHmWDOAIuzmwi7Kx6XJmy1zULyeyskMySACsBTFTZkqYah2eE+s4uypIkITJ2zJusjZ1qdX3lbvppCtPrVzV+0Solg58P4iiqrbzCfnvifSVRhiZqULQpKgUjKsKGVSdiFBwoNy5RI4BgOOTqdRQmfMlBbAFC1ABRsFNoSCz20JiRPdoq7G3MOfn6Riah0GFM7nxfgCBPTMSGMxJzDmpJSH8wR/pED5eEhtIZMTxBM2ZY91PdB2LnvHwdv9MCqzEQTkQz6FX7c4uJA5MmIleZJS2TU7+7fn8IYsKQmSgJSAAN9t/iYDUyQnqfjz/SLf1li2/wAmFB8nM6OIcXXOOTQJr5wv5+fhFSbX9fL9Yozpzd5StNOQjhaAWg+vokrclOsJ1fgyFzWGiLkjfkDzcw7VeYpdso5ka+X7tCfSzu8xJJOZXjy87GINWxrUbezLdBQHcufaRFMlh0+bxXqlMNYszpg2aBVfPZJPj/EZaAkzYY5mXFaiKCkkDWaubVK6uTJle5K/URjwpKNONiCX0Yg6WIuzMfGKH0g1pl1aJYuKeRTy26hAWr3rMB6Xi1aQHS/n/EfRGnfQFmCLSlu4TsS0SamXlmAK7qk7BQCgymPiyh1AMJFV9FM5S2+sSVAfeUJmYiwAKUgh99Yu4XiwUh0k94Apdt9X8INUmJkBiXUNDzTv5iIUeynyyqwJb5orL+iSpvknSCLaiYD6ZC3rAXE/o+rZLkyu1Au8ohf+0d73R1ekxIm4OsXvrIJ9NW+ecH+LsTlhB8EN6TPntMwoPXfp0PI9IdOG+NSAmXUgzJSfZLtMlHnLVqnw9k7iHzHuGKatH2qGmaCahhMHidFDop/ERyziHhGdQr7wzS1HuTQCEq3Yv7K98p8nEPWxLhkdzmCvlcToddRhChUJPaSpoJKkuEqO6ih+4q/eTsS4cXjCqpJCECdMX2cpV0jVajuEA6j8xtrqzQI+j3iMIPYTmMmYbguQlWgUwItzD3Di8L3HNZUfW5qKn+8Qpm+633cn5GYhtmhfh7oPh4bkyzjXG1lS6VAkyzZTXXM5dovU88oZPSFNdYTqbXI83gzw5wRU1hCkgIlP/eTHCS2oSB3l+XqI6Dhv0Y0kq8zNPUGcrJCf9CNPAqVDy9dPfc5yeEE5IZobXl+v8R7Tr7wAZhcl+VntuBprHdzgtIj2aWQG/wAKXbzKSY01EinJBMmSSm7mVLsAw/DtADWKfaeelsRE4d4JNUmXNmHLIKiWZlKQiwynQFRDA8gTEhzqcddJUm3rbl0HzpEiR9Ta5yvAlKUVqMHuX67ECgZRqYlClhfWBwSVTCo6Pb4QSlrYQ+x9zfaZ46zLRnBO+o98aqitvFeZMcEuA3Xp0jDDcOXUTMqScgbOfgkH8R/q0dUnoThGZkmYqYrKgEk3tp4nlf8Ah4IJkIkgLnKdWz6D/tHPqfdFvEKiTQytBm1Yc73L6nxjlOPcRLnrJJLdPhrqbdPSKlTb33BwBGbiDiBUwFMln5nRnt/SFKVOUhOSaABolT90i7JfYhyA7ON4r02Mq7ZCSApBuohwz2cki4DDYOwg6mjzJKZjKSoPo3TTYMPCwhF6o/laPosept69dGCZ9aHvY6B94oyJvbTpMsffmy0f6lpEDcXwybKJyKOXkDb+N7R5wWtRxKjzEkfWJPl3xrCk0gUbgZUdcrDgTHjqr7TEapX+PNHklWQe5IgCA0FeKk/+tqP/ADz/AP5VwPkNqQ7bRqKMACZphjAcRKElKj3Xsfwk8/yn3HzhlpcRUCAXbY/t8+6FOolgyQZaGzKIA1LDfo94IYLUTkJZYJH3Xu3RuURamkHzCU0W/lMfKavAu7H3E/ofm8FpVdmDDyjmuJY4ywSFgkXygWULAi9wRe8EMG4tSpkqLnZwUn3AgxK9VgTy8iNrdd3m4xOiSKp4vJKJiFS5iUrlrspBFjy8DyIuDcQn0mK3DFgeemsUOMcbnU6Za5M0oUokFNiMoTexFw5F4nopfd9I22xGGJW4n4a+ozkqlkqkLJyE+0gi5lq5lrhX3h1Bhop+H6evEiqnupUpHYqR92YUF5RX0CSQw1tsGPNajiWpqWROnFSQcwDAB+Zyi+431MdC4arxJpZaVElU1SlJAGyAkKJ5B1Af0jSsDKuR3iTj2DGM8yc1hoAwGwGgAAsANgLCNBqOthA+prgN78ooVFeEpc922pMYynL5bmX4wuFhCsrOVz8/zAOsxEAFJOvtHm2w6fPOB03HsymTcEtyBJLeJHhzihi85CXUpbpH4R7v4i0qTjjGZIrDJ56livxtklRsnlz5DxJ+bRIV5dUZ5NrBsoPjryc84kaFdGF80me7nidnmUuRZB2Jf1jVUzhtbxh4xfAEzbjuq5wp1vC04aEGFvQc5EXkiLxmrUtKJd1LUlKRzJsPCOh1UxGHUoALqAt+dR9pR8TfwblAbhLhlSKntZn3EqKb/eLJB9CYXOP8bVMnKSD3Ud0frBU1+GCfcwy2YvcQ46qoJKldWPOACZqe0Cfa/vFPzUAke7MoxuqpgI6aekC6KckTUlQBGZSPDOkFJ9xhpHlMX7x1/spLHKhLkbDUs4ceUEux+zYa2ynWx1HnaM5M4KQC7+j69N4yrZyUIN+dvGM5qmXJaW71YALFfFJABJOmt/U+6FrAiJdZKWDdFTIIPTOCf1gpjGNZ1qRLSVqfQe9+W8CaginlspjOLqtsTvrqNHYeesaKcriQYwZu+kSk7PEqxLf9eYR4KOcf8oXZEkkhg/Qe9usPf0l0na1aZ6bipppE8dSZYSv0KTC/gtDmmBJ/odfW0NB4hGF6ajAEtLOyQbtqog3az3+Wg99Q9ny9G2G0DZSgmbMR5A8gAD+kHqOuGS53Pk238RnXOd+DKaqxtzPE8MomoJLDkzPYdfEC8CqzhdSADLPNKgQCFasWOlgoEDkDvDdSzwb6g6P8f005RYErMFf5D6P+5ie3UbACvwSuvSh+GihSSkgALQU9UupNujuB4PGPEXCtROyqQlKkgMMrgtr9/wDSGeZRBJ0sYO4TOUlBlkukey+w5eEaFDBhmZ9lZrfBnN6Hg/sh2lT9kkXJU2Y20QgXJ8IrUvEXaVqSkBMlKTKlpLAhKr5n/EVAHwtDxicgHuqlpmo+65KZiOiZguU9FAtzheMhCFjsqHNMUbGdMK9TslKQPN7QbMOjBBzJVLWo91Lgfh/Uj4vCxXqmzFBCJgCnIZCc3P72gt12N4cKjDZih9qvN0SAlHklNm5O53izQYKlDkgOwH+osW8h6GI7XSnnEfTVZb0eIgYfw/OKgszFsl2Lq3DFn5jcRem4AFd1TkNpq2wPzeOgzJIEtmF7eZgXMpAHV+Ecrnp0ME1nIOeYXhkce0Q6XAxLmEJLhSVA35g84kMFVLGbONlBvj+0eRVVbuXJklle1sT6HUIrTkiLKjFWdFBhTXTJurnlEcR4nzJqVvuo23H8GO0Jqcigflt/38oTePeDlTft5HeBuQNR83hZnTOWTUqGgcHUWf36j9oX6lGVRBCgk5Rp3gdQobWL+RMM86QpFvEMRpGiVhJm2AdRLWG8cziBPcF4nKUMQFHdSXJLa2OhPlBGoq51WkmUBKlpJzz5h7iegO6ug9Yq/wBlUtK5nD6xOFxISRlB27VY/wCIvGvsqiuWBNIEsezLQMstI2ASNvGJrNinOY5dxGJSNQEvKokqUo+3ULF1b90bD56x7J4Q+9MJUo3L84d8NwJMtLJHQ9Y2zsOJFhCGuY+mcCgdwTiWGGowpBlh52HqIIGqpCy4PUJV6XhW4cIVPlncrTvzN3HveHSk7alnCbLZ2KSlXsrSfaSobpMacRoaYlU2np1yZqkkMVJVLQVAgqQ1yblgWaKqrPLgwGIEVqmcp5i0XMzMpJ5OSGJ5j9ucUMFq1y5hzknK5vcFx9575TcPtG+lVk+zmEsGAVy2D8208LHaPKukUlaXD8mvmFrDmNbbO20eXAJP1nGfKhfpHTBsQzDdjcPqOY8r/GGanVc+EKWBhkgM7EDk4PtED0hkkk8tvc0ZerqxnHU0tJf19ZdnlyG6xYoRt4xSlX69YtU6+8PnSL6hhQRIr33MTPJ1OFHpFakoQkrWRzSn/wCx+A9YJlLKWORP7xhUBkgdH8z/AFit2wJPiDUSXXfk8bpqAEkcyIxJYuPnyjConuB4vGNrFJZfvNjSWAIRKVXUZQX0Y+cK2McQ9i7950nnZ9AS2rNbqINYwlRflc/oPJ/dHPa05zkUokOpRL6Ob2/Edop01O4Fm6kupvIOBDFPiAnIStNrsQdrjy5xImDUqUsWYAuRsSNjzaz+DbxIpqUKD95Pa+48T6XUIrzhEiRZOCCawfGBf9rzJK2Qe6dUm43iRIXPe89r8HkTxmXJQ5F2cfAxzfiWuMlSpMlKZSN8jhR01US/o0SJHD1BaLtNJDDrr6mHjBqVIFhoIkSMq31ygdRhpJAI0jcaZLaRIkU1ARDdzbU4cgodrtAKso0gafN4kSH4AgMBic0q0gzFv+Nf/JoI4B3yUKuEspPMPYt0iRIP8gix3DFUnIk5bMwEFsLq1GW5Llh8IkSM7X9TQ0fql2nXFyjS6w8SJFqekSY9yzOLzZ3RahHmKDv+X7RIkMeBB8zR/GNHZgpc8/2iRIzdX60lmn6b7QJiydRz/Q2hVXRA1CQSe8HN+pFuUSJFqDgSFz5pdo+9NymwSQABoNY8iRI77D7Tqz//2Q=="/>
          <p:cNvSpPr>
            <a:spLocks noChangeAspect="1" noChangeArrowheads="1"/>
          </p:cNvSpPr>
          <p:nvPr/>
        </p:nvSpPr>
        <p:spPr bwMode="auto">
          <a:xfrm>
            <a:off x="155575" y="-487363"/>
            <a:ext cx="15621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7414" name="AutoShape 6" descr="data:image/jpg;base64,/9j/4AAQSkZJRgABAQAAAQABAAD/2wCEAAkGBhQSERUUEhMVFRUWGBYXFxcYGBYeGhgbGhgYFxgcHBsXHCYfHRkkHhoWHy8hIycpLCwsGB4xNTAqNSYrLCkBCQoKDgwOGg8PGi8kHyQqLSoyLywsLCwyLyksLCwqLCw0LywqNSwsLCwsKSwpLywsLCwpLCwsLCwsLCwsLywsLP/AABEIAIQAyAMBIgACEQEDEQH/xAAcAAACAgMBAQAAAAAAAAAAAAAFBgAEAgMHAQj/xABDEAABAgQEAwUECQEHAwUAAAABAhEAAwQhBRIxQQZRYRMicYGRMqGx8AcUI0JSYsHR4fEVM2OCkqKyQ3JzJFOzwtL/xAAaAQADAQEBAQAAAAAAAAAAAAACAwQFAQAG/8QALxEAAgIBBAAFAgUEAwAAAAAAAQIAAxEEEiExEyIyQfBRcRRCYaHhBcHR8YGRsf/aAAwDAQACEQMRAD8Ay/thIcDXmduf6xcwjiFBWylAXt8+vi8c6C5sxTMsjZ0s3mWjWMEnzZ5k5FpKSl8x7rFiLg3cEFvhEFe4HkQzj2Md8fx1ctK1Zu0KnTK5klwmwsGH/HaBCaFaKcKlAhS0jMS4Vlb7QJ/No/RyN4NSuHRlSFZSUiyjch7FuXhF0Ye6cqiksQbZgQRcEFLMRq8EEPbczzkH0xKoETezInIQlDulSl5Q17MHUfTzgcpchEx5Y7aapTDKGDnRuemt4csU4Lkz1ZjnQQwsQUm7eyQ/mCCwinVcDT5SCKMSu1UPaUrKoJJZpbgpc2D5vCB8vW7AnQffHMGDEimbLQtYVNzyypKD3ZYK0u5PtrbbQQ1zKszFk7qJ8gNo5zJwKfRzM9TKmIyqSSVBx7SX7wcczqIeKeewLFiDlPQix16vGd/UgVwF6P8A7Nf+m4IZj2D+0I/VxuYmRILhRHuPrGlE+3X59TGBnHn8+sYW09ibQsA4Ms1c5a0kKmFVmdzm6MdbPDLSVEufIQlKlKnSk5VJW2dQH3h+Jul+cKaV+ceZnIyuFBiLsoHYpI35RZTrLE8r8iS26OqzzqNrfp/eHZlKDcMYo1lFb5tEpsXCiO1OVWnagWV/5EjQ9R5gawQmK2UGcOFJuDyI2I5aiK0sB76+fP7zPtRkOCPnz+Yt1lKqb9k5CiCQpi4dspAAcklgANbwLr1yqK1Qr6zP/wDasJSOkzKe+rmkHKN80HeJa8YbKKUEmrmh1rPtICr6u+chg+wHUxySetcxTB1KUWAAJJJ2AGp6CNZE9hM4Lkb2lzHOKJ1Qp1rdgwSLJA0CUpFglrAACA/anR/AR0Phz6Kie/WqKN+yQRm8Frvl8EgnqIe8Nwenpm7CUiWeYACurrLq98G2orq4HJhbXfrqcQRhM9TBMicX5S5mlukWKfBalK2VTz0lgyexmB2PUMALl47hPxH+bn3vAjFsayyZik7JIA5qILfzC/xZI9M41H6y/JUkpcblx5hKv1jJNMiYlSFgKBux5b+fheKeETc1PKUNCiUf9gB+DRZQQ5HPx8YWpGRBIIWcv4wwSfSTSvMpUsk3e6CCzFtuUUsP4iUBcuk2I+ffHTuJacTJakkPmBf/ADDXpeOMS1LSVSknRWVIADlTsPMxZsDDbiRvuU7lPMdl1MwoKsoCeuvprEgnRUiZEnLMU80DvqfRTaDw06xIYqYHEEsW5buYhBmLIRYB3UNS2yX03D/tB2hoxLSMo1ueZPN978+UV00pSq1302PXpF3tSBor4/CIvE3dyjw8TYuarn8I1JqSDvGtU8fibx+Xiuqq/Mk+YgywxB2knqF5aibga84uU85tT89fnaAUjEPzD1i3JmFWgJ9w9YSSPvGhTjniEq2alQL6N79B4/I3hQ4hw1VOoTU+wr2k/hIsX6fC0NuH0RWv2my7gOE8m5m3SwflBSupJATdAXyMwBb22ChlAbpHmrVkO+MqtatwV/3OaUtalZsrx8PkiCCagDQDw87/AKQxTKGWUkplyQ3+DKv/ALN/TaF7E8ImqfIoS0ggEJEvVRIfvIto22x5xl/hlb0n/v8AjM1TqSOxIqq6CMUrChax5fsdowp8HUx7WYpXKyAX6lIAPpyi5S4LL3mzUnR8stQvoLZCD4u+xgW0Z9iPn3nU1eOwfn2lbtnOU6t3i2vJxz6wZ4dqOzzzFH7KUgrKDoVuBLyvo5uW5HWKc/CxLL9qhQIJSspUl2LKckkBtWd9bWvsxzDZkmjnZhcqlg8tz5tz9I7pqLEuHHH7dR2o1FdlBGeYjYoJ1dUMgGZNmrUwB5MVKL2CQDdRsADD3w5wdKoU5i0yoIZU27J5plghwNQVHvHoLRz3h3jI0S5jyswmZXLsoBJcAEuCly7c25Q14Pxx9bWoIlFASEklSg9yRYAaBucbVqsEwsxd2W83UZ50/qIrmsDO8C6rERp43J284HV+MJSHJf8A7R+pYe+Muv1ZIzLGPlwDCVbVvuw584BVuKgFvQfv16eXOB0nGStbEgAgqUygSlI1JOn9RFDFMSSg5kB1E90HZr6eW/6xcyOSAZIjjBI5xHLhDEs0lSDrKWpBHIE55fkxUPKDYmwgU2JpkTpdSl/q1QkImfkL6lt0HXp4w+IS5/bruOmkMKbTJ95M9xFedD8g+vIf0hI4ZwEIXMq17qWJA3se9MbpdI6vyh4VSFREtJuu37n0eMsewtMuSWtlACeVtoqrJxEkZM5XiuKTcyspdNwzRIITaZIScxGY30PjtEh4MDaI6VoUhILAtbUhwdPf+kUJPESVOhSVpNtQFAeBF28oLYtIGQ2sygrzAZm3+doF4Lw/dOYkuA73v1Pu/pGRSA7YXqX3Ar33N4xqW7Z0PZwSQee8bE4ihX4D6GNC8PR9anJbRSR4dxNoasEwaXqUA33HzeH+AxPcnDD6QZTVT+yhI6gfxEqahY1fwCT7rQ6zZqUCwCfh1hbxvEwQQw93h+8MNJHbEzxYD2m3ggdpJnIZpiZzkEi6FISEnw7pT5GCVUVMxF3u+3lz8Pe8cwRxPNppqZ8pQzCxzeytJN0qbbQgjQhxyjoeC8aUmIhkr7Ke3elKIzA75TotPUegj3h7l+hE6rwdUS2JKXZW19NfMRsTUFI7xdJseg67kawXnYEb/eFmysSG8PhAqpkFGpba9vXrEhoC84xKRcTwZrnyhpZjvbyPw9ese/UGAJYh2LjYk7akDpz2vFA16UlnsD3Ty6X1H8xfoK7Ppfry+dYls1SoMFZWlJsPBleowhKkgqTmlh25AkAJOV3cWZQ8FAgvFykxGXUU02jnEIUhKQ+xR/05g/KLg/hjfInKmEJGhZ7nLbc6XhI+kamNNMkTZaihRM8pZgogGUp2tqVqtvcRboWLrvxiRaweGcA5itxFwhMkzCFA9L2UNilWh2ZrRjwcpUucoDMyksQA/VOnXTxg9ScWLCAicgJBYgTEoKLjM4Se8gHVwQPCLM2vnOBmEiSfamSJPcY2ftUZhv8AiDRcX4wRJg+R3NFfJUO8tQSTo75r8ki7/LwnYnLSpQCysnqoAnayHOXbUwyY1UykBUuWFdoQHUXdiWcKJJWer8+TRTwrA5ah7LqJ11+Op/WFbgDx+08mG5zxKuFYLToGeYFqNjlDG3MnYeDwVRhtPNLzCEBu6EqYJHhueZ3gzJ4fygBmt+W128hEVhiQbuPJJ/SJ91gbcwzHtsIwDiBKTCEyiuWFibTzfaDpzIVstPM7EbiDfDlYZZFLNOlpEzZadkEnRQdh6bCJLpJQbOjMNiCx9R+oMZVGCy2KpZzI3CrKB6h79CPdDDYSORF+GD0Y0YPXIRWIROISlSVJSSdF91gX0JAIv0hhx7Be0GVrekczny1LSA4UzAZg7dH198W6TFq6WAiXUzQNg4LeGYGH1MGGIBBQ4MOD6PUvmUksLur2fU2aPIqL4aXUp/8AW1U+YosQnMMgtuDb3RITZraq22k8xyaaxxuAghHECVryZnS25GV9NvSGrB0JUgGWSoFkg9ToAXL6j1Gmkc7pcL+0BVMUGLFK0EkMdGTYnQXbTaH+bxCgSBLkIVnZu0KciUliklKSSSpjbYG/SGU6davTBsvNnJijT4yldVPIPtzVlP5khRSkjyAMOOG4kWsdmhIq+HrO2jMRs3hBbhbDaufMyJbKmy5qnZPRh7ayPuhtnI36GKnBESIyYrjeVJzEfIP8+kIWL4vnzd/W1m8I6BjP0XqmJGSsUCGJCpKFJJs+igR6mFVXB82mU60pmbBaSbAXslQsWffcQFzMvIEIKD6jFObQTZrlNhpmVttYcoCVWCiVqXIv1f5/SHqsqWzd0ptdxf0G+kLOJJSSpWwbxPU8hCFtc98Ryqo9MqYd9IddSkJRPUpA+7M74b/NdvOHXCvpxWQBU0iVDmhbf7V//qEWTgBWrMpug/poOkFP7GDCxc9GHzYwx9Si8DuPr0pPLcTouF/SDRVc1MtFLO7RbslkjQOSSCwAAckkAARnX8U4fJmETJU4KbN7AUCFWCkqQSkpNw4JGoNw0I+HSPq1JWVOiimXSyi9805WaYx5iWlv88e8FiTVyJkid7WZ8wbOjkUPs7unRWh2I5Zt8PxCM/8AA/xPKvnKAxyn/S1RypWeVJnLuUhwmXmI1dRJsHAcJLExzjGOLk1s8zKmW/3UhClJEtIzEJSC73ObvO5ueUVceweZInCRNIIQlJSdpiXJzjookvuCCDpAiqkd4BIYs1vvF206i/jaLUUbRjqSFvNg9xlkYDJmv9WqMpD/AGc4EeAC0Oku5Hsj3uAeM4LOpVpUtBQ5dCwxQtr91aXSrawO9xFenq1AfPX3+EG8K4tXKJCjmlEHPKUxQvlmSoEEjUEgm0cIxzCK56misrE/VyolyoJKRyKmzX2bKB5Rd4VxrvBJ9d2Gjxv/ALMp6xIFOtNNNLHsJheUq7kS5pvL3ZK8w/MI0YdwnUSagOhij2kffAO4H307ul32idVVVMSKivBjeqvL7aeYjQmuJNtOu0WjMkhLG55gP79OsD5mIIFko9XMeNqfm4hbG9pYC3LdAI30qiL7MR4uP6QPlYgpSgAglR9lKQSo+ADk/OkZ11YJSQKqZlKn+ykEE2ay5t0p5MgKOveTsskWenqEqkHmWDOAIuzmwi7Kx6XJmy1zULyeyskMySACsBTFTZkqYah2eE+s4uypIkITJ2zJusjZ1qdX3lbvppCtPrVzV+0Solg58P4iiqrbzCfnvifSVRhiZqULQpKgUjKsKGVSdiFBwoNy5RI4BgOOTqdRQmfMlBbAFC1ABRsFNoSCz20JiRPdoq7G3MOfn6Riah0GFM7nxfgCBPTMSGMxJzDmpJSH8wR/pED5eEhtIZMTxBM2ZY91PdB2LnvHwdv9MCqzEQTkQz6FX7c4uJA5MmIleZJS2TU7+7fn8IYsKQmSgJSAAN9t/iYDUyQnqfjz/SLf1li2/wAmFB8nM6OIcXXOOTQJr5wv5+fhFSbX9fL9Yozpzd5StNOQjhaAWg+vokrclOsJ1fgyFzWGiLkjfkDzcw7VeYpdso5ka+X7tCfSzu8xJJOZXjy87GINWxrUbezLdBQHcufaRFMlh0+bxXqlMNYszpg2aBVfPZJPj/EZaAkzYY5mXFaiKCkkDWaubVK6uTJle5K/URjwpKNONiCX0Yg6WIuzMfGKH0g1pl1aJYuKeRTy26hAWr3rMB6Xi1aQHS/n/EfRGnfQFmCLSlu4TsS0SamXlmAK7qk7BQCgymPiyh1AMJFV9FM5S2+sSVAfeUJmYiwAKUgh99Yu4XiwUh0k94Apdt9X8INUmJkBiXUNDzTv5iIUeynyyqwJb5orL+iSpvknSCLaiYD6ZC3rAXE/o+rZLkyu1Au8ohf+0d73R1ekxIm4OsXvrIJ9NW+ecH+LsTlhB8EN6TPntMwoPXfp0PI9IdOG+NSAmXUgzJSfZLtMlHnLVqnw9k7iHzHuGKatH2qGmaCahhMHidFDop/ERyziHhGdQr7wzS1HuTQCEq3Yv7K98p8nEPWxLhkdzmCvlcToddRhChUJPaSpoJKkuEqO6ih+4q/eTsS4cXjCqpJCECdMX2cpV0jVajuEA6j8xtrqzQI+j3iMIPYTmMmYbguQlWgUwItzD3Di8L3HNZUfW5qKn+8Qpm+633cn5GYhtmhfh7oPh4bkyzjXG1lS6VAkyzZTXXM5dovU88oZPSFNdYTqbXI83gzw5wRU1hCkgIlP/eTHCS2oSB3l+XqI6Dhv0Y0kq8zNPUGcrJCf9CNPAqVDy9dPfc5yeEE5IZobXl+v8R7Tr7wAZhcl+VntuBprHdzgtIj2aWQG/wAKXbzKSY01EinJBMmSSm7mVLsAw/DtADWKfaeelsRE4d4JNUmXNmHLIKiWZlKQiwynQFRDA8gTEhzqcddJUm3rbl0HzpEiR9Ta5yvAlKUVqMHuX67ECgZRqYlClhfWBwSVTCo6Pb4QSlrYQ+x9zfaZ46zLRnBO+o98aqitvFeZMcEuA3Xp0jDDcOXUTMqScgbOfgkH8R/q0dUnoThGZkmYqYrKgEk3tp4nlf8Ah4IJkIkgLnKdWz6D/tHPqfdFvEKiTQytBm1Yc73L6nxjlOPcRLnrJJLdPhrqbdPSKlTb33BwBGbiDiBUwFMln5nRnt/SFKVOUhOSaABolT90i7JfYhyA7ON4r02Mq7ZCSApBuohwz2cki4DDYOwg6mjzJKZjKSoPo3TTYMPCwhF6o/laPosept69dGCZ9aHvY6B94oyJvbTpMsffmy0f6lpEDcXwybKJyKOXkDb+N7R5wWtRxKjzEkfWJPl3xrCk0gUbgZUdcrDgTHjqr7TEapX+PNHklWQe5IgCA0FeKk/+tqP/ADz/AP5VwPkNqQ7bRqKMACZphjAcRKElKj3Xsfwk8/yn3HzhlpcRUCAXbY/t8+6FOolgyQZaGzKIA1LDfo94IYLUTkJZYJH3Xu3RuURamkHzCU0W/lMfKavAu7H3E/ofm8FpVdmDDyjmuJY4ywSFgkXygWULAi9wRe8EMG4tSpkqLnZwUn3AgxK9VgTy8iNrdd3m4xOiSKp4vJKJiFS5iUrlrspBFjy8DyIuDcQn0mK3DFgeemsUOMcbnU6Za5M0oUokFNiMoTexFw5F4nopfd9I22xGGJW4n4a+ozkqlkqkLJyE+0gi5lq5lrhX3h1Bhop+H6evEiqnupUpHYqR92YUF5RX0CSQw1tsGPNajiWpqWROnFSQcwDAB+Zyi+431MdC4arxJpZaVElU1SlJAGyAkKJ5B1Af0jSsDKuR3iTj2DGM8yc1hoAwGwGgAAsANgLCNBqOthA+prgN78ooVFeEpc922pMYynL5bmX4wuFhCsrOVz8/zAOsxEAFJOvtHm2w6fPOB03HsymTcEtyBJLeJHhzihi85CXUpbpH4R7v4i0qTjjGZIrDJ56livxtklRsnlz5DxJ+bRIV5dUZ5NrBsoPjryc84kaFdGF80me7nidnmUuRZB2Jf1jVUzhtbxh4xfAEzbjuq5wp1vC04aEGFvQc5EXkiLxmrUtKJd1LUlKRzJsPCOh1UxGHUoALqAt+dR9pR8TfwblAbhLhlSKntZn3EqKb/eLJB9CYXOP8bVMnKSD3Ud0frBU1+GCfcwy2YvcQ46qoJKldWPOACZqe0Cfa/vFPzUAke7MoxuqpgI6aekC6KckTUlQBGZSPDOkFJ9xhpHlMX7x1/spLHKhLkbDUs4ceUEux+zYa2ynWx1HnaM5M4KQC7+j69N4yrZyUIN+dvGM5qmXJaW71YALFfFJABJOmt/U+6FrAiJdZKWDdFTIIPTOCf1gpjGNZ1qRLSVqfQe9+W8CaginlspjOLqtsTvrqNHYeesaKcriQYwZu+kSk7PEqxLf9eYR4KOcf8oXZEkkhg/Qe9usPf0l0na1aZ6bipppE8dSZYSv0KTC/gtDmmBJ/odfW0NB4hGF6ajAEtLOyQbtqog3az3+Wg99Q9ny9G2G0DZSgmbMR5A8gAD+kHqOuGS53Pk238RnXOd+DKaqxtzPE8MomoJLDkzPYdfEC8CqzhdSADLPNKgQCFasWOlgoEDkDvDdSzwb6g6P8f005RYErMFf5D6P+5ie3UbACvwSuvSh+GihSSkgALQU9UupNujuB4PGPEXCtROyqQlKkgMMrgtr9/wDSGeZRBJ0sYO4TOUlBlkukey+w5eEaFDBhmZ9lZrfBnN6Hg/sh2lT9kkXJU2Y20QgXJ8IrUvEXaVqSkBMlKTKlpLAhKr5n/EVAHwtDxicgHuqlpmo+65KZiOiZguU9FAtzheMhCFjsqHNMUbGdMK9TslKQPN7QbMOjBBzJVLWo91Lgfh/Uj4vCxXqmzFBCJgCnIZCc3P72gt12N4cKjDZih9qvN0SAlHklNm5O53izQYKlDkgOwH+osW8h6GI7XSnnEfTVZb0eIgYfw/OKgszFsl2Lq3DFn5jcRem4AFd1TkNpq2wPzeOgzJIEtmF7eZgXMpAHV+Ecrnp0ME1nIOeYXhkce0Q6XAxLmEJLhSVA35g84kMFVLGbONlBvj+0eRVVbuXJklle1sT6HUIrTkiLKjFWdFBhTXTJurnlEcR4nzJqVvuo23H8GO0Jqcigflt/38oTePeDlTft5HeBuQNR83hZnTOWTUqGgcHUWf36j9oX6lGVRBCgk5Rp3gdQobWL+RMM86QpFvEMRpGiVhJm2AdRLWG8cziBPcF4nKUMQFHdSXJLa2OhPlBGoq51WkmUBKlpJzz5h7iegO6ug9Yq/wBlUtK5nD6xOFxISRlB27VY/wCIvGvsqiuWBNIEsezLQMstI2ASNvGJrNinOY5dxGJSNQEvKokqUo+3ULF1b90bD56x7J4Q+9MJUo3L84d8NwJMtLJHQ9Y2zsOJFhCGuY+mcCgdwTiWGGowpBlh52HqIIGqpCy4PUJV6XhW4cIVPlncrTvzN3HveHSk7alnCbLZ2KSlXsrSfaSobpMacRoaYlU2np1yZqkkMVJVLQVAgqQ1yblgWaKqrPLgwGIEVqmcp5i0XMzMpJ5OSGJ5j9ucUMFq1y5hzknK5vcFx9575TcPtG+lVk+zmEsGAVy2D8208LHaPKukUlaXD8mvmFrDmNbbO20eXAJP1nGfKhfpHTBsQzDdjcPqOY8r/GGanVc+EKWBhkgM7EDk4PtED0hkkk8tvc0ZerqxnHU0tJf19ZdnlyG6xYoRt4xSlX69YtU6+8PnSL6hhQRIr33MTPJ1OFHpFakoQkrWRzSn/wCx+A9YJlLKWORP7xhUBkgdH8z/AFit2wJPiDUSXXfk8bpqAEkcyIxJYuPnyjConuB4vGNrFJZfvNjSWAIRKVXUZQX0Y+cK2McQ9i7950nnZ9AS2rNbqINYwlRflc/oPJ/dHPa05zkUokOpRL6Ob2/Edop01O4Fm6kupvIOBDFPiAnIStNrsQdrjy5xImDUqUsWYAuRsSNjzaz+DbxIpqUKD95Pa+48T6XUIrzhEiRZOCCawfGBf9rzJK2Qe6dUm43iRIXPe89r8HkTxmXJQ5F2cfAxzfiWuMlSpMlKZSN8jhR01US/o0SJHD1BaLtNJDDrr6mHjBqVIFhoIkSMq31ygdRhpJAI0jcaZLaRIkU1ARDdzbU4cgodrtAKso0gafN4kSH4AgMBic0q0gzFv+Nf/JoI4B3yUKuEspPMPYt0iRIP8gix3DFUnIk5bMwEFsLq1GW5Llh8IkSM7X9TQ0fql2nXFyjS6w8SJFqekSY9yzOLzZ3RahHmKDv+X7RIkMeBB8zR/GNHZgpc8/2iRIzdX60lmn6b7QJiydRz/Q2hVXRA1CQSe8HN+pFuUSJFqDgSFz5pdo+9NymwSQABoNY8iRI77D7Tqz//2Q=="/>
          <p:cNvSpPr>
            <a:spLocks noChangeAspect="1" noChangeArrowheads="1"/>
          </p:cNvSpPr>
          <p:nvPr/>
        </p:nvSpPr>
        <p:spPr bwMode="auto">
          <a:xfrm>
            <a:off x="155575" y="-487363"/>
            <a:ext cx="15621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7416" name="Picture 8" descr="http://www.restaurante-estevens.com/images/20070321030154_conquilhas_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32656"/>
            <a:ext cx="2381250" cy="1571626"/>
          </a:xfrm>
          <a:prstGeom prst="rect">
            <a:avLst/>
          </a:prstGeom>
          <a:noFill/>
        </p:spPr>
      </p:pic>
      <p:pic>
        <p:nvPicPr>
          <p:cNvPr id="17418" name="Picture 10" descr="http://t1.gstatic.com/images?q=tbn:ANd9GcTaQTGB4cak9IGfOZu6gXbSQfaZAoaq8RrB4F34x2IIvHJ2cbw&amp;t=1&amp;h=167&amp;w=223&amp;usg=__F_71GDGDjl-h26Gj1isJXZZcmpU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32656"/>
            <a:ext cx="2073776" cy="1551807"/>
          </a:xfrm>
          <a:prstGeom prst="rect">
            <a:avLst/>
          </a:prstGeom>
          <a:noFill/>
        </p:spPr>
      </p:pic>
      <p:sp>
        <p:nvSpPr>
          <p:cNvPr id="12" name="CaixaDeTexto 11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19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5868144" y="0"/>
            <a:ext cx="2900354" cy="828660"/>
          </a:xfrm>
        </p:spPr>
        <p:txBody>
          <a:bodyPr/>
          <a:lstStyle/>
          <a:p>
            <a:pPr algn="ctr"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Vegetais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536" y="476672"/>
            <a:ext cx="9145016" cy="5688632"/>
          </a:xfrm>
        </p:spPr>
        <p:txBody>
          <a:bodyPr/>
          <a:lstStyle/>
          <a:p>
            <a:pPr lvl="2" eaLnBrk="1" hangingPunct="1">
              <a:lnSpc>
                <a:spcPct val="150000"/>
              </a:lnSpc>
              <a:buSzPct val="86000"/>
              <a:buFont typeface="Wingdings" pitchFamily="2" charset="2"/>
              <a:buChar char="Ø"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 Compostos azotados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Alcalóides, </a:t>
            </a:r>
            <a:r>
              <a:rPr lang="pt-PT" sz="2400" dirty="0" smtClean="0"/>
              <a:t>geralmente alcalinos e muitas vezes amargos, como o quinino, a estricnina e a brucina. Muitas plantas produzem alcalóides, mas também ocorrem em microrganismos, fungos, invertebrados, insectos e animais superiores. Muito usados pela indústria farmacêutica.</a:t>
            </a:r>
          </a:p>
          <a:p>
            <a:pPr lvl="1" algn="just" eaLnBrk="1" hangingPunct="1">
              <a:lnSpc>
                <a:spcPct val="150000"/>
              </a:lnSpc>
              <a:buNone/>
            </a:pPr>
            <a:r>
              <a:rPr lang="pt-PT" sz="2400" dirty="0" smtClean="0"/>
              <a:t>	 Os tremoços contém alcalóides tóxicos e </a:t>
            </a:r>
            <a:r>
              <a:rPr lang="pt-PT" sz="2400" dirty="0" err="1" smtClean="0"/>
              <a:t>teratogénicos</a:t>
            </a:r>
            <a:r>
              <a:rPr lang="pt-PT" sz="2400" dirty="0" smtClean="0"/>
              <a:t>, por vezes responsáveis por grandes perdas em gado; o consumo humano faz-se após cozedura, que destrói os compostos tóxicos.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584" y="260648"/>
            <a:ext cx="7010400" cy="900098"/>
          </a:xfrm>
        </p:spPr>
        <p:txBody>
          <a:bodyPr/>
          <a:lstStyle/>
          <a:p>
            <a:pPr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Ficotoxinas</a:t>
            </a:r>
          </a:p>
        </p:txBody>
      </p:sp>
      <p:sp>
        <p:nvSpPr>
          <p:cNvPr id="6" name="Rectângulo 5"/>
          <p:cNvSpPr/>
          <p:nvPr/>
        </p:nvSpPr>
        <p:spPr>
          <a:xfrm>
            <a:off x="251520" y="980728"/>
            <a:ext cx="83204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Não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são destruídas pelo calor nem pelas preparações culinárias ou industriais.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Não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são destruídas pela digestão humana.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Não se conhecem antídotos.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São </a:t>
            </a:r>
            <a:r>
              <a:rPr lang="pt-PT" sz="2400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perigosas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em </a:t>
            </a: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níveis muito baixos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muitas vezes da mesma ordem de grandeza do limiar da sua detecção.</a:t>
            </a:r>
            <a:endParaRPr lang="pt-PT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386" name="AutoShape 2" descr="data:image/jpg;base64,/9j/4AAQSkZJRgABAQAAAQABAAD/2wBDAAkGBwgHBgkIBwgKCgkLDRYPDQwMDRsUFRAWIB0iIiAdHx8kKDQsJCYxJx8fLT0tMTU3Ojo6Iys/RD84QzQ5Ojf/2wBDAQoKCg0MDRoPDxo3JR8lNzc3Nzc3Nzc3Nzc3Nzc3Nzc3Nzc3Nzc3Nzc3Nzc3Nzc3Nzc3Nzc3Nzc3Nzc3Nzc3Nzf/wAARCACoAN0DASIAAhEBAxEB/8QAHAABAAIDAQEBAAAAAAAAAAAAAAUGAwQHAgEI/8QAPBAAAgEDAwIEAwYEBAYDAAAAAQIDAAQRBRIhMUEGE1FhInGBBxQjMpGhQlKxwRUWYtEkM3Lh8PElRYL/xAAZAQEAAwEBAAAAAAAAAAAAAAAAAQMEAgX/xAAkEQADAAICAgICAwEAAAAAAAAAAQIDESExBBJBURMiBTJxYf/aAAwDAQACEQMRAD8A7PSlKAUpSgFKUoBSlKAUpSgFKUoBSg9u1ci8Q+I9d1b7Q30LRb6eztYWCSNEMZ4DMc+p6Cob0tsHXaVXdA1a4F/Lo2pMZLqJPMjmWPAljGBk4zhs9asWcjNJapbQa0KUpUgUpSgFKUoBSlKAUpSgFKUoBUJ4g8Tad4fMH+INIBNJsBRCQv8AqPoPepuua/aT4Pu7iaTXNC3STbNt3aZOJ0x2HrigL5a6rY3LBYbqJmYbgN2CV7HB7e9Z72R47Sdof+YsbFMjjcBxXA9B1iCwgSC53yaO0gAEse9rSUdV5H6r3HIx0q82dxBeW3/xV/JcWj7gGt52JUk42sjZyPcAfKst53O9lqxkF4x1DxfoEtvqI1SaWzB/E2Y2q38pXriug+CvGNn4nsUwyxX6oDLAQQRnuM9VPrVdR9XKNDdxwahbsgR4p1EbMuDwMHB7HkVUPBHhmBL7UJ9Uu5dGe2lUWW6URlMklTk8OOgxnmpw51S5FSkd3pVc0u91TT1Ka7PBdw5xFdQxlGx/rQZx8xxViVgwBUgg8gg5BFaE0+io+0pSpApSvhYL1IBPSgI3xLqsei6Jd382MQxlgM43EDgVyP7N9E/xo6hrWohi0twRE0U7pkn4mHwkE4JAyTX37Q9YvvFVxdppcZbTdLGWLOqh3wRv9SB1/euheHNPj03QNPs40WPyrdS+F5LHlj6jJzWfNk/XgsmdMjL7T/JEbacfIvIWDRSliTIo/MjMTzn3q3aHq1vq9r50GVZTskRxtKMOoIqBu8K0YLqqhvi3Y5B6Z98morTpJ4fHdsbNylvdxyfeULZDbduD7H4qz+NTVNPouyQqnaOiUoOg9e9K9AyilKUApSlAKUpQClKUApSlAKEZHTNK8sueNxHuKA5p9o3hIxQ3Ot6ZGq5Ui+t0OBPFnlvTeOTkVSfA3lJqt7YKVlS4txNFuVSwxjK9D8W3HGe1foCdEljZHUMjLtIPcelcL8Q+G7qx1aa50Wdk1DTJxthVQu+LqjqOm7aWBB64qjNCa0y2K2y/vbXU1vHLpd/5WVDrHJEJYn4I5z8Q5461D65q3iKw22up6Jpl9YSgo00MjpEF/h3AgleT/wCqaB4qhv7EecXSYN8boh2qT6+nPtgfUVb7aNZ7ZN7bZB3Ug5Hvj+9efjqobTRY9MpPhG016KwMtjd2lzYySMbVGnkYoCcDLAZde+0+mOKk9C8aXGm6h/g3iCS0uZgNsc1gyluOoePgqePTpW3q2hwW1teXFhcXFjI0TSSPa8eYwBPI6f39+1U3R7bQT9nkup3cMQvLeSX8fzGV2lU/mU53ZOR0rbjutHFQkdktbuC6UmCRX28Njsaz1w7w94vutIe31Ce/vr1ZcQXAniJEjBd3wnAxtyRyTu69q65oPiDTdcgV7C7jlkKgvGD8S/QjNaE+CrRKkgAk9BVV12+bVv8Ag9PkC2+4rcXHIO3uEBGD7mpDxVePBphghLLNdMIY2VgGXPVhn0HNQ8sUaWOyFSynEceRjA/lJIzjvmqM+X14RZjj27IvVbHTbPQL3aiNbfc3AYqE3NtI3k4yDzj0GKndFlkk0PTZJH3ySWsLO2fzMUBJ+pNUTx/fXL6fFoOloZ768UtIgYbhGBnBHbJ6fKrloLbvD+lNyAllFgdTxEtZXtY9lqSbPOrLmPfFGXZIyyjtkHP05xVW0aaWLVdQaPdJDpkKxtJkENK7guc57AAe1SvivUv8Kto3MTPeyt5VpGpz5jN/p9M/2quTQa7Z+H7hTBaTi5jaR4/+XJvJAyx/ixk544I9qY16vb+Tt9HaY2EiK46MAR8sV6rW0xHj0+2SQAOsSg46ZwK2a9KejGxSlKkgUpQ0ApXzNYJb22hJE9xFGQcYdwuf1qG0ux30bFK0ZdXsImZXuVyF3dCcj16YNQ+r+N9J0q1iurkymKR9isqY3n2BxmoVJ8InTLNStbT7+21G2W5s5VlhYcMpBGe4471s10QKUpQD2rlXieUweMNUmKF4lRFmRPzlNmdy+4PPPv1rquM8Vz/xRp5/zTdOPy3lojKM8l4yQeOvQiqPI4nZbg178lV1S3u3mg1DSzGmrhSyTxDMd9FtJOQOrYH7HpipLw/4o8T6lpv3ux0nTZrQPgh7hkbIPxAHtz6/vWpbiXRg6JEs0DKzRwk9HPwlVzxznGfniorwZr8ehqLGYQwypO5e1ncqsiMcqVY4HB7nrVE17LaXJdU8ktf32v8AiHUH0XWp4tFhdS33e3B3TruxtEjcMPlUJ4j8M6RpFlZJHKXmnv1UyzuQqoB8XwjAC8/MnIrY8a+Ih5cUhaMy+cs9t5KDzIyp67ix4xxj61WNf1i51a5F3FPLLO8RSYRxbIoo26xgHkkH+KrJVN7Zy+tGje3b3F15C3AltYJGECxqEjCbucJ2z788D0FTek6hdWTxtpv4dwjEK4/MQeBjtgdTnrVYjDKc8N2LD+L3qWt5mjCAybAeSB+Yj2xzVm9FkStaOpXPiddSbRpJ4ndWEiyKIywVwUG/gbipGeR684rb1bxHbwsltC0ck4JRribIhh7ZZsYznoO/qOlc6s9SYyRpFK0ZXPlyeYfMQHg/EOnGf0/T3btLa+fGtzeje+6CKa4jdHHbMbY6tzwT71VWP2e2Q4c9F/sfDthbW8u14LyW6wJJLjaxkYnO4fqAAOOmKjZ74eFNWTR9HhN9Dcs0gtfMw0EjAbVDdk69elUbTX0mDWo5fEBcr8beZb+ZEd56ZA6Aeo9Kt2nW9jZ+L4r3TDHNpcloSkwlD7XLbXJJOQTx19K5c6WyFrZt2lnJPrU+oaxK0t+kYWCMLlY1/wBI6Hv05HPrW8xi1fV7XTbZklhD4l25IypyxJI5AAx8zUf4h1OK4jVtOLpcwuXSU45/hIx9OPpVw8FeHV0yAXUqt5soyqueVX1PueSfp6VVjxu72yMlaRaQMDFfafPrSvSRlFM0qN13WbTRbNrm8miiXcAPMOPqKhvSBuXV1FaRNLMyhVBJ3HFUq88Q6zqUxXSYBbWqlcXNwSibcfwgfE/z4HH1rW06e38Q7tRupkuLeOd0tUY/AcY+PaR8ROTyeBgYFTJhEcbSzHcWIGD39iR1rLkz64RbEb7I600m2ltw+q3d/qdxtOZnneIdf5VK4HpnrWVkhiYNbadCWOBuYlvrzWDWdSt9OtBdXV0lrGxBV5ju2jPUL3qDtfFdnJGDZi7uGMQ8qEREueTks35dvz6YrI7yXX/C9RK6J3V9St9D0ltQ1OUMhIWK0h4Zye39/wC9c60rTdT+0jxSWvS6WUHErbSUjQHiNfQkdSajtbvdQ8S6xBFE4mnlfyYkiztHqVJ6j1au5+B/DUHhnRY7SMAzYzM/8zH37gVuw4lK38lOSiZsbSCwtIrW1iEcMShVUegrPSlaCkUpSgFQfivS5b+zS4syEvbRvNgbuxHVD7Njn6VOV8YAqQe4xUNbWiU9HGdS1OC6vrFrbzE4aZogwDJKG2qpHsSTjvxWt4o1G1W2NlrOkNHDLGyxyJKrO4XGNmM7Rn1qyeOPBjz65FqWnzPbZG9WjGQk4IIZh3U4wffmua+J1ubu4aeZZHmtz5MrrtMWQMkoRjAzxjrWVYvVl6ra4Kydm/EKqF6EdDj/AHratNz3EZgkAkyRhjgdKwNvTGD8ODjvn3pFwQSwXaS+7GTkY/3q1JsJm7cW5gVZnjIVwDz1yfT5VhebcihASG7dx86lpla9sY5ZWBeMBHCn85XjJ98Y/WooQP5rgBERRkknIHvkV3rR0nybNhI8cgBeQg8pt5Kk98f+CppYV1CJX2zs4DNt84pn6AHHPPBqGtYY1bbsZ33KVfnaT3OPl9B3xU5ZTquzMeUI4I+DAHXB5yPnx79K4o0S3rkr+oWMAhM0U8inPwiR9/B5+Yr5ot1eRkWdu255ZFVEzhS3RWJPYZ6cZrJr9strPuCt5MoZo964IOec8ZHapr7IdMGpeMrZZoFkitkaVvMXcAQBj65711OmuTLe4rZ1rwv4PlsrmO81R4ZJIlxHBjzNrfzFmyc9eBxV0AwAPSvhYKuWYDHBJPeob/Mtg19JaxNJKYh+JKiZjU56buh+ma6SmShtvkmqUz9cDnFRms6/pmiIrajdxxFhlEJ+JvkK6IN+aeKCMvK6qoOCWPFc+8T+IJ74yf4JawylHWKK/aWMpEX4B25J+pA45qmeNPH17rhNta7bO2Rn8uVGJaRSNvxDOBx/Soi6vgNPRrS0Sz8iONLkFvhucsBu29T+UHgjB3VxRbMcbLnpfhrWtHtB931/yi6CSUG1Dxknkkkn65ODg1uWg8V6rGI1nsI7Uf8A2UcBUn/pRjzx3xXyG9/zlqEKQ86LbbHmlIOLuULwgx/CpOST1PFWqeM7AC6cHPx5w3z/APPaslvS2zuHsrlr4U02OfzpojfzACM3N43mk89geh6/Svfii6XRfDN9dqixiSNoreAKFyzkjkD0zmpCzvWaIBod83RhCh2tkkADPSq14jsYtY1hLGSRn0+xkFzdg4AkkYfCoHyyT86ox06rb6LKTXBqfY/pcQ1KLUJ4CB5XlWgY8EAZeQexPGPauz1B+GNPW3t1nKLGzKAqqoAVQMADHSpyvShtrkzX/YUpSuzgUpSgFKUoDy6LIu11BHoap3iXwHo9zp93JY2Gy8cBlEchUOwOeRnB71c6U1slPR+VrjRr6N5oxCFMbsHRnG5cHjPvUXcQTW0imaKQfMcGuv8A2oaTJpOopf2kZeK+kIcnosmM9feqXvESnznM/GCwGVX6ngVCRdPK2QejXoimaF8eXKOhPGazXcBWRVeRtzclEUFVHuazXulvdoskRhixyFXIVj27DFYmJudPdZG/EB/EQDr7jHBpRKNeK5cMwCycA7/p0Jx/2qe0aZPP3yOjFmwHBIyMYOOxPtn9elV0DYArOPh55AI3ewH96lNOkG8RokrNNwqj+Ljn8pHP1GKrfRambfiGAy6cWCMrRkEBzzgcYzx1wM9asn2QJPp1jqusogZpAILcMDl3zkgewyM96iZreS60uZYra3DRx7lUgOeM9Sy9fqat1kUs9N0u0t5PKittPErSZwoL8sxHQtjjt6VW79JIyTs39djuL7UYrW+u/OlEIkuIozhSCSNqD3w2Seg6day+JfEml6dp7WUe0ONm6CKMH4cg8Dt26/vVI1PxUou2h0x5IUcFXuWjB8weqA8r05Y9OOnevy3nmxo0rGUBm+PO5o//ANHlh3IPPpjNRM1XNHCxr5Ltrv2mazdbYdItzZRYDMzFXkAPrnj9P2qiX17PqDPLezmWaTP4j7sN9Tkj5V5+8F7dQVCpjJTeSof2z2Pp2/rrPLn8u07hncHJxVumd+kpcGoJhDwhG7kHjjn+1WDw3qgs9ZsLiV0WFmMU3mDhUYcHp1BwRiq4xTdwCATyw5z/ALV4LZDL0Jzg+tEvsqO6+FJfu+jWVqgImjVjcRkjIZmJDnHtW80oZVcsoVsgbm2qO5xnHr+1c18JSW+s3E8epX17ZywWYkjntSsauijDNIccnGO/TtxU9D4ajj0Qajrk186DL+SHCbVPChz1yRg/mHOfSs2XDt8s7i1JJajqenveW1jZGC/uxKC6xFmWJBnJZuwHf2JqV8O6FdSxjbIChdnnuZMkySH8xA9DXzwN4ftPx7z7osAlPKKp6D8qknlvUnPJ6dKvyosahFACjoBVmHBCXBzky+x5hjWGNY48hQMDmvdKVqM4pSlAKUpQClKZoBTrWC4vILYAySKCegzk1F3finTrKZEvTJCjsFWVh8GT057Vy7lcbOlLfwPGWlprHh67tXBB270IXJBXkYrhUEbThHUOJAoCDyz8A6HP09B69BzX6C1SZjpN1LZ7JJDAxjLnKsce3avze8gCpNdSZZgTtJxtOecL6Dpn2rmqaLsPzskDsdio/Ec8KyZYD0/Q89aj7pBBdRtC8iO5wV7MMftz/Wialb/hhZl4bJz2/Qf3Fer91u48wKpCLnduyPpxXPsy1RvojBE6TOFVs57EDK/Oti1DglN6IuQd0cIY89jnvQxhogWByvcKBn9jWZYlWTY8pQKMsACc56dABUbO1DJCTyvu+yee+mCKcKZCoUjgEjAHXjH9TX3WNYlv2iiDhI4LdUEPmHBKr8bNnjOegPXAqOvnhVFVIpg46u/wjOfQn/zNac7MxZnyhLZUnGCAePao7DWjPdXbBQuxQSd0YYYyCOQQe3y/71oiZoy2AAhH5Bkg/wDrt/fpX2SQNGw/Mp656+1a2SFOTwO5rtFLb2ZTKUmZ4ygBHK4Jye9YnYAMiAlSdwB5/egR5CVRcn2qxeF/Buqa7KvkW0rRj80hGFXPfOefpXWjlukV1AzKcbSo6segqx+HvCeralKjWtlPcIxBEohKIB67jiuweE/s50/RQJb5Y7uc9iv4ae4B6mruiIihURVVRgADgVKRXVr4OY6H9lcbJLNrsiPJKciJFwEHUDgjOD2Oastj4C0mzkXyg/lKQyoWLYPOTlicde2P3q10qdI42zFDAsCIkYwiDCqOwrL1pSpIFKUoBSlKAUpSgFQniGXfAiQylZEfcSrY2jBBzj2PSppjgZNUi4m+96hNIIoxJg4WM8kc4+ZOP3rH5uf8U8fJf4+P3r/DZRkhiTyPyyA7SR+bA/Wo7X7USaazTxJK38OQCN3YYz68ZFbFpIr2sX3kskoGVVwFK84wf3FZNfj+8aTKirxtJG89xyPnXkrK0tm+Ut6ZWdA1K60uBrf73K8DRskcTvlPygZ55HPvVCvtPfTZT95RAHZiXkUsWP8A1AYx8uKt93bFNRlhERYON/PHwkcA141Gwt7mLyrtJvLYnBjZuo7AA1Zi8qlX7vgtvDOtyipwxBkWSOSKONujrIMdcdCvsa+XCSR8+WWBU/HEseQPXAwTWXUbQaPFArvI8ZzhxEGGCSe/cZ71ovqcG5R5krISQ/mRbMrj/Sa9Cbdrc9FLuJWmjZhWVolDLKzFQcEFTjt1NbyTskO+Q4VTgZkAJ+RGeR6Vht3iMFqsAE20n8ihSQelY5ImuzHG82Io5Q86AEYx0H+o/Kq9t1yXS9r9TRvkmuH86SSVdwO1HjGNvbr6jBrTdM71QghB8WRgk+uelS91DveTCqCcg4bqPUjABPFaN3CwVwsEgy3RlJBHzGf61ohp8Iy5ERhDBCScKvf3ra0/Tpby7ht7ZC8krhFLcbifTg/0r1bAPL5RJWUsFXzVyD/0n1rt/wBmHhKLS9OGp3tqU1G6+IiQAmMdsHtkYzWlGeq0uDS8IfZba2P/ABGv7bmX+G3U5VPm3G410eKKOGNUhRI0UYCqoAr2PlSpKHTYpSlDkUpSgFKUoBSlKAUpSgFKUoDxOypC7OcKqkk+gAzXN7fUCJnNuwmiBDxlDlpAeQPqMn2q/a0yLpdyZJfKTYdz56CuRaXcJHatDvFvKHaSPaRjjPHGQD3+hryv5LdJJG/w122W9Lhmn8+YjynO5VxuGCOnt/vS3XzLV4l2ZeQtzxxnt9cVXofEQigj+9JDFLhgcy4z+mcdemf1rZt3ZnhuCADHyzJ/Gh4OPr2ry1juf7Gt61wZZoVuC1s8QEijarBshhnj4j1Gc1pRZlGPgKqdhBQgg/ynr7frUjbxWdugs7Fs2wBchmY7GY5BGeg61oXtg4nLpGkgZvxFKgMW9RnrgVw529Po7x1pcnyaNJ7kQSQI8LLlt65GR6jFV7WfBlndxB9MRIbkNnaOI5e+CO3z6VOTNcRMjTMxUnBVgN7DqPiIwfTitmC4RYvgBKKcNA/xHHXIxk45q2LyYeZYuVa5KcNEksgjWPlwFoDvBfcXckDbwDgAEnOMfDyRU4dHaSKNY4FiigXaA7r8Xzwc59qmixdmltJC7BWBjwykj05x+xHWvBhmVS7hgCwXkfw+oAAArRXk1clU4/R8FeTSxIx84EAAA5UZ6/0rJH4YS5jKojBScEl/9qtEFvkkAMF6kY4+fNe2eIExFQCNx6YPC546bgenFULyMi4kXCrsidC8PR6TrFpcXDwS2cJLvujGUPbn269K6zbyRzQpJAytGygqUIwR61zm7tA8a+TFES68rKGJAYds5xxW5ZWjQWq2YIitkHwqOBn3xW3B59StWtmbL46b4ZfcjsRT1557DFUsmeBP+AiBIIBMshT9Dz/SovVdV11I3mhnt4pPKIWLfufzM8EHHIx6itS8+PngpXjN9M6Rmlcz0rxXrMaRzXc6zxxDEyeWCzkE5wR07Y65rpFvKs8KSp+VwGU/MVqxZpydFV43HZkpSlWlYpSlAKUpQClKUApSlAa9/aRX1q9tOMo4waqd34ER5bg2t55cU3JSSPfg465Jz6n61dKVVkwzk/sdzdT0znV94AYTG5CQ3EgO4nJBzx0X8vUCq6Y7rSbkD7tciZQQyGYqCw4OAeOR09DXZzzwar3jXSV1HRJ2jyJoFZ02nBY7T8PTvWXJ4i1wy/H5DT1RzR57DV4XWGeaOdFYNHKrA9MAnHHTjqe1YbjULzStTed5nd+FZZVwdo68jgHuAO5rA4ummSWytBKQ25lEyleSSRtx05K/TOK2Gdru2SGWEs+5Wl2OsgCjnaRgEdjz/wC8Tn0/w2pqujJL4qikvmtPuxvIRIPLaM7Wx746kDGT3q0RWkUtyk1jceaCMyRu3QfLOTVRSys1nWQqyRgku6xspbA45xUo+HvIbjJXYPiZVO5D/XFUZXDaSRasdJdkheaUkcyszRhiSRG5OB+nQfOtizWWBdvnxBwMmMHKgevNacDRIu379czJjdieQ5A9RkDis6WC3P4ptd8WdyZjLdO/IP8AWs72uuhvjlm3bXBeNpHVABlTISOffntWdLm1DCdiDJjAZPi6fLpmo+bTRex/dpHP3RjnyQhUgnqSeOM9q+6dplxbp+HEkEQyqxxr5mR6liOv61yk+5K6a+yY+828CFi5OOWwc5qE1DWp3l2W4KRkE427mwPr25/SscVvKyCW7nd22sR5xCqoGORgfD164qX8M6At641C7jHlfCYFXGzA/l6Er0PPUjPetmHBd1oqu5S2UrTbbUNaWWbbfNbzSF5HG7aoycBB7cHAAHfqBUxchZWYsfzMScvgqMdq6oqKBgqMY7CtQ6TYGcTtaxGUdHK8it+XwXetspx+WpT4OfWHh/UL1FgW2ItpPhLuSqheoI98810XTLU2dhBbE58qNV446CtgADGO3TivtasPjzi6M+XK8jFKUrQVClKUApSlAKUpQClKUApSlAKEbhggYpSgI1dB0lZRKNPtzICCCU6H2rJdaPpt2oW4sbeQDgboxwKUrhxL+CVTRot4T0QyGVLFIpcYDRErt9OAcftXiy8I6XaLGGWW4KLtLXErPuGc8gnHf0pSo/DH0dfkv7NwaDpoKhLSJEBztRcA/St6O3ijTYkahR0GOlKUWKF0iHdPtnryo/5B86GKMjDIpX0IpSp/HP0RtmGfT7O5VVubWCUL+UPGDj5VniijhjWOJFREAVVUYAApSpUyukRtnqlKV0BSlKAUpSgFKUoBSlKAUpSgP//Z"/>
          <p:cNvSpPr>
            <a:spLocks noChangeAspect="1" noChangeArrowheads="1"/>
          </p:cNvSpPr>
          <p:nvPr/>
        </p:nvSpPr>
        <p:spPr bwMode="auto">
          <a:xfrm>
            <a:off x="155575" y="-571500"/>
            <a:ext cx="1571625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6388" name="AutoShape 4" descr="data:image/jpg;base64,/9j/4AAQSkZJRgABAQAAAQABAAD/2wBDAAkGBwgHBgkIBwgKCgkLDRYPDQwMDRsUFRAWIB0iIiAdHx8kKDQsJCYxJx8fLT0tMTU3Ojo6Iys/RD84QzQ5Ojf/2wBDAQoKCg0MDRoPDxo3JR8lNzc3Nzc3Nzc3Nzc3Nzc3Nzc3Nzc3Nzc3Nzc3Nzc3Nzc3Nzc3Nzc3Nzc3Nzc3Nzc3Nzf/wAARCACoAN0DASIAAhEBAxEB/8QAHAABAAIDAQEBAAAAAAAAAAAAAAUGAwQHAgEI/8QAPBAAAgEDAwIEAwYEBAYDAAAAAQIDAAQRBRIhMUEGE1FhInGBBxQjMpGhQlKxwRUWYtEkM3Lh8PElRYL/xAAZAQEAAwEBAAAAAAAAAAAAAAAAAQMEAgX/xAAkEQADAAICAgICAwEAAAAAAAAAAQIDESExBBJBURMiBTJxYf/aAAwDAQACEQMRAD8A7PSlKAUpSgFKUoBSlKAUpSgFKUoBSg9u1ci8Q+I9d1b7Q30LRb6eztYWCSNEMZ4DMc+p6Cob0tsHXaVXdA1a4F/Lo2pMZLqJPMjmWPAljGBk4zhs9asWcjNJapbQa0KUpUgUpSgFKUoBSlKAUpSgFKUoBUJ4g8Tad4fMH+INIBNJsBRCQv8AqPoPepuua/aT4Pu7iaTXNC3STbNt3aZOJ0x2HrigL5a6rY3LBYbqJmYbgN2CV7HB7e9Z72R47Sdof+YsbFMjjcBxXA9B1iCwgSC53yaO0gAEse9rSUdV5H6r3HIx0q82dxBeW3/xV/JcWj7gGt52JUk42sjZyPcAfKst53O9lqxkF4x1DxfoEtvqI1SaWzB/E2Y2q38pXriug+CvGNn4nsUwyxX6oDLAQQRnuM9VPrVdR9XKNDdxwahbsgR4p1EbMuDwMHB7HkVUPBHhmBL7UJ9Uu5dGe2lUWW6URlMklTk8OOgxnmpw51S5FSkd3pVc0u91TT1Ka7PBdw5xFdQxlGx/rQZx8xxViVgwBUgg8gg5BFaE0+io+0pSpApSvhYL1IBPSgI3xLqsei6Jd382MQxlgM43EDgVyP7N9E/xo6hrWohi0twRE0U7pkn4mHwkE4JAyTX37Q9YvvFVxdppcZbTdLGWLOqh3wRv9SB1/euheHNPj03QNPs40WPyrdS+F5LHlj6jJzWfNk/XgsmdMjL7T/JEbacfIvIWDRSliTIo/MjMTzn3q3aHq1vq9r50GVZTskRxtKMOoIqBu8K0YLqqhvi3Y5B6Z98morTpJ4fHdsbNylvdxyfeULZDbduD7H4qz+NTVNPouyQqnaOiUoOg9e9K9AyilKUApSlAKUpQClKUApSlAKEZHTNK8sueNxHuKA5p9o3hIxQ3Ot6ZGq5Ui+t0OBPFnlvTeOTkVSfA3lJqt7YKVlS4txNFuVSwxjK9D8W3HGe1foCdEljZHUMjLtIPcelcL8Q+G7qx1aa50Wdk1DTJxthVQu+LqjqOm7aWBB64qjNCa0y2K2y/vbXU1vHLpd/5WVDrHJEJYn4I5z8Q5461D65q3iKw22up6Jpl9YSgo00MjpEF/h3AgleT/wCqaB4qhv7EecXSYN8boh2qT6+nPtgfUVb7aNZ7ZN7bZB3Ug5Hvj+9efjqobTRY9MpPhG016KwMtjd2lzYySMbVGnkYoCcDLAZde+0+mOKk9C8aXGm6h/g3iCS0uZgNsc1gyluOoePgqePTpW3q2hwW1teXFhcXFjI0TSSPa8eYwBPI6f39+1U3R7bQT9nkup3cMQvLeSX8fzGV2lU/mU53ZOR0rbjutHFQkdktbuC6UmCRX28Njsaz1w7w94vutIe31Ce/vr1ZcQXAniJEjBd3wnAxtyRyTu69q65oPiDTdcgV7C7jlkKgvGD8S/QjNaE+CrRKkgAk9BVV12+bVv8Ag9PkC2+4rcXHIO3uEBGD7mpDxVePBphghLLNdMIY2VgGXPVhn0HNQ8sUaWOyFSynEceRjA/lJIzjvmqM+X14RZjj27IvVbHTbPQL3aiNbfc3AYqE3NtI3k4yDzj0GKndFlkk0PTZJH3ySWsLO2fzMUBJ+pNUTx/fXL6fFoOloZ768UtIgYbhGBnBHbJ6fKrloLbvD+lNyAllFgdTxEtZXtY9lqSbPOrLmPfFGXZIyyjtkHP05xVW0aaWLVdQaPdJDpkKxtJkENK7guc57AAe1SvivUv8Kto3MTPeyt5VpGpz5jN/p9M/2quTQa7Z+H7hTBaTi5jaR4/+XJvJAyx/ixk544I9qY16vb+Tt9HaY2EiK46MAR8sV6rW0xHj0+2SQAOsSg46ZwK2a9KejGxSlKkgUpQ0ApXzNYJb22hJE9xFGQcYdwuf1qG0ux30bFK0ZdXsImZXuVyF3dCcj16YNQ+r+N9J0q1iurkymKR9isqY3n2BxmoVJ8InTLNStbT7+21G2W5s5VlhYcMpBGe4471s10QKUpQD2rlXieUweMNUmKF4lRFmRPzlNmdy+4PPPv1rquM8Vz/xRp5/zTdOPy3lojKM8l4yQeOvQiqPI4nZbg178lV1S3u3mg1DSzGmrhSyTxDMd9FtJOQOrYH7HpipLw/4o8T6lpv3ux0nTZrQPgh7hkbIPxAHtz6/vWpbiXRg6JEs0DKzRwk9HPwlVzxznGfniorwZr8ehqLGYQwypO5e1ncqsiMcqVY4HB7nrVE17LaXJdU8ktf32v8AiHUH0XWp4tFhdS33e3B3TruxtEjcMPlUJ4j8M6RpFlZJHKXmnv1UyzuQqoB8XwjAC8/MnIrY8a+Ih5cUhaMy+cs9t5KDzIyp67ix4xxj61WNf1i51a5F3FPLLO8RSYRxbIoo26xgHkkH+KrJVN7Zy+tGje3b3F15C3AltYJGECxqEjCbucJ2z788D0FTek6hdWTxtpv4dwjEK4/MQeBjtgdTnrVYjDKc8N2LD+L3qWt5mjCAybAeSB+Yj2xzVm9FkStaOpXPiddSbRpJ4ndWEiyKIywVwUG/gbipGeR684rb1bxHbwsltC0ck4JRribIhh7ZZsYznoO/qOlc6s9SYyRpFK0ZXPlyeYfMQHg/EOnGf0/T3btLa+fGtzeje+6CKa4jdHHbMbY6tzwT71VWP2e2Q4c9F/sfDthbW8u14LyW6wJJLjaxkYnO4fqAAOOmKjZ74eFNWTR9HhN9Dcs0gtfMw0EjAbVDdk69elUbTX0mDWo5fEBcr8beZb+ZEd56ZA6Aeo9Kt2nW9jZ+L4r3TDHNpcloSkwlD7XLbXJJOQTx19K5c6WyFrZt2lnJPrU+oaxK0t+kYWCMLlY1/wBI6Hv05HPrW8xi1fV7XTbZklhD4l25IypyxJI5AAx8zUf4h1OK4jVtOLpcwuXSU45/hIx9OPpVw8FeHV0yAXUqt5soyqueVX1PueSfp6VVjxu72yMlaRaQMDFfafPrSvSRlFM0qN13WbTRbNrm8miiXcAPMOPqKhvSBuXV1FaRNLMyhVBJ3HFUq88Q6zqUxXSYBbWqlcXNwSibcfwgfE/z4HH1rW06e38Q7tRupkuLeOd0tUY/AcY+PaR8ROTyeBgYFTJhEcbSzHcWIGD39iR1rLkz64RbEb7I600m2ltw+q3d/qdxtOZnneIdf5VK4HpnrWVkhiYNbadCWOBuYlvrzWDWdSt9OtBdXV0lrGxBV5ju2jPUL3qDtfFdnJGDZi7uGMQ8qEREueTks35dvz6YrI7yXX/C9RK6J3V9St9D0ltQ1OUMhIWK0h4Zye39/wC9c60rTdT+0jxSWvS6WUHErbSUjQHiNfQkdSajtbvdQ8S6xBFE4mnlfyYkiztHqVJ6j1au5+B/DUHhnRY7SMAzYzM/8zH37gVuw4lK38lOSiZsbSCwtIrW1iEcMShVUegrPSlaCkUpSgFQfivS5b+zS4syEvbRvNgbuxHVD7Njn6VOV8YAqQe4xUNbWiU9HGdS1OC6vrFrbzE4aZogwDJKG2qpHsSTjvxWt4o1G1W2NlrOkNHDLGyxyJKrO4XGNmM7Rn1qyeOPBjz65FqWnzPbZG9WjGQk4IIZh3U4wffmua+J1ubu4aeZZHmtz5MrrtMWQMkoRjAzxjrWVYvVl6ra4Kydm/EKqF6EdDj/AHratNz3EZgkAkyRhjgdKwNvTGD8ODjvn3pFwQSwXaS+7GTkY/3q1JsJm7cW5gVZnjIVwDz1yfT5VhebcihASG7dx86lpla9sY5ZWBeMBHCn85XjJ98Y/WooQP5rgBERRkknIHvkV3rR0nybNhI8cgBeQg8pt5Kk98f+CppYV1CJX2zs4DNt84pn6AHHPPBqGtYY1bbsZ33KVfnaT3OPl9B3xU5ZTquzMeUI4I+DAHXB5yPnx79K4o0S3rkr+oWMAhM0U8inPwiR9/B5+Yr5ot1eRkWdu255ZFVEzhS3RWJPYZ6cZrJr9strPuCt5MoZo964IOec8ZHapr7IdMGpeMrZZoFkitkaVvMXcAQBj65711OmuTLe4rZ1rwv4PlsrmO81R4ZJIlxHBjzNrfzFmyc9eBxV0AwAPSvhYKuWYDHBJPeob/Mtg19JaxNJKYh+JKiZjU56buh+ma6SmShtvkmqUz9cDnFRms6/pmiIrajdxxFhlEJ+JvkK6IN+aeKCMvK6qoOCWPFc+8T+IJ74yf4JawylHWKK/aWMpEX4B25J+pA45qmeNPH17rhNta7bO2Rn8uVGJaRSNvxDOBx/Soi6vgNPRrS0Sz8iONLkFvhucsBu29T+UHgjB3VxRbMcbLnpfhrWtHtB931/yi6CSUG1Dxknkkkn65ODg1uWg8V6rGI1nsI7Uf8A2UcBUn/pRjzx3xXyG9/zlqEKQ86LbbHmlIOLuULwgx/CpOST1PFWqeM7AC6cHPx5w3z/APPaslvS2zuHsrlr4U02OfzpojfzACM3N43mk89geh6/Svfii6XRfDN9dqixiSNoreAKFyzkjkD0zmpCzvWaIBod83RhCh2tkkADPSq14jsYtY1hLGSRn0+xkFzdg4AkkYfCoHyyT86ox06rb6LKTXBqfY/pcQ1KLUJ4CB5XlWgY8EAZeQexPGPauz1B+GNPW3t1nKLGzKAqqoAVQMADHSpyvShtrkzX/YUpSuzgUpSgFKUoDy6LIu11BHoap3iXwHo9zp93JY2Gy8cBlEchUOwOeRnB71c6U1slPR+VrjRr6N5oxCFMbsHRnG5cHjPvUXcQTW0imaKQfMcGuv8A2oaTJpOopf2kZeK+kIcnosmM9feqXvESnznM/GCwGVX6ngVCRdPK2QejXoimaF8eXKOhPGazXcBWRVeRtzclEUFVHuazXulvdoskRhixyFXIVj27DFYmJudPdZG/EB/EQDr7jHBpRKNeK5cMwCycA7/p0Jx/2qe0aZPP3yOjFmwHBIyMYOOxPtn9elV0DYArOPh55AI3ewH96lNOkG8RokrNNwqj+Ljn8pHP1GKrfRambfiGAy6cWCMrRkEBzzgcYzx1wM9asn2QJPp1jqusogZpAILcMDl3zkgewyM96iZreS60uZYra3DRx7lUgOeM9Sy9fqat1kUs9N0u0t5PKittPErSZwoL8sxHQtjjt6VW79JIyTs39djuL7UYrW+u/OlEIkuIozhSCSNqD3w2Seg6day+JfEml6dp7WUe0ONm6CKMH4cg8Dt26/vVI1PxUou2h0x5IUcFXuWjB8weqA8r05Y9OOnevy3nmxo0rGUBm+PO5o//ANHlh3IPPpjNRM1XNHCxr5Ltrv2mazdbYdItzZRYDMzFXkAPrnj9P2qiX17PqDPLezmWaTP4j7sN9Tkj5V5+8F7dQVCpjJTeSof2z2Pp2/rrPLn8u07hncHJxVumd+kpcGoJhDwhG7kHjjn+1WDw3qgs9ZsLiV0WFmMU3mDhUYcHp1BwRiq4xTdwCATyw5z/ALV4LZDL0Jzg+tEvsqO6+FJfu+jWVqgImjVjcRkjIZmJDnHtW80oZVcsoVsgbm2qO5xnHr+1c18JSW+s3E8epX17ZywWYkjntSsauijDNIccnGO/TtxU9D4ajj0Qajrk186DL+SHCbVPChz1yRg/mHOfSs2XDt8s7i1JJajqenveW1jZGC/uxKC6xFmWJBnJZuwHf2JqV8O6FdSxjbIChdnnuZMkySH8xA9DXzwN4ftPx7z7osAlPKKp6D8qknlvUnPJ6dKvyosahFACjoBVmHBCXBzky+x5hjWGNY48hQMDmvdKVqM4pSlAKUpQClKZoBTrWC4vILYAySKCegzk1F3finTrKZEvTJCjsFWVh8GT057Vy7lcbOlLfwPGWlprHh67tXBB270IXJBXkYrhUEbThHUOJAoCDyz8A6HP09B69BzX6C1SZjpN1LZ7JJDAxjLnKsce3avze8gCpNdSZZgTtJxtOecL6Dpn2rmqaLsPzskDsdio/Ec8KyZYD0/Q89aj7pBBdRtC8iO5wV7MMftz/Wialb/hhZl4bJz2/Qf3Fer91u48wKpCLnduyPpxXPsy1RvojBE6TOFVs57EDK/Oti1DglN6IuQd0cIY89jnvQxhogWByvcKBn9jWZYlWTY8pQKMsACc56dABUbO1DJCTyvu+yee+mCKcKZCoUjgEjAHXjH9TX3WNYlv2iiDhI4LdUEPmHBKr8bNnjOegPXAqOvnhVFVIpg46u/wjOfQn/zNac7MxZnyhLZUnGCAePao7DWjPdXbBQuxQSd0YYYyCOQQe3y/71oiZoy2AAhH5Bkg/wDrt/fpX2SQNGw/Mp656+1a2SFOTwO5rtFLb2ZTKUmZ4ygBHK4Jye9YnYAMiAlSdwB5/egR5CVRcn2qxeF/Buqa7KvkW0rRj80hGFXPfOefpXWjlukV1AzKcbSo6segqx+HvCeralKjWtlPcIxBEohKIB67jiuweE/s50/RQJb5Y7uc9iv4ae4B6mruiIihURVVRgADgVKRXVr4OY6H9lcbJLNrsiPJKciJFwEHUDgjOD2Oastj4C0mzkXyg/lKQyoWLYPOTlicde2P3q10qdI42zFDAsCIkYwiDCqOwrL1pSpIFKUoBSlKAUpSgFQniGXfAiQylZEfcSrY2jBBzj2PSppjgZNUi4m+96hNIIoxJg4WM8kc4+ZOP3rH5uf8U8fJf4+P3r/DZRkhiTyPyyA7SR+bA/Wo7X7USaazTxJK38OQCN3YYz68ZFbFpIr2sX3kskoGVVwFK84wf3FZNfj+8aTKirxtJG89xyPnXkrK0tm+Ut6ZWdA1K60uBrf73K8DRskcTvlPygZ55HPvVCvtPfTZT95RAHZiXkUsWP8A1AYx8uKt93bFNRlhERYON/PHwkcA141Gwt7mLyrtJvLYnBjZuo7AA1Zi8qlX7vgtvDOtyipwxBkWSOSKONujrIMdcdCvsa+XCSR8+WWBU/HEseQPXAwTWXUbQaPFArvI8ZzhxEGGCSe/cZ71ovqcG5R5krISQ/mRbMrj/Sa9Cbdrc9FLuJWmjZhWVolDLKzFQcEFTjt1NbyTskO+Q4VTgZkAJ+RGeR6Vht3iMFqsAE20n8ihSQelY5ImuzHG82Io5Q86AEYx0H+o/Kq9t1yXS9r9TRvkmuH86SSVdwO1HjGNvbr6jBrTdM71QghB8WRgk+uelS91DveTCqCcg4bqPUjABPFaN3CwVwsEgy3RlJBHzGf61ohp8Iy5ERhDBCScKvf3ra0/Tpby7ht7ZC8krhFLcbifTg/0r1bAPL5RJWUsFXzVyD/0n1rt/wBmHhKLS9OGp3tqU1G6+IiQAmMdsHtkYzWlGeq0uDS8IfZba2P/ABGv7bmX+G3U5VPm3G410eKKOGNUhRI0UYCqoAr2PlSpKHTYpSlDkUpSgFKUoBSlKAUpSgFKUoDxOypC7OcKqkk+gAzXN7fUCJnNuwmiBDxlDlpAeQPqMn2q/a0yLpdyZJfKTYdz56CuRaXcJHatDvFvKHaSPaRjjPHGQD3+hryv5LdJJG/w122W9Lhmn8+YjynO5VxuGCOnt/vS3XzLV4l2ZeQtzxxnt9cVXofEQigj+9JDFLhgcy4z+mcdemf1rZt3ZnhuCADHyzJ/Gh4OPr2ry1juf7Gt61wZZoVuC1s8QEijarBshhnj4j1Gc1pRZlGPgKqdhBQgg/ynr7frUjbxWdugs7Fs2wBchmY7GY5BGeg61oXtg4nLpGkgZvxFKgMW9RnrgVw529Po7x1pcnyaNJ7kQSQI8LLlt65GR6jFV7WfBlndxB9MRIbkNnaOI5e+CO3z6VOTNcRMjTMxUnBVgN7DqPiIwfTitmC4RYvgBKKcNA/xHHXIxk45q2LyYeZYuVa5KcNEksgjWPlwFoDvBfcXckDbwDgAEnOMfDyRU4dHaSKNY4FiigXaA7r8Xzwc59qmixdmltJC7BWBjwykj05x+xHWvBhmVS7hgCwXkfw+oAAArRXk1clU4/R8FeTSxIx84EAAA5UZ6/0rJH4YS5jKojBScEl/9qtEFvkkAMF6kY4+fNe2eIExFQCNx6YPC546bgenFULyMi4kXCrsidC8PR6TrFpcXDwS2cJLvujGUPbn269K6zbyRzQpJAytGygqUIwR61zm7tA8a+TFES68rKGJAYds5xxW5ZWjQWq2YIitkHwqOBn3xW3B59StWtmbL46b4ZfcjsRT1557DFUsmeBP+AiBIIBMshT9Dz/SovVdV11I3mhnt4pPKIWLfufzM8EHHIx6itS8+PngpXjN9M6Rmlcz0rxXrMaRzXc6zxxDEyeWCzkE5wR07Y65rpFvKs8KSp+VwGU/MVqxZpydFV43HZkpSlWlYpSlAKUpQClKUApSlAa9/aRX1q9tOMo4waqd34ER5bg2t55cU3JSSPfg465Jz6n61dKVVkwzk/sdzdT0znV94AYTG5CQ3EgO4nJBzx0X8vUCq6Y7rSbkD7tciZQQyGYqCw4OAeOR09DXZzzwar3jXSV1HRJ2jyJoFZ02nBY7T8PTvWXJ4i1wy/H5DT1RzR57DV4XWGeaOdFYNHKrA9MAnHHTjqe1YbjULzStTed5nd+FZZVwdo68jgHuAO5rA4ummSWytBKQ25lEyleSSRtx05K/TOK2Gdru2SGWEs+5Wl2OsgCjnaRgEdjz/wC8Tn0/w2pqujJL4qikvmtPuxvIRIPLaM7Wx746kDGT3q0RWkUtyk1jceaCMyRu3QfLOTVRSys1nWQqyRgku6xspbA45xUo+HvIbjJXYPiZVO5D/XFUZXDaSRasdJdkheaUkcyszRhiSRG5OB+nQfOtizWWBdvnxBwMmMHKgevNacDRIu379czJjdieQ5A9RkDis6WC3P4ptd8WdyZjLdO/IP8AWs72uuhvjlm3bXBeNpHVABlTISOffntWdLm1DCdiDJjAZPi6fLpmo+bTRex/dpHP3RjnyQhUgnqSeOM9q+6dplxbp+HEkEQyqxxr5mR6liOv61yk+5K6a+yY+828CFi5OOWwc5qE1DWp3l2W4KRkE427mwPr25/SscVvKyCW7nd22sR5xCqoGORgfD164qX8M6At641C7jHlfCYFXGzA/l6Er0PPUjPetmHBd1oqu5S2UrTbbUNaWWbbfNbzSF5HG7aoycBB7cHAAHfqBUxchZWYsfzMScvgqMdq6oqKBgqMY7CtQ6TYGcTtaxGUdHK8it+XwXetspx+WpT4OfWHh/UL1FgW2ItpPhLuSqheoI98810XTLU2dhBbE58qNV446CtgADGO3TivtasPjzi6M+XK8jFKUrQVClKUApSlAKUpQClKUApSlAKEbhggYpSgI1dB0lZRKNPtzICCCU6H2rJdaPpt2oW4sbeQDgboxwKUrhxL+CVTRot4T0QyGVLFIpcYDRErt9OAcftXiy8I6XaLGGWW4KLtLXErPuGc8gnHf0pSo/DH0dfkv7NwaDpoKhLSJEBztRcA/St6O3ijTYkahR0GOlKUWKF0iHdPtnryo/5B86GKMjDIpX0IpSp/HP0RtmGfT7O5VVubWCUL+UPGDj5VniijhjWOJFREAVVUYAApSpUyukRtnqlKV0BSlKAUpSgFKUoBSlKAUpSgP//Z"/>
          <p:cNvSpPr>
            <a:spLocks noChangeAspect="1" noChangeArrowheads="1"/>
          </p:cNvSpPr>
          <p:nvPr/>
        </p:nvSpPr>
        <p:spPr bwMode="auto">
          <a:xfrm>
            <a:off x="155575" y="-571500"/>
            <a:ext cx="1571625" cy="1200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6390" name="Picture 6" descr="http://t1.gstatic.com/images?q=tbn:ANd9GcS3mph7HxEjaoyRZsy6hkGPtOr9d8frXk6mP5Vv4zwKK1dF3i8&amp;t=1&amp;usg=__Rl-JMKgV3uxSN0DUE256QQvCn8M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437112"/>
            <a:ext cx="2447925" cy="1866901"/>
          </a:xfrm>
          <a:prstGeom prst="rect">
            <a:avLst/>
          </a:prstGeom>
          <a:noFill/>
        </p:spPr>
      </p:pic>
      <p:sp>
        <p:nvSpPr>
          <p:cNvPr id="16392" name="AutoShape 8" descr="data:image/jpg;base64,/9j/4AAQSkZJRgABAQAAAQABAAD/2wBDAAkGBwgHBgkIBwgKCgkLDRYPDQwMDRsUFRAWIB0iIiAdHx8kKDQsJCYxJx8fLT0tMTU3Ojo6Iys/RD84QzQ5Ojf/2wBDAQoKCg0MDRoPDxo3JR8lNzc3Nzc3Nzc3Nzc3Nzc3Nzc3Nzc3Nzc3Nzc3Nzc3Nzc3Nzc3Nzc3Nzc3Nzc3Nzc3Nzf/wAARCACnAN8DASIAAhEBAxEB/8QAHAABAAEFAQEAAAAAAAAAAAAAAAEDBAUGBwII/8QAPRAAAQMCBAIIAwYFAwUAAAAAAQACAwQRBRIhMQZBBxMiUWFxgZFSofAUFkKxwdEVMmJykiOy4SVFVYKi/8QAFwEBAQEBAAAAAAAAAAAAAAAAAAECA//EAB4RAQEAAgEFAQAAAAAAAAAAAAABERICAxMhMUFR/9oADAMBAAIRAxEAPwDuKIiAiIgIiICIiAiIgIiICIiAiIgIiICIiAiIgIiICIiAiIgIiICIiAiIgIiICIiAiIgIiICIiAiIgIiICIiAiIgIiICIiAiIgIiICIiAiIgIiICIiAiIgIiICIiAiIgIiICIiAiIgIiICIiAiIgIiICIiAii4S470Eoii4QSii6XKCUUX70uEEoouEuEEoiICIiAiIgIl1BOiCUVhV4zhlFJ1dZiNJA/4ZZmtPsSr1jg8BzSCDqCOaD0iKDsglFSmmjgjdJM9sbGi7nPNgB4laTjnSvwthWdkVW/EJm/gpG5h/lt6pkb1cKC8C/cN1xTEul/FsUYYeH8NjpCQbyzO6x4Hg21gfO65/jvE3EmIzmDFMVqpTzY2UtZ/iLBZzm4H0lifFeAYZpW4tSRuOmXrAT7BariHS3gkEj2UNNUVga7KHghjSfC+tvRcCkiqqNjJi4C4vqflZbNhEMeJUQkgbEHm5I1LgfHTRS8vGYNuxPpjxOa7cPw2npwdA6RxkP6D5LXarpG4rqjl/iUkYJ2ha1lvUBU34eI9AyFwO4IcqTqW2ZrBFp4nX3Cm8FnU4xi1fJarr66U7nNUv7u66tyyrB1nmd4iokP6/VisnHC5ov1Dri5blcD+fcL6+RXqKF8DXtcyRrydbNBAsbAC3LX3PcpujHsdiAbmFVUtbYmzZ3+Xf3/AJHuVy2XFY3DJiFWwZhY9c/31dpsT7K5BizEiSNpFzc2BB9dtTf0HMK4hY03AADRo0DT8rcgfK58LTZVGLiLiS7f+r14tcEGUg8h5nU/JXVNxTxNBfJjVUc7hd5fmA0HeD3/ACXog37Qf2tdiSL+R11c0e199PYpoywsDe0AQNPDQ6j+pmn9veLNxfUnSRxVTvHXTU9VG22j4Wi403I81sNF0wxgWr8HmZoCXQyB1j3WPgtSfRMLi9pLAG6EX7Vy48rdzPdttCLJcKgs4DJYNNtQRoCABfyGtu7bZO4OnYf0n8NVYb1081I9wBLZ4iLE8ri4Wz4bi+H4rGZMOrYKlo36p4cR5jkuATYVTHVjyBc77uHL/d8vag3CwyYvhlEWlwWSFgHhpsL5voi97sH0nmCXXAqPGuI8MgMdHjVSIm9lud3WAa22cDbYn3VObjri+J7gMZDsupBp4nd5+HwstTnKPoEkBW9XX0lFH1lbUxU7PileGj5r5+reOuLZ6d0bsafGTuYYY2O9CGgjnzWp10dXXVD5a+qnqp9y+aQuPzK1tB2vibpjwDDC+HCmS4pUNNrx9iIHxed/QFcq4j6S+JsdlcBWuoaY/wAtPRksHq7c+/stVqIiDZjSFSbE/mLeKDLcN4b/AB/iGhobZ31c7Wve7Ult7uJvvoCvrWGNsUbY42hrGtDWtHIAaLjPQjwe8VP3irOyIw6OmjBGriO04+QNrea7Q5wY25Vgm60PpI6QX8JPho6WhM9ZUR52SSG0bBe2vMnTYLfOR0uucdIOJcJY3QVNHVV7DiNJm6nq2uzNf8O2xI1Clo47xDxNj3E8okxarL42DsxMbkjA/t5+ZusDGGtkzEG5PZ1122t7arOvgkheyPN2JOZbceXuriDCoXVLi86g7N2uuewq8PUssUHWBgLnab6jw81ZYpCJcacx9zYZXEcyA3b1W6RwshpWZQ0Bu3iLLT3OMldFPJe0hdcXtzv+q5S0Va+jd1DGHK5mW13H53WO4erZ8HxEPId1UnZLW/i00dZbdXdQafO8EwsGrCdXEclrU9NVxwS1v2e7LAaWBaAtcfWBuzDFW07ZomjtNB7rn6usbLGy9gSSdBr9efqsJQ8SPp6UU4p3XbvZ1vrdRNxA4lxNJ7yWH5JJfozAAzXBA+G5tbX9NF7hIy5nHfkLC2mnvr7LXv4xJI6xgcAb7Ovpr+5WRgndKzMG2Lvit9bqjLZo5Yzcgm2ubtHcH9Pmvb6eF7WO+zx6D8Iyk89SPE29FjWSFruydN7n3HzV7DUlugzDmPDu+vFTAu2YdE94Y1uW4tcyOI2y309T5HwCuRhzHMe3/UN/5gZHgjTu9R7HuVqyujDm3IsOXeO720WVjr4X2Imafi1Ov0b+6x6FuMMBAAZI3QAakgaG9wW66nb+khI6J4uA+XnoHnXy7PeAVk46tpBcDmJ1vY6/Vz7+K8OliDc3Zj35bHf5W/8AlS0WRoC4EZ5nNG1iLf7fP6vezqsOc1ze0XaWJ079LafXtbLPnZsXkeA5fV/n4K0mqYrA5r21uR/x9aILX7GGw5DJdvMAAnbTl5eyt6qhiF8ou4/hFtPrRXD66NrTkaGt9l7bRYrWNDqbD6gtP4hGdVrjkanVUOVxLWkAc1bmCzHyG97bk7LfRwXxFKy4oQ0O+OVo/VWdbwDxK2md1WHsk/pZO0krpMjl9c95dd/fbRWTiC4ZXc1n+IsFxrCngYrhVRSNfo18jdHf+w0+awD43MeWyNLbaWK6wfQPQPilPUcNT4c11qimndIWk7sfqHD1BHoO9dOc3MLFfK3R3xJ91eJaevmzupiDFO1u5Y7ci29rA28F9N4LjFBjVA2twuqZU07iQHt5Ebgg6g+BQXzf5RfuWnY50fYZidRNWQufT1Ur85Ng5hdz7Pj5rcbEgX3U8lRyWv6MMQBL6eemmDdQzVl/0+axNVwTj0DwW4XI8O3MLw79V3Cyi1ljSD5/xHDMWw+Eito6iBmWwLmmx8CeSxMcAdc3s4DsABfSkkbZWFkjWvYRYtcLgrWsS4DwOuDzHA+le7nTvsL/ANpuPks3pjjpbNLGxsmUtZZpYwab8+9eq6mqKqJ0bXiIBuW7W3JHcVv1R0a1ELH/AGDE2O1uGzR2v6hYufhTiCnDiaDrbaf6Ugdf0JBWdKNPpcEw+lAbI18ziLkud+v/AAqsmHUDTdsDANgAFl6zDMTo256vDaqJp1zGE29wrAVbD/MDYeCnlGMdSMucsbAN9GpHE92YNOjdgPryWVFTSuOUloPiVVtDbstA8kyrExtLXEEuJPcqlnDlfu3WSaYmkkMb7KC+IDRguUyjGOZIRbLoNgvUDJAR2T9eqvnTDMLBospjlc5+WIF7jsGi5PsoqIGyguO2lrHuVwTkZa+2o0AV/TcPY/iFuooJGA7Pmsxo9/2WYw/o4xJ8l8SrqdkfMQguPzsprarVTLnHZdb0VXDcNrMYqDBhsLp5BqXHRjB4nkui0PR5g9OWmpdUVRHKR4DT6D91tNNSwUkTYqaGOGNuzWNAC68en+lrV+GOCabCnfaa9zKyrI7N2diPyB3Pj8ltrdRtYDZTZLLpJhEFoKjL9XUlt+ZUgWVFKaCKohdDURMlifo5j25g4eIK0PHuiXh3FXGSl6/D3m9hAc0YP9rtvIELoNksg4XiXQfiUMbn4ZitNO4bRyRmMn1ufmtt6H+G8c4XbidDjFNHHDI5ksUjJA4F1iCNPABdHspQEREBERBFlKIgiyEXUog8ubfmR4Ki6nbe+Vlzv2VcIpgY2owTDKnN1+HUj825MTbn1srL7n8Pj/tkQ8AXfus+iYgwH3PwD/xsX+Tv3XpnCeBRm7cMgJ/qufzKzqJrBi4sAwqNwLMNpQRteFpV8ymhjIMcUbLfC0BVkTEHkNAOymylFQREQEREEXS6lEEXUXK9IggKURAREQEREBERAREQEREBERAREQEREBERAREQEREBERAREQEREBERAREQEREBERAREQEREBERAREQEREBERAREQEREBERA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155575" y="-647700"/>
            <a:ext cx="1819275" cy="1362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6394" name="AutoShape 10" descr="data:image/jpg;base64,/9j/4AAQSkZJRgABAQAAAQABAAD/2wBDAAkGBwgHBgkIBwgKCgkLDRYPDQwMDRsUFRAWIB0iIiAdHx8kKDQsJCYxJx8fLT0tMTU3Ojo6Iys/RD84QzQ5Ojf/2wBDAQoKCg0MDRoPDxo3JR8lNzc3Nzc3Nzc3Nzc3Nzc3Nzc3Nzc3Nzc3Nzc3Nzc3Nzc3Nzc3Nzc3Nzc3Nzc3Nzc3Nzf/wAARCACnAN8DASIAAhEBAxEB/8QAHAABAAEFAQEAAAAAAAAAAAAAAAEDBAUGBwII/8QAPRAAAQMCBAIIAwYFAwUAAAAAAQACAwQRBRIhMQZBBxMiUWFxgZFSofAUFkKxwdEVMmJykiOy4SVFVYKi/8QAFwEBAQEBAAAAAAAAAAAAAAAAAAECA//EAB4RAQEAAgEFAQAAAAAAAAAAAAABERICAxMhMUFR/9oADAMBAAIRAxEAPwDuKIiAiIgIiICIiAiIgIiICIiAiIgIiICIiAiIgIiICIiAiIgIiICIiAiIgIiICIiAiIgIiICIiAiIgIiICIiAiIgIiICIiAiIgIiICIiAiIgIiICIiAiIgIiICIiAiIgIiICIiAiIgIiICIiAiIgIiICIiAii4S470Eoii4QSii6XKCUUX70uEEoouEuEEoiICIiAiIgIl1BOiCUVhV4zhlFJ1dZiNJA/4ZZmtPsSr1jg8BzSCDqCOaD0iKDsglFSmmjgjdJM9sbGi7nPNgB4laTjnSvwthWdkVW/EJm/gpG5h/lt6pkb1cKC8C/cN1xTEul/FsUYYeH8NjpCQbyzO6x4Hg21gfO65/jvE3EmIzmDFMVqpTzY2UtZ/iLBZzm4H0lifFeAYZpW4tSRuOmXrAT7BariHS3gkEj2UNNUVga7KHghjSfC+tvRcCkiqqNjJi4C4vqflZbNhEMeJUQkgbEHm5I1LgfHTRS8vGYNuxPpjxOa7cPw2npwdA6RxkP6D5LXarpG4rqjl/iUkYJ2ha1lvUBU34eI9AyFwO4IcqTqW2ZrBFp4nX3Cm8FnU4xi1fJarr66U7nNUv7u66tyyrB1nmd4iokP6/VisnHC5ov1Dri5blcD+fcL6+RXqKF8DXtcyRrydbNBAsbAC3LX3PcpujHsdiAbmFVUtbYmzZ3+Xf3/AJHuVy2XFY3DJiFWwZhY9c/31dpsT7K5BizEiSNpFzc2BB9dtTf0HMK4hY03AADRo0DT8rcgfK58LTZVGLiLiS7f+r14tcEGUg8h5nU/JXVNxTxNBfJjVUc7hd5fmA0HeD3/ACXog37Qf2tdiSL+R11c0e199PYpoywsDe0AQNPDQ6j+pmn9veLNxfUnSRxVTvHXTU9VG22j4Wi403I81sNF0wxgWr8HmZoCXQyB1j3WPgtSfRMLi9pLAG6EX7Vy48rdzPdttCLJcKgs4DJYNNtQRoCABfyGtu7bZO4OnYf0n8NVYb1081I9wBLZ4iLE8ri4Wz4bi+H4rGZMOrYKlo36p4cR5jkuATYVTHVjyBc77uHL/d8vag3CwyYvhlEWlwWSFgHhpsL5voi97sH0nmCXXAqPGuI8MgMdHjVSIm9lud3WAa22cDbYn3VObjri+J7gMZDsupBp4nd5+HwstTnKPoEkBW9XX0lFH1lbUxU7PileGj5r5+reOuLZ6d0bsafGTuYYY2O9CGgjnzWp10dXXVD5a+qnqp9y+aQuPzK1tB2vibpjwDDC+HCmS4pUNNrx9iIHxed/QFcq4j6S+JsdlcBWuoaY/wAtPRksHq7c+/stVqIiDZjSFSbE/mLeKDLcN4b/AB/iGhobZ31c7Wve7Ult7uJvvoCvrWGNsUbY42hrGtDWtHIAaLjPQjwe8VP3irOyIw6OmjBGriO04+QNrea7Q5wY25Vgm60PpI6QX8JPho6WhM9ZUR52SSG0bBe2vMnTYLfOR0uucdIOJcJY3QVNHVV7DiNJm6nq2uzNf8O2xI1Clo47xDxNj3E8okxarL42DsxMbkjA/t5+ZusDGGtkzEG5PZ1122t7arOvgkheyPN2JOZbceXuriDCoXVLi86g7N2uuewq8PUssUHWBgLnab6jw81ZYpCJcacx9zYZXEcyA3b1W6RwshpWZQ0Bu3iLLT3OMldFPJe0hdcXtzv+q5S0Va+jd1DGHK5mW13H53WO4erZ8HxEPId1UnZLW/i00dZbdXdQafO8EwsGrCdXEclrU9NVxwS1v2e7LAaWBaAtcfWBuzDFW07ZomjtNB7rn6usbLGy9gSSdBr9efqsJQ8SPp6UU4p3XbvZ1vrdRNxA4lxNJ7yWH5JJfozAAzXBA+G5tbX9NF7hIy5nHfkLC2mnvr7LXv4xJI6xgcAb7Ovpr+5WRgndKzMG2Lvit9bqjLZo5Yzcgm2ubtHcH9Pmvb6eF7WO+zx6D8Iyk89SPE29FjWSFruydN7n3HzV7DUlugzDmPDu+vFTAu2YdE94Y1uW4tcyOI2y309T5HwCuRhzHMe3/UN/5gZHgjTu9R7HuVqyujDm3IsOXeO720WVjr4X2Imafi1Ov0b+6x6FuMMBAAZI3QAakgaG9wW66nb+khI6J4uA+XnoHnXy7PeAVk46tpBcDmJ1vY6/Vz7+K8OliDc3Zj35bHf5W/8AlS0WRoC4EZ5nNG1iLf7fP6vezqsOc1ze0XaWJ079LafXtbLPnZsXkeA5fV/n4K0mqYrA5r21uR/x9aILX7GGw5DJdvMAAnbTl5eyt6qhiF8ou4/hFtPrRXD66NrTkaGt9l7bRYrWNDqbD6gtP4hGdVrjkanVUOVxLWkAc1bmCzHyG97bk7LfRwXxFKy4oQ0O+OVo/VWdbwDxK2md1WHsk/pZO0krpMjl9c95dd/fbRWTiC4ZXc1n+IsFxrCngYrhVRSNfo18jdHf+w0+awD43MeWyNLbaWK6wfQPQPilPUcNT4c11qimndIWk7sfqHD1BHoO9dOc3MLFfK3R3xJ91eJaevmzupiDFO1u5Y7ci29rA28F9N4LjFBjVA2twuqZU07iQHt5Ebgg6g+BQXzf5RfuWnY50fYZidRNWQufT1Ur85Ng5hdz7Pj5rcbEgX3U8lRyWv6MMQBL6eemmDdQzVl/0+axNVwTj0DwW4XI8O3MLw79V3Cyi1ljSD5/xHDMWw+Eito6iBmWwLmmx8CeSxMcAdc3s4DsABfSkkbZWFkjWvYRYtcLgrWsS4DwOuDzHA+le7nTvsL/ANpuPks3pjjpbNLGxsmUtZZpYwab8+9eq6mqKqJ0bXiIBuW7W3JHcVv1R0a1ELH/AGDE2O1uGzR2v6hYufhTiCnDiaDrbaf6Ugdf0JBWdKNPpcEw+lAbI18ziLkud+v/AAqsmHUDTdsDANgAFl6zDMTo256vDaqJp1zGE29wrAVbD/MDYeCnlGMdSMucsbAN9GpHE92YNOjdgPryWVFTSuOUloPiVVtDbstA8kyrExtLXEEuJPcqlnDlfu3WSaYmkkMb7KC+IDRguUyjGOZIRbLoNgvUDJAR2T9eqvnTDMLBospjlc5+WIF7jsGi5PsoqIGyguO2lrHuVwTkZa+2o0AV/TcPY/iFuooJGA7Pmsxo9/2WYw/o4xJ8l8SrqdkfMQguPzsprarVTLnHZdb0VXDcNrMYqDBhsLp5BqXHRjB4nkui0PR5g9OWmpdUVRHKR4DT6D91tNNSwUkTYqaGOGNuzWNAC68en+lrV+GOCabCnfaa9zKyrI7N2diPyB3Pj8ltrdRtYDZTZLLpJhEFoKjL9XUlt+ZUgWVFKaCKohdDURMlifo5j25g4eIK0PHuiXh3FXGSl6/D3m9hAc0YP9rtvIELoNksg4XiXQfiUMbn4ZitNO4bRyRmMn1ufmtt6H+G8c4XbidDjFNHHDI5ksUjJA4F1iCNPABdHspQEREBERBFlKIgiyEXUog8ubfmR4Ki6nbe+Vlzv2VcIpgY2owTDKnN1+HUj825MTbn1srL7n8Pj/tkQ8AXfus+iYgwH3PwD/xsX+Tv3XpnCeBRm7cMgJ/qufzKzqJrBi4sAwqNwLMNpQRteFpV8ymhjIMcUbLfC0BVkTEHkNAOymylFQREQEREEXS6lEEXUXK9IggKURAREQEREBERAREQEREBERAREQEREBERAREQEREBERAREQEREBERAREQEREBERAREQEREBERAREQEREBERAREQEREBERA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155575" y="-647700"/>
            <a:ext cx="1819275" cy="1362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6396" name="AutoShape 12" descr="data:image/jpg;base64,/9j/4AAQSkZJRgABAQAAAQABAAD/2wBDAAkGBwgHBgkIBwgKCgkLDRYPDQwMDRsUFRAWIB0iIiAdHx8kKDQsJCYxJx8fLT0tMTU3Ojo6Iys/RD84QzQ5Ojf/2wBDAQoKCg0MDRoPDxo3JR8lNzc3Nzc3Nzc3Nzc3Nzc3Nzc3Nzc3Nzc3Nzc3Nzc3Nzc3Nzc3Nzc3Nzc3Nzc3Nzc3Nzf/wAARCACnAN8DASIAAhEBAxEB/8QAHAABAAEFAQEAAAAAAAAAAAAAAAEDBAUGBwII/8QAPRAAAQMCBAIIAwYFAwUAAAAAAQACAwQRBRIhMQZBBxMiUWFxgZFSofAUFkKxwdEVMmJykiOy4SVFVYKi/8QAFwEBAQEBAAAAAAAAAAAAAAAAAAECA//EAB4RAQEAAgEFAQAAAAAAAAAAAAABERICAxMhMUFR/9oADAMBAAIRAxEAPwDuKIiAiIgIiICIiAiIgIiICIiAiIgIiICIiAiIgIiICIiAiIgIiICIiAiIgIiICIiAiIgIiICIiAiIgIiICIiAiIgIiICIiAiIgIiICIiAiIgIiICIiAiIgIiICIiAiIgIiICIiAiIgIiICIiAiIgIiICIiAii4S470Eoii4QSii6XKCUUX70uEEoouEuEEoiICIiAiIgIl1BOiCUVhV4zhlFJ1dZiNJA/4ZZmtPsSr1jg8BzSCDqCOaD0iKDsglFSmmjgjdJM9sbGi7nPNgB4laTjnSvwthWdkVW/EJm/gpG5h/lt6pkb1cKC8C/cN1xTEul/FsUYYeH8NjpCQbyzO6x4Hg21gfO65/jvE3EmIzmDFMVqpTzY2UtZ/iLBZzm4H0lifFeAYZpW4tSRuOmXrAT7BariHS3gkEj2UNNUVga7KHghjSfC+tvRcCkiqqNjJi4C4vqflZbNhEMeJUQkgbEHm5I1LgfHTRS8vGYNuxPpjxOa7cPw2npwdA6RxkP6D5LXarpG4rqjl/iUkYJ2ha1lvUBU34eI9AyFwO4IcqTqW2ZrBFp4nX3Cm8FnU4xi1fJarr66U7nNUv7u66tyyrB1nmd4iokP6/VisnHC5ov1Dri5blcD+fcL6+RXqKF8DXtcyRrydbNBAsbAC3LX3PcpujHsdiAbmFVUtbYmzZ3+Xf3/AJHuVy2XFY3DJiFWwZhY9c/31dpsT7K5BizEiSNpFzc2BB9dtTf0HMK4hY03AADRo0DT8rcgfK58LTZVGLiLiS7f+r14tcEGUg8h5nU/JXVNxTxNBfJjVUc7hd5fmA0HeD3/ACXog37Qf2tdiSL+R11c0e199PYpoywsDe0AQNPDQ6j+pmn9veLNxfUnSRxVTvHXTU9VG22j4Wi403I81sNF0wxgWr8HmZoCXQyB1j3WPgtSfRMLi9pLAG6EX7Vy48rdzPdttCLJcKgs4DJYNNtQRoCABfyGtu7bZO4OnYf0n8NVYb1081I9wBLZ4iLE8ri4Wz4bi+H4rGZMOrYKlo36p4cR5jkuATYVTHVjyBc77uHL/d8vag3CwyYvhlEWlwWSFgHhpsL5voi97sH0nmCXXAqPGuI8MgMdHjVSIm9lud3WAa22cDbYn3VObjri+J7gMZDsupBp4nd5+HwstTnKPoEkBW9XX0lFH1lbUxU7PileGj5r5+reOuLZ6d0bsafGTuYYY2O9CGgjnzWp10dXXVD5a+qnqp9y+aQuPzK1tB2vibpjwDDC+HCmS4pUNNrx9iIHxed/QFcq4j6S+JsdlcBWuoaY/wAtPRksHq7c+/stVqIiDZjSFSbE/mLeKDLcN4b/AB/iGhobZ31c7Wve7Ult7uJvvoCvrWGNsUbY42hrGtDWtHIAaLjPQjwe8VP3irOyIw6OmjBGriO04+QNrea7Q5wY25Vgm60PpI6QX8JPho6WhM9ZUR52SSG0bBe2vMnTYLfOR0uucdIOJcJY3QVNHVV7DiNJm6nq2uzNf8O2xI1Clo47xDxNj3E8okxarL42DsxMbkjA/t5+ZusDGGtkzEG5PZ1122t7arOvgkheyPN2JOZbceXuriDCoXVLi86g7N2uuewq8PUssUHWBgLnab6jw81ZYpCJcacx9zYZXEcyA3b1W6RwshpWZQ0Bu3iLLT3OMldFPJe0hdcXtzv+q5S0Va+jd1DGHK5mW13H53WO4erZ8HxEPId1UnZLW/i00dZbdXdQafO8EwsGrCdXEclrU9NVxwS1v2e7LAaWBaAtcfWBuzDFW07ZomjtNB7rn6usbLGy9gSSdBr9efqsJQ8SPp6UU4p3XbvZ1vrdRNxA4lxNJ7yWH5JJfozAAzXBA+G5tbX9NF7hIy5nHfkLC2mnvr7LXv4xJI6xgcAb7Ovpr+5WRgndKzMG2Lvit9bqjLZo5Yzcgm2ubtHcH9Pmvb6eF7WO+zx6D8Iyk89SPE29FjWSFruydN7n3HzV7DUlugzDmPDu+vFTAu2YdE94Y1uW4tcyOI2y309T5HwCuRhzHMe3/UN/5gZHgjTu9R7HuVqyujDm3IsOXeO720WVjr4X2Imafi1Ov0b+6x6FuMMBAAZI3QAakgaG9wW66nb+khI6J4uA+XnoHnXy7PeAVk46tpBcDmJ1vY6/Vz7+K8OliDc3Zj35bHf5W/8AlS0WRoC4EZ5nNG1iLf7fP6vezqsOc1ze0XaWJ079LafXtbLPnZsXkeA5fV/n4K0mqYrA5r21uR/x9aILX7GGw5DJdvMAAnbTl5eyt6qhiF8ou4/hFtPrRXD66NrTkaGt9l7bRYrWNDqbD6gtP4hGdVrjkanVUOVxLWkAc1bmCzHyG97bk7LfRwXxFKy4oQ0O+OVo/VWdbwDxK2md1WHsk/pZO0krpMjl9c95dd/fbRWTiC4ZXc1n+IsFxrCngYrhVRSNfo18jdHf+w0+awD43MeWyNLbaWK6wfQPQPilPUcNT4c11qimndIWk7sfqHD1BHoO9dOc3MLFfK3R3xJ91eJaevmzupiDFO1u5Y7ci29rA28F9N4LjFBjVA2twuqZU07iQHt5Ebgg6g+BQXzf5RfuWnY50fYZidRNWQufT1Ur85Ng5hdz7Pj5rcbEgX3U8lRyWv6MMQBL6eemmDdQzVl/0+axNVwTj0DwW4XI8O3MLw79V3Cyi1ljSD5/xHDMWw+Eito6iBmWwLmmx8CeSxMcAdc3s4DsABfSkkbZWFkjWvYRYtcLgrWsS4DwOuDzHA+le7nTvsL/ANpuPks3pjjpbNLGxsmUtZZpYwab8+9eq6mqKqJ0bXiIBuW7W3JHcVv1R0a1ELH/AGDE2O1uGzR2v6hYufhTiCnDiaDrbaf6Ugdf0JBWdKNPpcEw+lAbI18ziLkud+v/AAqsmHUDTdsDANgAFl6zDMTo256vDaqJp1zGE29wrAVbD/MDYeCnlGMdSMucsbAN9GpHE92YNOjdgPryWVFTSuOUloPiVVtDbstA8kyrExtLXEEuJPcqlnDlfu3WSaYmkkMb7KC+IDRguUyjGOZIRbLoNgvUDJAR2T9eqvnTDMLBospjlc5+WIF7jsGi5PsoqIGyguO2lrHuVwTkZa+2o0AV/TcPY/iFuooJGA7Pmsxo9/2WYw/o4xJ8l8SrqdkfMQguPzsprarVTLnHZdb0VXDcNrMYqDBhsLp5BqXHRjB4nkui0PR5g9OWmpdUVRHKR4DT6D91tNNSwUkTYqaGOGNuzWNAC68en+lrV+GOCabCnfaa9zKyrI7N2diPyB3Pj8ltrdRtYDZTZLLpJhEFoKjL9XUlt+ZUgWVFKaCKohdDURMlifo5j25g4eIK0PHuiXh3FXGSl6/D3m9hAc0YP9rtvIELoNksg4XiXQfiUMbn4ZitNO4bRyRmMn1ufmtt6H+G8c4XbidDjFNHHDI5ksUjJA4F1iCNPABdHspQEREBERBFlKIgiyEXUog8ubfmR4Ki6nbe+Vlzv2VcIpgY2owTDKnN1+HUj825MTbn1srL7n8Pj/tkQ8AXfus+iYgwH3PwD/xsX+Tv3XpnCeBRm7cMgJ/qufzKzqJrBi4sAwqNwLMNpQRteFpV8ymhjIMcUbLfC0BVkTEHkNAOymylFQREQEREEXS6lEEXUXK9IggKURAREQEREBERAREQEREBERAREQEREBERAREQEREBERAREQEREBERAREQEREBERAREQEREBERAREQEREBERAREQEREBERAREQEREBERAREQEREBERAREQEREBERAREQEREBERAREQEREBERB//9k="/>
          <p:cNvSpPr>
            <a:spLocks noChangeAspect="1" noChangeArrowheads="1"/>
          </p:cNvSpPr>
          <p:nvPr/>
        </p:nvSpPr>
        <p:spPr bwMode="auto">
          <a:xfrm>
            <a:off x="155575" y="-647700"/>
            <a:ext cx="1819275" cy="1362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16398" name="Picture 14" descr="http://t2.gstatic.com/images?q=tbn:ANd9GcS33UOP1PWDEHKEj2DkKe3UCOChuMCXl_GkbqZhTzWsYiW3-Hk&amp;t=1&amp;usg=__fHFCML0zYM1DcPZpsqkrUebvi6c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437112"/>
            <a:ext cx="2466975" cy="1847851"/>
          </a:xfrm>
          <a:prstGeom prst="rect">
            <a:avLst/>
          </a:prstGeom>
          <a:noFill/>
        </p:spPr>
      </p:pic>
      <p:pic>
        <p:nvPicPr>
          <p:cNvPr id="16400" name="Picture 16" descr="http://t3.gstatic.com/images?q=tbn:ANd9GcQeM82XQ1urc33HLwqUYVXKpVaM8lNOS4IjWz0O8O6BG9lyMwE&amp;t=1&amp;usg=__Par0vExbRC1MKaisn1hC-QUrnYk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437112"/>
            <a:ext cx="2419350" cy="1885950"/>
          </a:xfrm>
          <a:prstGeom prst="rect">
            <a:avLst/>
          </a:prstGeom>
          <a:noFill/>
        </p:spPr>
      </p:pic>
      <p:sp>
        <p:nvSpPr>
          <p:cNvPr id="14" name="CaixaDeTexto 1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20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512" y="2143115"/>
            <a:ext cx="8535892" cy="403384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None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	DSP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Diarrheic</a:t>
            </a: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Shelfish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Poisoning</a:t>
            </a:r>
            <a:endParaRPr lang="pt-PT" sz="2400" b="1" dirty="0" smtClean="0">
              <a:latin typeface="Calibri" pitchFamily="34" charset="0"/>
              <a:cs typeface="Calibri" pitchFamily="34" charset="0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Todos os moluscos filtradores (bivalves, entre outros) podem conter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saxitoxinas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produzidas por microalgas e acumuladas pelos moluscos;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Provoca sintomas gastrointestinais por inibição de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fosfatases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fosforilases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34822" name="Picture 9" descr="http://tbn0.google.com/images?q=tbn:-PAJnX5Nzt1A_M:http://www.fao.org/docrep/006/y4743e/y4743e0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57166"/>
            <a:ext cx="2392151" cy="1714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00100" y="428604"/>
            <a:ext cx="7010400" cy="90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Ficotoxinas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21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528" y="2071678"/>
            <a:ext cx="8496944" cy="360203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None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	PSP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Paralytic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Shelfish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Poisoning</a:t>
            </a:r>
            <a:endParaRPr lang="pt-PT" sz="2400" b="1" dirty="0" smtClean="0">
              <a:latin typeface="Calibri" pitchFamily="34" charset="0"/>
              <a:cs typeface="Calibri" pitchFamily="34" charset="0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Veiculada por moluscos nas mesmas condições.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Estas toxinas são estáveis ao calor e interferem com o transporte de Na</a:t>
            </a:r>
            <a:r>
              <a:rPr lang="pt-PT" sz="24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através das membranas, provocando o</a:t>
            </a: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relaxamento do tecido muscular liso.</a:t>
            </a:r>
          </a:p>
        </p:txBody>
      </p:sp>
      <p:pic>
        <p:nvPicPr>
          <p:cNvPr id="35845" name="Picture 7" descr="http://tbn0.google.com/images?q=tbn:U3l205XwXXzsJM:http://xyala.cap.ed.ac.uk/NeglectedGenomes/MOLLUSCA/images/MEC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571480"/>
            <a:ext cx="13525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8" descr="http://tbn0.google.com/images?q=tbn:rcSqVyaf0E_wQM:http://www.whoi.edu/redtide/illness/PSP_chemstructure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52374" y="571480"/>
            <a:ext cx="133426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00100" y="428604"/>
            <a:ext cx="7010400" cy="90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Ficotoxinas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22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7158" y="1981200"/>
            <a:ext cx="6215106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None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	NSP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Neurotoxic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Shelfish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Poisoning</a:t>
            </a:r>
            <a:endParaRPr lang="pt-PT" sz="2400" b="1" dirty="0" smtClean="0">
              <a:latin typeface="Calibri" pitchFamily="34" charset="0"/>
              <a:cs typeface="Calibri" pitchFamily="34" charset="0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Veiculada por moluscos nas mesmas condições, provoca sintomas neurológicos, respiratórios e gastrointestinais por activação dos canais de Na</a:t>
            </a:r>
            <a:r>
              <a:rPr lang="pt-PT" sz="24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.</a:t>
            </a:r>
          </a:p>
          <a:p>
            <a:pPr algn="just" eaLnBrk="1" hangingPunct="1">
              <a:buFont typeface="Wingdings" pitchFamily="2" charset="2"/>
              <a:buNone/>
            </a:pPr>
            <a:endParaRPr lang="pt-PT" sz="2600" dirty="0" smtClean="0"/>
          </a:p>
        </p:txBody>
      </p:sp>
      <p:sp>
        <p:nvSpPr>
          <p:cNvPr id="36869" name="Marcador de Posição de Conteúdo 16"/>
          <p:cNvSpPr>
            <a:spLocks noGrp="1"/>
          </p:cNvSpPr>
          <p:nvPr>
            <p:ph sz="half" idx="4294967295"/>
          </p:nvPr>
        </p:nvSpPr>
        <p:spPr>
          <a:xfrm>
            <a:off x="6457950" y="2500313"/>
            <a:ext cx="2686050" cy="35956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pt-PT" dirty="0" smtClean="0"/>
              <a:t>	Brevotoxina</a:t>
            </a:r>
          </a:p>
        </p:txBody>
      </p:sp>
      <p:pic>
        <p:nvPicPr>
          <p:cNvPr id="36871" name="Picture 14" descr="http://tbn0.google.com/images?q=tbn:j3uy4ryY0uJS4M:http://www.ifremer.fr/envlit/actualite/img/20070906Brevetoxin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3071810"/>
            <a:ext cx="18573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000100" y="428604"/>
            <a:ext cx="7010400" cy="90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Ficotoxinas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23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Marcador de Posição de Conteúdo 8"/>
          <p:cNvSpPr>
            <a:spLocks noGrp="1"/>
          </p:cNvSpPr>
          <p:nvPr>
            <p:ph sz="half" idx="4294967295"/>
          </p:nvPr>
        </p:nvSpPr>
        <p:spPr>
          <a:xfrm>
            <a:off x="179512" y="1643050"/>
            <a:ext cx="5328592" cy="469742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None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	ASP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Amnesiac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Shelfish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Poisoning</a:t>
            </a:r>
            <a:endParaRPr lang="pt-PT" sz="2400" b="1" dirty="0" smtClean="0">
              <a:latin typeface="Calibri" pitchFamily="34" charset="0"/>
              <a:cs typeface="Calibri" pitchFamily="34" charset="0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Ácido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domóico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derivados, veiculados por moluscos nas mesmas condições, provoca amnésia, sintomas neurológicos, respiratórios e gastrointestinais.</a:t>
            </a:r>
          </a:p>
        </p:txBody>
      </p:sp>
      <p:pic>
        <p:nvPicPr>
          <p:cNvPr id="37897" name="Picture 8" descr="http://reefkeeping.com/issues/2004-10/rhf/images/OrganicsFigure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6405" y="2071689"/>
            <a:ext cx="3280419" cy="285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000100" y="428604"/>
            <a:ext cx="7010400" cy="90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Ficotoxinas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24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552" y="2276872"/>
            <a:ext cx="7643866" cy="30226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None/>
            </a:pPr>
            <a:r>
              <a:rPr lang="pt-PT" sz="2400" b="1" dirty="0" smtClean="0"/>
              <a:t>	</a:t>
            </a: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AZP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Azaspiracid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Shelfish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Poisoning</a:t>
            </a:r>
            <a:endParaRPr lang="pt-PT" sz="2400" b="1" dirty="0" smtClean="0">
              <a:latin typeface="Calibri" pitchFamily="34" charset="0"/>
              <a:cs typeface="Calibri" pitchFamily="34" charset="0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Veiculada por bivalves nas mesmas condições, provoca sintomas gastrointestinais por mecanismo desconhecido.</a:t>
            </a:r>
            <a:endParaRPr lang="pt-PT" sz="24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8917" name="Picture 7" descr="http://tbn0.google.com/images?q=tbn:Yil2N8Aw7r47kM:http://www.forpeel.org/Images/Gallery%2520Images/Winter%2520Algae%252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509120"/>
            <a:ext cx="2633504" cy="198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00100" y="428604"/>
            <a:ext cx="7010400" cy="90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Ficotoxinas</a:t>
            </a:r>
          </a:p>
        </p:txBody>
      </p:sp>
      <p:sp>
        <p:nvSpPr>
          <p:cNvPr id="6146" name="AutoShape 2" descr="data:image/jpg;base64,/9j/4AAQSkZJRgABAQAAAQABAAD/2wBDAAkGBwgHBgkIBwgKCgkLDRYPDQwMDRsUFRAWIB0iIiAdHx8kKDQsJCYxJx8fLT0tMTU3Ojo6Iys/RD84QzQ5Ojf/2wBDAQoKCg0MDRoPDxo3JR8lNzc3Nzc3Nzc3Nzc3Nzc3Nzc3Nzc3Nzc3Nzc3Nzc3Nzc3Nzc3Nzc3Nzc3Nzc3Nzc3Nzf/wAARCACnAN8DASIAAhEBAxEB/8QAGwAAAgIDAQAAAAAAAAAAAAAABAYDBQACBwH/xABDEAACAQMDAQYEBAIIBAUFAAABAgMABBEFEiExBhMiQVFhcYGRoRQyscEV0QcjJEJSYuHwFjOCkjQ1RHLxQ1Njc5P/xAAZAQADAQEBAAAAAAAAAAAAAAABAgMABAX/xAAoEQACAgEEAgMAAQUBAAAAAAAAAQIRAxIhMUEEURMiYXEFFCMyQlL/2gAMAwEAAhEDEQA/AFW6Mal2OMml7VLgkkRkEe3lRDzMwy2frQoiMknzqax1uwOTLvSdYtdOsoo7hJ5JGG528gfTp0FW0nbbSSgAsyW9VlwaotVhBt0RUHhGSQOtLMsJD42MT6CoPBjySbZVTkkdKh7caSFAFtMPhL/OpT220onIEyH3fNcvVOf+W3HqDW2yPPKsDSvwsT7N8j9HddF1jS7nToz+HmYzHvMkr0yVHPyPHvV5Fe2SoWjQjJ8JbnAxziuSdnNSEej2yrz3TtGxz0wcj7H7VdHWCsIUNjAqOT6fVLgOjVuPEV9aM5WWJpASfCjc4H+p+1D3up2McnefgmJU4G6bPt0pVtdSYlmQ/lHh8vOo7zUhOhjYHLg4xUbtpG0UNcd9pdzDvETxAoGfu7nJU8DHOM4zyP5VOt5ZRIzC7kXu+GzEGAOOM7ScfHpSKtx3SQiLBMS7UXp5evzoC+urhkUj+rkdMPtztbnO0+371dRTewlHRY9VjcEi7tyeuDkfoK8XV8orK8LBmIGxxnI68cGudC+a3wVYh/8AIefrXkl4FjB71jK2SSfrQtoOhHTodUSToFJ9QanF+vQuwPoa5jBqMoRFVuvl6n3o3+OssbOpIY5G4A4zx0yTiqqmuCTidAMsUpIZYX9cxg141nZOTvs7bPme5A/alK1v3WeNGd+7C+JicjOP2/eru2vwoAExfPUnFbRBC7rgOfS9OfP9htz8Bj9KGfQbJz4bOIH03kfvWzamYuVKyeg6YrWTWljGZIT08uazxxYVKYHN2bgwf7MyZPVZTQknZq1I8QmX4SA/qKNbtLbyr3bExsOc1ENVPLLKxVuilQcfSpywodTkVc/Zi2xw8y+/H8qFfsnGyBI76ePJ5YRqeKvpNYaPGdrDHmtRtqTHB2DnkHGM0qhpH1NizL2GDpsTUcEcqxh6ffmh4+xesQt/ZNTtT6bldf503xXUkx8CD15OK3kkmjz4Dj25o6/032Ob6n2f1jTS11qCieNf/qQvuVc+o4I+YqrtZ/E2eRniuqXV2smIZh3kUisskfmMikCHQ57G9lim2sg/JIDwwrqxTi9mSlYG8LBASKiClSR50dcyeLjpQ64duoFWcmMkHQN3sI3clqvNL7OWFxbw5nZZOGnY4HJHQfDpUujdmyLUSXbsrPyIQMFR6H3NXkGlKoU94yDyVegrgyZNLKXfAD/wVpTxFkvHVwpIBkXk/bFV2m9iob9Zu/uGtWhiMjbwCGwenxxnpTN/CojKT3zs+MksV59PKsk0YOTmaZSepBApI+UomcRPeC2sbBIkUFyQNhGN2fUevT4YFVMkxZGjPB9D5e1PU/ZxJeVvSx8iyA1UzdiHkl3fi0Geu6M/zqWNq3bH1JIX4Lt027uGxg4869ku92fFz8KvV7CTsR/bIjz5Kw/esk7BOP8A1S7j03Bx+hq0VC+QPIhcF0yuDvORUVxckj8/Pnz1pjk7BTAc3cQ/6nFQN2BuvKdW9g5/lVaguwa0LDT+LIfNeGcMR4hnyJplH9H90f8A1Dj3VgR96jk7BX2SI7ljjruiX9mqiUWuRdYtyXbjnvce4omz1DJVTLhBztPrVhcdhdXVWCyQtgZ/Iw+/NBSdjdbRQe5iPGR4yD+lOox4sGpMMGpySAN3mD7HipE1iaNvz5FVDdn9bhUf2NyMf3XFQPaarEMNZXAx6rn9KHx/pvqMy6+6rjdz6+dEx9oCgC94R55PrSO/45P+Zbyr8Yz/ACqFruUDEhA+JxWWBvewal0dEXXDJ+YhvcjP61INVjKgGOM/FRXPYNTlj/Km4exoxdYYj/lMT8aSePIhvqOUt3asMCJFJ/w8Vo95ECO6JTAxgHIpRGttnBt3+XNSrqxbH9ml98YqcseR9DLSN0OqKoALE4x1apW1ZCM7/lSf/EQf7kq/FK1a+YDwhuPVcVFYJMNxGK71hkljbAOGGCOMgc/rUdzrYvrgBgu4DlgvJNKFzqJkbPIZQQM+XrWaNO/4hyzE8V3YsFO2RnJDCuntJ+Y4q37OaBbtqMFzdOfwyOG2Y5Zh0HwzQX4xV/MufarD+IxR2kTxJh1ODhj09h+9c0ss07KKJ0BbrTsu/wCGfacAgScD3Brw3FpCpcZ8Q5J6Y+FIEesDjBGM9D61JPrJZQpb4UZO1wBR3H20utNVA00bsMnzwMftRk82jkd2qSgg48LZU8Z+fXyrmsmsE92Q+Cvnmin1skptfBJ6n5VFSpU0M4sf5k0lVWNXfJ46dfWhpDpyF9krhR9aRptb/rOX+9avrSmE4K53etFNehdD9jcYYZ33i5x6E9a1e3dYi5u8YPVd3PGaS01ll8JbjOa2fWyd2W69PPmikpdG0Mbx+LizuuhnG7bkH5VkL3c58MQc+QUZNJcuuna22TKgDFRr2iZZl2OVIPJBwR59fpxVVFPoVxY5It5K8pEU0UcR5YqMZB5GScUV3tyV5t2wOoC5/wDmlSDtRc2ZBV3IUg4EhxwDjj4npRukdqH3OGlZgT/ewSccn9aaoC06LW51EwAeHPPI6EcGpojdXMXe/h2CcHO7AP8Av51T3Xaa2WI7AGZXB2lTufn44x/Kqy/7WR3MQRnmTBJ2qSOvNc+WUo/6IMY3yM09wqlQ0eGY4AGDk1sbe6AyLKRhjOVjPI9aTLXVJbi6iKAmMOrMJTkcHPSmw65FIP6yzVcjJMZ5z8CabFFuP+RhmnF7GSGRATJasqj+9tbB+mfsKHLQyr/4YNnqCP5ivE1PTkdnVJ43f+67ECojqlo7kRs6v1JLZq+mFbMW36PJbfSyMXGnWrZ9bdST9q1Xs/oV1G7rpludoyxRWXHxxUxuUlQAyLtHTfk4oNmEMqzK4SRT4Wicrj4fShS/9Bski7F9nblPFbsh/wAUMpB+uaVO1XZy10iwmlt53Doy92XYeIFsY/36UzNc3MRjW0kVTKcZyOAOtDXMaahDKjgTI+U2noyg8n5Hz69PSlU5JW2FI5oJpM/8xj8TXryueWdj8TUur6XNpc+xyTGwLQyDo4z+o8x+1V7MScZf54FdsIqStMDlRkr56HmjtF/8SQehWgNtG6aMSg8A4NXjFEpMYUhd/WryytLZLNnuGILoQm0bjnnH1/ah1Ee3OxfYirS07qS1iPB4wa8rNJKPB0xdsUr1ZIWyi48uPKq9r2ZTgqWxwcU06jbEglMgAkEBscVXJZqw6f8AdRx5YpbodoqF1EZ8SODUo1OPHLMPbFWn8PSvG05P8I+1Pqh6FtgB1KBz+cj/AKa1/GxEkCcfejTpsX/2xUL6VHn8n2oOUKNbBzcoOBIh887qz8SpBxIv/cKkbTIl/uA54oeaxijx4MUYuALZ48xYZyv1qN2fcGDD4A141sg6qPrmtTbLnpxVVQrs2a8lGPzdB0NSw6gYwGBI9iPP1oVrdQcEN9aw2646ke5o1FgphDX0jDcG5z0NYb7cPFjJ9aFa2GM7jUf4bnhjR24BTLu11IAbd2CPSrq21tgm1wCPUnrSX3TIeJCPrR2nWd9eFhZh5GzhtuePepyxJvYKfsbk1H8QQE+GKgvLxO/ULGFA4VgeakSxmsLVordJbmcgCRk55x+UHjA9zVdb6H2mu5C0OnuATwG2kD71BY25DaopB4mJz42BPqaGl3EEmUHzHNW1v2L7UTKDLDYx/wD7ZCP0rZ+xOuAYJs+v91nI/SkknDsKlFlFNqJa3MYb+sOI0b0yeTVlaXa26jbwEXaiDyFJ88n4e8eJyhMLlfCeCQcZ5o63vx3ZOXfB/IrYyfoatPFNpJGtLktu0cSXmkPhQGgHeDPljg/b9qSJRt42imie8vZYZLeOHuVkXY/VmYEg4HHsPKq24064JQd0QWOASvFdPi45Y4VIlllF8FQiMzAAHJ9qse5ELBB1Uc0fBpQtcNJhnxn4ZrJY91xLx/ersRzt2WcM+Yxzz6VYW1jqsrf2S1d4255IXn54qXsRa281zLcX5XubZQUUjO+Runxxz9vSuo6e2li15jdHYZDf4viK83LFR2OrU7s54Oz+sbPBbg8eLMqZH3rSbsxqbJlbeVh1yi5rozPp88qJHMV5AKkHk+eaJSGzWQYvAzcAKRgH/wCKio+wucjk7aTqEC4e0l49Y2z+lA3RNuM3CiP/ANxxXbGi7rk7GUDJCvjFeTIjKokhABGSHbOB8xT6U+hPkaOENfQjo8Z9w9RNqEO7Adc+m6u1XPZ3SL1A9xpFjKhGdz269Ko7zsH2Ydw40pIyT1ikePHyBxTLHFrcPzI5a18hzkL/AN3SmTs/b219pwVo0lMjsSQ3Qjoc+X+tX9z/AEf6E2e7e7iJHA3q+PqM1Fp/ZGbTg66fqSsjNlRNBtIOMY4Jz0pMmNafqGOVMKtexlpLbrK1mx3LuG5jg/OvT2PtVB/si54xHv6nOMdfWt7aw1y2ZhNMLiMjCokzBV55IHHWo7iPUE8L2c6xZzlOc1z00+wt32U+odlIUkIaB0IYggLnGPX0FVs/ZpF4VlAH+NcAU0Nq15EWQy3QMpy4cHBPr8ajuNduk2qZkKE/leNSDx6EVSP8sNsTJ9D2Hw92fgWFCPooJxjBBwQHIp3TXt9wxItwSOiwqA2Mnpj/AHxWn8ThKhjbWg3AMwEak55+lPddi3K6oSl0Njle5ckcnJzVz2UMnZ7VWujbSGNojHIAgbqQVIBHqPvTHJr0TMMQW46kEp0P71NLr1pfW+HtoEcDhk4J+NHV+mbfoyTtlaI2WlkXHOFtcYP0oSb+kCAZUS3Df9BqkujE52jAFVUlsjscNGB7tU0kxlFUX91/SFMNotopXwMHvJMfzqru+2utXaMiSrbhuP6sEnHsSevyqve1VOSFIPTHnWhWNR0x8KCUUOkivjtI5ZWknbLElmZiD8eatLGyhz/VB8+2KsNM1VrJdsUVtz/ee3Ut8mxmrUa/d3O5ZXjkQjAEiBscY4z8B8SM9aq8lK7YGn6MsJJFiEb7nVDwmxcj2Bx9qOuDDqdkkywuslu3jDYwc5wR7ZzwfrQUU8TzBn2ZBz8aLtbt1umjtQqKYwGRfEWOc5P1HFbF5Ljbb2J5MSfCKPUIlWVyw5UhfkoA/aqeOPLs3XcScin0dmGvQFJnV3BbakeT69KE1Hsn+CVXSSXg4YNH09PIVbH/AFDFJ0rIyxSjyAW0otkUbAGZvEQ2QT7UwPqZECAPjikm5laJYXAyrDj2/wB5qSS9keNcFunrXNO2rOpLca7DWGMhIO7A+lFLqQaUyFQMdeeaR7O9MasDxziilv8AajYY8mptUxtI5x6sTKMOyqDnGaLGvSbAi3L4fljuPIpCGoYVmB8RGBmo4NUMityuOgPwoqUkK8aHyTtBKcRrKqrjAwPL29K3h14kl2ZyOoAx5edc9kv90nLDPrREd4UYHf8AlHAofNJbm+JHQX1mDIkkKDPzOPXp+9aTXenzZl3theQUUjP+/jSC+pSynO7Iz1o0XAm7tSF2IOmfliqQzvsnLEhziuFOxLW5yS3SfjA+fU1YRtJg4YAnoCOv0pFtpw6eBmUHyPIPvU0epSwSDYSAvUrx+lU+Vdon8fodS8mQWUkk4Bzih7q1inZe/t1lGOrKGH0Iqhh1ydwO7mJVf8Yzg/MGpo9anEhd0V2Xwnd0+WDQuLW5lFoIk7NaXJlmso0Y9CispPyFAzdlNNA4E8Z/yTcD5EGjz2kXIEtshbrlTz8OlY+vRSDDxxgA8HBOfpQeiuRlqF+57KwhwIr2ZccASRhgPpihV7PTQqQk0creR/KKYJtRVvyopGTnceg9q1W/tyPylPkMfrU3JeylMU7vR9Sjy4tjIPWN1b7A5+1VFxa38JdprKaMA9WibA+eMV0T8fbgYG0gk8Y68fL9a8S9tBuw7R45DAmmUjbo5rHMpVt2FI8s1sjBx7exroNzNYy472SJ89RLED+ooBtP0a6cI1lakk9VG3P0pWxkxNasSVozkH7UT2t7Ppp7G6su+FptDMu4nZz5e1LK3Ea8d7P96rHDrVo2uhjF+6kEnAorR9SK3rSkDxnjPmBjH3pV/ExkY3zN7Gpkv3whRSCgwPhVP7T67CvKrOqRdppmj2vI4HUeI8/E+dQXfaKaTbGJWKqchd3A+Vc/GpPsC4IbHAzRcbyRxq0ue8YknPl7VxYvBya7bGnkhRNo+m3t/O1u5zawEB5Mflz0Cn1PP0NNA0GzSNVaJhj/ADnNXmiyRadp8dm8CswZppDu/MzeZ9cAAAe1eyX8IYbkUgGuuUYydrgTUxcOj2eSFhkPwc1p/CNOc7S06N/lYN+1McV/Yl17yPC5wxHp54okL2dcPsNyjFcoF558+aDw+mbWxRfs9YsCv8RdR/8Akh6fQ1rD2PiKjuNSRl8sJimi5s7F1Jt5SvGNzYPPt70E2mXUcoS0uRJkFiVkBGB1oKDM5sX27HHP/mMf/wDM/wA69bshMpITUIORxuBFMDJqMMRaRQRjhtoOK3NzLGqm5tyQ3AcLjNZxfo2qXsXI+x+oALi8tseniH7Vs/ZbWwG7mS2fj+65B+4pjintiuI125zng1pOFkVREium7xbXxgevNTqnwZykLA7P9oISCEQjH+PHNTCw1yNTutNx9nU0194Cm2Nn2gjOCD9a0biTaGHhzuB60130LbF9Le8VQZLWVPD4setSRi4jGRDKR/mBNW0sscYAMkyMRnh8HHwrU3oCD+tlYeXIP60rCpMre+cHxwuvA57s1n4jedrRgAeeMftRr3jqCzTBUHO1o8/vUkWpWcycupPmdvFDZBv8KiWcZOPCB96gkugyE789PKrxzbM3h2++VryTT7R1DMikHzVc/pSvdBTooXnbqCMexrVZt5wAW9cVejQbZhmKNgD5ih30REyy96vqxXNQ0PoopIrNwU7gQT08RraFWMoYROOeSOc0c+mBV8NxkEZ5So0sp4VPdSxbcZ5J60aZtSIJ7kXFtNbTkkSDux5kLg5P3pHu9KmtbiSF1TwHG7aOR5GnG2029juopmETRrliQw6/DFWU1jbSXkcktn+KhXkqWZCc9QSp8jmuzHn+OX4TcbOcrZSL1wPhRUOmXV0CsSsf8TEcCuz6Pbdh2VO/06W2fP5Z3kdM/EHH1Apx/huiPZN+Ct7ERvgBoQuD8xXoQyweyZCUJLo4VYdljZxfiLxSZQoZVxwP5/60FNGWmYEHIJ4+ddX7T2sQS7KFdqlQuDXPhaF5mcqccjNW26Ian2EnUz423ck0BLqh3HnFU08rRTMGyoJ8OfOg5ZHI3Z4Nefjh9TubVl+NVIIBbzqwi1Md0inB25IHqTST3zK/BPxNTfjCFyWp5RMhyOq4JzwOoIPQ1ENTG0lpG2ucDB6ClI6g5BGcitEu8clvlSqJth1ivyykiY8np7VYx6xMZAGuCFU7gT5GkGC9dFGW5zXraiwjPPX3oNNGpHSLO+TfJPcCJ45DnxKOvwHTrRdxc2wVu7hWNAMAA5BPrXPrfVJDCqo52j3z5elEy3szkxiQ4xlWzipO7BSHxLxBExUI5JIBdR19a2jt43BCQ7Gbgsv8qULG7McYDPvLckt8KLGtsrBCeBxwcVtNgaGOSxR5MBEDjoc8/CoX0d5AVjSEueuTkD5cUFZ6tA2MjBPmTkUXJfQvxHI27/Lx9qKuhCG50norRSAqrbnC+FSMdeT9vSo4dEDKNtwuRnagAYH3OcEfT9K0uLmTcNkj4HX3+lRrdyvLu71i+eCcjHwxWv2hl/J42lXVqhYeJVPiwpyM+mRWr291bSyRyROhjx4sHz56jjoc1YDWdSjRtkuemTkNjHnQs3am+lBSSRGB6lk5PPn5fapScH0MtRolxqEKFm7zA6HngVsdXmXhnB481/0qf/iISxgTWsUkrciUKAc5z5da8e+jmkd2hRe8yXbaGBPwxx9am9D4Y1sxNWy/KRE+YC1stzbXEgMid03Xw4GaHMdq5ABRS3UAFRmq6UMTcLlgkPSReRuxnBPuAfpWirdJhey3LiSCBssk2MnkEUK8ThvA4I8+tVSaqDGFzgj15om21GNm/rD9BSOcl0FR2C3neNcyEbQPFnn6VNbqkrIJYnYsCPAoJ+45qivr7xSiMk7j4Pb/AHmt9M1aeLus3Mi9z+Qhj4T7U04fRSXIY80MdrGkUkiQ57ojGCMBvfFCXMMsMY2oCMnpRdlrTyQiGSXcuAFDeWPTHSjLk25si3egNkeACp+NnyQnpi7QuWCatlnf9iLLtLdtdtcNbyhFR8Rhg+BwcZGK5h247LXfZi87l3hliZd6Mo/MCSOh6dDTx2U1vV4Lm42MzQKNjRyAtuI6kemK07UoO0F0JdRUOwXYoXwhRnOOvPU8mvVlnUVwSjH9OLtPt4ZB/wBJrTv4mGGLL8ea6FL2C06ZXcTyxHpgHP61WSf0ehs91fMPd46C8nG+RtMhSQxMcLcxj/3ZFSG3kH5V3D2Oat7nsNfR57ueN/LncKC/4S1SJhtWNs9QjYIp1mwv/oFSXIGqTAnw8n1NaMJF4ZJPlR8mm61a+Jlmx/l8QqH8VfRf82BW/wDfGR9xRtdGtgsV3JFIGUMPIj/SjBqgZQHO3y5rwajF0lsVz6oxBrwS6e+Qe9iz5OgYfas4pmsJTVRvUhxgDHWpP4nls7xQf4Owk4jngJPXcSn61jaWjAuhTHl3UoYD70vxxRtRZQayQcenSibbWCJeWx86oJtNkijDETD/ADbaDYMjkxybj6mjoTQB1Os7SBv61u+rvtPdy7T8M0k9/NxnaSKIXUSABJH8xSvC1wG7GibWbzu8FYZf+gr96q5tRnLEujx+0bGg49SiH5g2PhmiY7yylGDMq+x4pNLXQaRYWPaVYVEUzcZz41BzVjp+s294WMDlCG4U0szW0bjMRRs89aGhWW3uN+Ovl0zSyxwkt9mFX0PUeqRPOI0mDuoIYefSh9TnWOztbdWLSTP3jY+BHP1pWgcWryS4YF+hHNWdg7zTmeVshQET29TUo44w3iNb7IzIYZijEjmiUnKnLH6CttRsxcRl7cqSDwc/aqaWS6QFHj5XjAatGOt0hrRbqxdzJuO0MAPrmt7z+qiE0bKOmQfeq9b2MWaRsWyB6dTQMqz3MgUFmyfAo/YV0LC5bPhE3NR3Ly21buhgsc+1WUF7PLF3rlkQ8KD5+9b9n+yW2L8ZqgPhXckKn2BBJ+fSptZj7t2QYG1uAB0poeFji7Eln1bDro9ze2tmggcIvuAfrRA1SV5C15bR3Cng7k/TFKMF7IsYG48r60QmoSAY7w49zXDLJLmy2hDBdS2a7WW0wWByjEkD3qaKbSzCBLbSxnlSQ3T4UuPqLlF6EjI59K9fUGdH4ySc1NTk9w6Ui5a30ZlYm4mVs4wQDmo2sNNY/wBn1AEHOTIvSqf8VvU+DOSc5+NeLIuOIn/L1qsXtwK1+h17ocTKEgvbaQnlRzk1U3XZu92tttjKoOC0bBgOaKcJLIGZCoAwAGIyfjQb2U25+6LKhbPDdfp8afZ9C79Mrp+zE8cmy4sXO3qChOPjVc/ZyF5MfhGXkg+DGKaO6vAxKyyAEYJ3H+dSRzapbuskN1ICDuJ3dT6486omka2JY7OWIcJMzxrnnDkeXvWzdjonUPb3Ew/7TmnWG6vIpu9uHEjYPiZQzdMA8/WpJrt7mNI54oGHUsibSTz1x8qprfsm7EI9k9Qhw0OosAfLBH715No+rgiNktrjHQygc/bNdMgv7aNRvto5H6Hfzu6c9evFSTzadM6ylXgkJyxjQMo+4ra5IG5yZ9Gu4yfxOh7j/itpCv2rQ/w634vNGvfkxUj4+tdhS4014Yi4gmLAqSVMbgjOORxzUV+mlSK+2JioAztkVtvxwOKEskhl+nM9NuOx11Olvd2tzZhukkhyoP8Am9BTD/AexmB+I1LTEXy/r+aMudK0iUHdbKMg+Lbx5/yqkveylhJzBChHqpxSPNG90Gkyk1fRNN/jM8elXqtaJtw0R3LkqCcH51q2lxxIN1zM3zGKs7bQBZhhH3iqzZwpBqO57OX07F4LoFfR1IpZZovhlFEpbmBYoVZZHbaQcZBzR0E6PA0iEL5YqM9ntajc/wBn71cdEf8Aaqm9gv7B2763liXodyHFNHTJVYHs7GTT7ra2wsNu7n3q5OjJeQi5iCSADBxyR7GkrTrksqZ+FNOjX7RNt3EK3B9DUMkXF7lVurN27Nwy7TsUMvOOlELpkNqEmWLbLG/hPlirzvCLPdFIHOQQxHIHpQq3zS4URh2+Fc0PIzwyJR3QsoRaL+3PeWofnYyqBt6fl/0pa19CLiTcOdwP2roNno0lpo6vJGIiIxhfTj7Um6/a7ppDn0r3lPZNnn6dxdnmbTpnhlXcy+h4reDVbZxl0II9BWVleY4o9JbxsNjvbUjIBPyoiO5iyMISD6VlZQS3A0bmZAOFIFbRThhlQRWVlMmTaJDckjHORWhuPjWVlPqYGkeG5kXI3HGOleG8cKQcH4isrKNi0jw3W4AlBWv4gjnLD2HlWVlZs1GwmEn5lHHtW5lRF6Ng44B45rKyhexmiUIjhSsjhNpJB6/LmvGhU2rJubu5BhlPnWVlB7oyI1lmtlHcylcqOB0P++a2e879keeKNwgI5UAn5jFZWVGUmlsVikyS3bT2tphLFKtx1jZSCBgef+/epraFpRi3dGwQCDkZJGayspWlJ0aSomkjngOyVBxk5yDuxQ1yqzpIhQZKHg9KysqM4KL2NFiHrdhHEkV9CqoJDh1UYGc4z9q1sGJxgYxWVlXzcIfENOkzZYFxlOhHqK6T2J0jT5bAXL2qGdZfzn5EVlZTeEqlQuZF9ruRZSem2uY603eyvgclR+tZWV6UujjXLP/Z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6148" name="AutoShape 4" descr="data:image/jpg;base64,/9j/4AAQSkZJRgABAQAAAQABAAD/2wBDAAkGBwgHBgkIBwgKCgkLDRYPDQwMDRsUFRAWIB0iIiAdHx8kKDQsJCYxJx8fLT0tMTU3Ojo6Iys/RD84QzQ5Ojf/2wBDAQoKCg0MDRoPDxo3JR8lNzc3Nzc3Nzc3Nzc3Nzc3Nzc3Nzc3Nzc3Nzc3Nzc3Nzc3Nzc3Nzc3Nzc3Nzc3Nzc3Nzf/wAARCACnAN8DASIAAhEBAxEB/8QAGwAAAgIDAQAAAAAAAAAAAAAABAYDBQACBwH/xABDEAACAQMDAQYEBAIIBAUFAAABAgMABBEFEiExBhMiQVFhcYGRoRQyscEV0QcjJEJSYuHwFjOCkjQ1RHLxQ1Njc5P/xAAZAQADAQEBAAAAAAAAAAAAAAABAgMABAX/xAAoEQACAgEEAgMAAQUBAAAAAAAAAQIRAxIhMUEEURMiYXEFFCMyQlL/2gAMAwEAAhEDEQA/AFW6Mal2OMml7VLgkkRkEe3lRDzMwy2frQoiMknzqax1uwOTLvSdYtdOsoo7hJ5JGG528gfTp0FW0nbbSSgAsyW9VlwaotVhBt0RUHhGSQOtLMsJD42MT6CoPBjySbZVTkkdKh7caSFAFtMPhL/OpT220onIEyH3fNcvVOf+W3HqDW2yPPKsDSvwsT7N8j9HddF1jS7nToz+HmYzHvMkr0yVHPyPHvV5Fe2SoWjQjJ8JbnAxziuSdnNSEej2yrz3TtGxz0wcj7H7VdHWCsIUNjAqOT6fVLgOjVuPEV9aM5WWJpASfCjc4H+p+1D3up2McnefgmJU4G6bPt0pVtdSYlmQ/lHh8vOo7zUhOhjYHLg4xUbtpG0UNcd9pdzDvETxAoGfu7nJU8DHOM4zyP5VOt5ZRIzC7kXu+GzEGAOOM7ScfHpSKtx3SQiLBMS7UXp5evzoC+urhkUj+rkdMPtztbnO0+371dRTewlHRY9VjcEi7tyeuDkfoK8XV8orK8LBmIGxxnI68cGudC+a3wVYh/8AIefrXkl4FjB71jK2SSfrQtoOhHTodUSToFJ9QanF+vQuwPoa5jBqMoRFVuvl6n3o3+OssbOpIY5G4A4zx0yTiqqmuCTidAMsUpIZYX9cxg141nZOTvs7bPme5A/alK1v3WeNGd+7C+JicjOP2/eru2vwoAExfPUnFbRBC7rgOfS9OfP9htz8Bj9KGfQbJz4bOIH03kfvWzamYuVKyeg6YrWTWljGZIT08uazxxYVKYHN2bgwf7MyZPVZTQknZq1I8QmX4SA/qKNbtLbyr3bExsOc1ENVPLLKxVuilQcfSpywodTkVc/Zi2xw8y+/H8qFfsnGyBI76ePJ5YRqeKvpNYaPGdrDHmtRtqTHB2DnkHGM0qhpH1NizL2GDpsTUcEcqxh6ffmh4+xesQt/ZNTtT6bldf503xXUkx8CD15OK3kkmjz4Dj25o6/032Ob6n2f1jTS11qCieNf/qQvuVc+o4I+YqrtZ/E2eRniuqXV2smIZh3kUisskfmMikCHQ57G9lim2sg/JIDwwrqxTi9mSlYG8LBASKiClSR50dcyeLjpQ64duoFWcmMkHQN3sI3clqvNL7OWFxbw5nZZOGnY4HJHQfDpUujdmyLUSXbsrPyIQMFR6H3NXkGlKoU94yDyVegrgyZNLKXfAD/wVpTxFkvHVwpIBkXk/bFV2m9iob9Zu/uGtWhiMjbwCGwenxxnpTN/CojKT3zs+MksV59PKsk0YOTmaZSepBApI+UomcRPeC2sbBIkUFyQNhGN2fUevT4YFVMkxZGjPB9D5e1PU/ZxJeVvSx8iyA1UzdiHkl3fi0Geu6M/zqWNq3bH1JIX4Lt027uGxg4869ku92fFz8KvV7CTsR/bIjz5Kw/esk7BOP8A1S7j03Bx+hq0VC+QPIhcF0yuDvORUVxckj8/Pnz1pjk7BTAc3cQ/6nFQN2BuvKdW9g5/lVaguwa0LDT+LIfNeGcMR4hnyJplH9H90f8A1Dj3VgR96jk7BX2SI7ljjruiX9mqiUWuRdYtyXbjnvce4omz1DJVTLhBztPrVhcdhdXVWCyQtgZ/Iw+/NBSdjdbRQe5iPGR4yD+lOox4sGpMMGpySAN3mD7HipE1iaNvz5FVDdn9bhUf2NyMf3XFQPaarEMNZXAx6rn9KHx/pvqMy6+6rjdz6+dEx9oCgC94R55PrSO/45P+Zbyr8Yz/ACqFruUDEhA+JxWWBvewal0dEXXDJ+YhvcjP61INVjKgGOM/FRXPYNTlj/Km4exoxdYYj/lMT8aSePIhvqOUt3asMCJFJ/w8Vo95ECO6JTAxgHIpRGttnBt3+XNSrqxbH9ml98YqcseR9DLSN0OqKoALE4x1apW1ZCM7/lSf/EQf7kq/FK1a+YDwhuPVcVFYJMNxGK71hkljbAOGGCOMgc/rUdzrYvrgBgu4DlgvJNKFzqJkbPIZQQM+XrWaNO/4hyzE8V3YsFO2RnJDCuntJ+Y4q37OaBbtqMFzdOfwyOG2Y5Zh0HwzQX4xV/MufarD+IxR2kTxJh1ODhj09h+9c0ss07KKJ0BbrTsu/wCGfacAgScD3Brw3FpCpcZ8Q5J6Y+FIEesDjBGM9D61JPrJZQpb4UZO1wBR3H20utNVA00bsMnzwMftRk82jkd2qSgg48LZU8Z+fXyrmsmsE92Q+Cvnmin1skptfBJ6n5VFSpU0M4sf5k0lVWNXfJ46dfWhpDpyF9krhR9aRptb/rOX+9avrSmE4K53etFNehdD9jcYYZ33i5x6E9a1e3dYi5u8YPVd3PGaS01ll8JbjOa2fWyd2W69PPmikpdG0Mbx+LizuuhnG7bkH5VkL3c58MQc+QUZNJcuuna22TKgDFRr2iZZl2OVIPJBwR59fpxVVFPoVxY5It5K8pEU0UcR5YqMZB5GScUV3tyV5t2wOoC5/wDmlSDtRc2ZBV3IUg4EhxwDjj4npRukdqH3OGlZgT/ewSccn9aaoC06LW51EwAeHPPI6EcGpojdXMXe/h2CcHO7AP8Av51T3Xaa2WI7AGZXB2lTufn44x/Kqy/7WR3MQRnmTBJ2qSOvNc+WUo/6IMY3yM09wqlQ0eGY4AGDk1sbe6AyLKRhjOVjPI9aTLXVJbi6iKAmMOrMJTkcHPSmw65FIP6yzVcjJMZ5z8CabFFuP+RhmnF7GSGRATJasqj+9tbB+mfsKHLQyr/4YNnqCP5ivE1PTkdnVJ43f+67ECojqlo7kRs6v1JLZq+mFbMW36PJbfSyMXGnWrZ9bdST9q1Xs/oV1G7rpludoyxRWXHxxUxuUlQAyLtHTfk4oNmEMqzK4SRT4Wicrj4fShS/9Bski7F9nblPFbsh/wAUMpB+uaVO1XZy10iwmlt53Doy92XYeIFsY/36UzNc3MRjW0kVTKcZyOAOtDXMaahDKjgTI+U2noyg8n5Hz69PSlU5JW2FI5oJpM/8xj8TXryueWdj8TUur6XNpc+xyTGwLQyDo4z+o8x+1V7MScZf54FdsIqStMDlRkr56HmjtF/8SQehWgNtG6aMSg8A4NXjFEpMYUhd/WryytLZLNnuGILoQm0bjnnH1/ah1Ee3OxfYirS07qS1iPB4wa8rNJKPB0xdsUr1ZIWyi48uPKq9r2ZTgqWxwcU06jbEglMgAkEBscVXJZqw6f8AdRx5YpbodoqF1EZ8SODUo1OPHLMPbFWn8PSvG05P8I+1Pqh6FtgB1KBz+cj/AKa1/GxEkCcfejTpsX/2xUL6VHn8n2oOUKNbBzcoOBIh887qz8SpBxIv/cKkbTIl/uA54oeaxijx4MUYuALZ48xYZyv1qN2fcGDD4A141sg6qPrmtTbLnpxVVQrs2a8lGPzdB0NSw6gYwGBI9iPP1oVrdQcEN9aw2646ke5o1FgphDX0jDcG5z0NYb7cPFjJ9aFa2GM7jUf4bnhjR24BTLu11IAbd2CPSrq21tgm1wCPUnrSX3TIeJCPrR2nWd9eFhZh5GzhtuePepyxJvYKfsbk1H8QQE+GKgvLxO/ULGFA4VgeakSxmsLVordJbmcgCRk55x+UHjA9zVdb6H2mu5C0OnuATwG2kD71BY25DaopB4mJz42BPqaGl3EEmUHzHNW1v2L7UTKDLDYx/wD7ZCP0rZ+xOuAYJs+v91nI/SkknDsKlFlFNqJa3MYb+sOI0b0yeTVlaXa26jbwEXaiDyFJ88n4e8eJyhMLlfCeCQcZ5o63vx3ZOXfB/IrYyfoatPFNpJGtLktu0cSXmkPhQGgHeDPljg/b9qSJRt42imie8vZYZLeOHuVkXY/VmYEg4HHsPKq24064JQd0QWOASvFdPi45Y4VIlllF8FQiMzAAHJ9qse5ELBB1Uc0fBpQtcNJhnxn4ZrJY91xLx/ersRzt2WcM+Yxzz6VYW1jqsrf2S1d4255IXn54qXsRa281zLcX5XubZQUUjO+Runxxz9vSuo6e2li15jdHYZDf4viK83LFR2OrU7s54Oz+sbPBbg8eLMqZH3rSbsxqbJlbeVh1yi5rozPp88qJHMV5AKkHk+eaJSGzWQYvAzcAKRgH/wCKio+wucjk7aTqEC4e0l49Y2z+lA3RNuM3CiP/ANxxXbGi7rk7GUDJCvjFeTIjKokhABGSHbOB8xT6U+hPkaOENfQjo8Z9w9RNqEO7Adc+m6u1XPZ3SL1A9xpFjKhGdz269Ko7zsH2Ydw40pIyT1ikePHyBxTLHFrcPzI5a18hzkL/AN3SmTs/b219pwVo0lMjsSQ3Qjoc+X+tX9z/AEf6E2e7e7iJHA3q+PqM1Fp/ZGbTg66fqSsjNlRNBtIOMY4Jz0pMmNafqGOVMKtexlpLbrK1mx3LuG5jg/OvT2PtVB/si54xHv6nOMdfWt7aw1y2ZhNMLiMjCokzBV55IHHWo7iPUE8L2c6xZzlOc1z00+wt32U+odlIUkIaB0IYggLnGPX0FVs/ZpF4VlAH+NcAU0Nq15EWQy3QMpy4cHBPr8ajuNduk2qZkKE/leNSDx6EVSP8sNsTJ9D2Hw92fgWFCPooJxjBBwQHIp3TXt9wxItwSOiwqA2Mnpj/AHxWn8ThKhjbWg3AMwEak55+lPddi3K6oSl0Njle5ckcnJzVz2UMnZ7VWujbSGNojHIAgbqQVIBHqPvTHJr0TMMQW46kEp0P71NLr1pfW+HtoEcDhk4J+NHV+mbfoyTtlaI2WlkXHOFtcYP0oSb+kCAZUS3Df9BqkujE52jAFVUlsjscNGB7tU0kxlFUX91/SFMNotopXwMHvJMfzqru+2utXaMiSrbhuP6sEnHsSevyqve1VOSFIPTHnWhWNR0x8KCUUOkivjtI5ZWknbLElmZiD8eatLGyhz/VB8+2KsNM1VrJdsUVtz/ee3Ut8mxmrUa/d3O5ZXjkQjAEiBscY4z8B8SM9aq8lK7YGn6MsJJFiEb7nVDwmxcj2Bx9qOuDDqdkkywuslu3jDYwc5wR7ZzwfrQUU8TzBn2ZBz8aLtbt1umjtQqKYwGRfEWOc5P1HFbF5Ljbb2J5MSfCKPUIlWVyw5UhfkoA/aqeOPLs3XcScin0dmGvQFJnV3BbakeT69KE1Hsn+CVXSSXg4YNH09PIVbH/AFDFJ0rIyxSjyAW0otkUbAGZvEQ2QT7UwPqZECAPjikm5laJYXAyrDj2/wB5qSS9keNcFunrXNO2rOpLca7DWGMhIO7A+lFLqQaUyFQMdeeaR7O9MasDxziilv8AajYY8mptUxtI5x6sTKMOyqDnGaLGvSbAi3L4fljuPIpCGoYVmB8RGBmo4NUMityuOgPwoqUkK8aHyTtBKcRrKqrjAwPL29K3h14kl2ZyOoAx5edc9kv90nLDPrREd4UYHf8AlHAofNJbm+JHQX1mDIkkKDPzOPXp+9aTXenzZl3theQUUjP+/jSC+pSynO7Iz1o0XAm7tSF2IOmfliqQzvsnLEhziuFOxLW5yS3SfjA+fU1YRtJg4YAnoCOv0pFtpw6eBmUHyPIPvU0epSwSDYSAvUrx+lU+Vdon8fodS8mQWUkk4Bzih7q1inZe/t1lGOrKGH0Iqhh1ydwO7mJVf8Yzg/MGpo9anEhd0V2Xwnd0+WDQuLW5lFoIk7NaXJlmso0Y9CispPyFAzdlNNA4E8Z/yTcD5EGjz2kXIEtshbrlTz8OlY+vRSDDxxgA8HBOfpQeiuRlqF+57KwhwIr2ZccASRhgPpihV7PTQqQk0creR/KKYJtRVvyopGTnceg9q1W/tyPylPkMfrU3JeylMU7vR9Sjy4tjIPWN1b7A5+1VFxa38JdprKaMA9WibA+eMV0T8fbgYG0gk8Y68fL9a8S9tBuw7R45DAmmUjbo5rHMpVt2FI8s1sjBx7exroNzNYy472SJ89RLED+ooBtP0a6cI1lakk9VG3P0pWxkxNasSVozkH7UT2t7Ppp7G6su+FptDMu4nZz5e1LK3Ea8d7P96rHDrVo2uhjF+6kEnAorR9SK3rSkDxnjPmBjH3pV/ExkY3zN7Gpkv3whRSCgwPhVP7T67CvKrOqRdppmj2vI4HUeI8/E+dQXfaKaTbGJWKqchd3A+Vc/GpPsC4IbHAzRcbyRxq0ue8YknPl7VxYvBya7bGnkhRNo+m3t/O1u5zawEB5Mflz0Cn1PP0NNA0GzSNVaJhj/ADnNXmiyRadp8dm8CswZppDu/MzeZ9cAAAe1eyX8IYbkUgGuuUYydrgTUxcOj2eSFhkPwc1p/CNOc7S06N/lYN+1McV/Yl17yPC5wxHp54okL2dcPsNyjFcoF558+aDw+mbWxRfs9YsCv8RdR/8Akh6fQ1rD2PiKjuNSRl8sJimi5s7F1Jt5SvGNzYPPt70E2mXUcoS0uRJkFiVkBGB1oKDM5sX27HHP/mMf/wDM/wA69bshMpITUIORxuBFMDJqMMRaRQRjhtoOK3NzLGqm5tyQ3AcLjNZxfo2qXsXI+x+oALi8tseniH7Vs/ZbWwG7mS2fj+65B+4pjintiuI125zng1pOFkVREium7xbXxgevNTqnwZykLA7P9oISCEQjH+PHNTCw1yNTutNx9nU0194Cm2Nn2gjOCD9a0biTaGHhzuB60130LbF9Le8VQZLWVPD4setSRi4jGRDKR/mBNW0sscYAMkyMRnh8HHwrU3oCD+tlYeXIP60rCpMre+cHxwuvA57s1n4jedrRgAeeMftRr3jqCzTBUHO1o8/vUkWpWcycupPmdvFDZBv8KiWcZOPCB96gkugyE789PKrxzbM3h2++VryTT7R1DMikHzVc/pSvdBTooXnbqCMexrVZt5wAW9cVejQbZhmKNgD5ih30REyy96vqxXNQ0PoopIrNwU7gQT08RraFWMoYROOeSOc0c+mBV8NxkEZ5So0sp4VPdSxbcZ5J60aZtSIJ7kXFtNbTkkSDux5kLg5P3pHu9KmtbiSF1TwHG7aOR5GnG2029juopmETRrliQw6/DFWU1jbSXkcktn+KhXkqWZCc9QSp8jmuzHn+OX4TcbOcrZSL1wPhRUOmXV0CsSsf8TEcCuz6Pbdh2VO/06W2fP5Z3kdM/EHH1Apx/huiPZN+Ct7ERvgBoQuD8xXoQyweyZCUJLo4VYdljZxfiLxSZQoZVxwP5/60FNGWmYEHIJ4+ddX7T2sQS7KFdqlQuDXPhaF5mcqccjNW26Ian2EnUz423ck0BLqh3HnFU08rRTMGyoJ8OfOg5ZHI3Z4Nefjh9TubVl+NVIIBbzqwi1Md0inB25IHqTST3zK/BPxNTfjCFyWp5RMhyOq4JzwOoIPQ1ENTG0lpG2ucDB6ClI6g5BGcitEu8clvlSqJth1ivyykiY8np7VYx6xMZAGuCFU7gT5GkGC9dFGW5zXraiwjPPX3oNNGpHSLO+TfJPcCJ45DnxKOvwHTrRdxc2wVu7hWNAMAA5BPrXPrfVJDCqo52j3z5elEy3szkxiQ4xlWzipO7BSHxLxBExUI5JIBdR19a2jt43BCQ7Gbgsv8qULG7McYDPvLckt8KLGtsrBCeBxwcVtNgaGOSxR5MBEDjoc8/CoX0d5AVjSEueuTkD5cUFZ6tA2MjBPmTkUXJfQvxHI27/Lx9qKuhCG50norRSAqrbnC+FSMdeT9vSo4dEDKNtwuRnagAYH3OcEfT9K0uLmTcNkj4HX3+lRrdyvLu71i+eCcjHwxWv2hl/J42lXVqhYeJVPiwpyM+mRWr291bSyRyROhjx4sHz56jjoc1YDWdSjRtkuemTkNjHnQs3am+lBSSRGB6lk5PPn5fapScH0MtRolxqEKFm7zA6HngVsdXmXhnB481/0qf/iISxgTWsUkrciUKAc5z5da8e+jmkd2hRe8yXbaGBPwxx9am9D4Y1sxNWy/KRE+YC1stzbXEgMid03Xw4GaHMdq5ABRS3UAFRmq6UMTcLlgkPSReRuxnBPuAfpWirdJhey3LiSCBssk2MnkEUK8ThvA4I8+tVSaqDGFzgj15om21GNm/rD9BSOcl0FR2C3neNcyEbQPFnn6VNbqkrIJYnYsCPAoJ+45qivr7xSiMk7j4Pb/AHmt9M1aeLus3Mi9z+Qhj4T7U04fRSXIY80MdrGkUkiQ57ojGCMBvfFCXMMsMY2oCMnpRdlrTyQiGSXcuAFDeWPTHSjLk25si3egNkeACp+NnyQnpi7QuWCatlnf9iLLtLdtdtcNbyhFR8Rhg+BwcZGK5h247LXfZi87l3hliZd6Mo/MCSOh6dDTx2U1vV4Lm42MzQKNjRyAtuI6kemK07UoO0F0JdRUOwXYoXwhRnOOvPU8mvVlnUVwSjH9OLtPt4ZB/wBJrTv4mGGLL8ea6FL2C06ZXcTyxHpgHP61WSf0ehs91fMPd46C8nG+RtMhSQxMcLcxj/3ZFSG3kH5V3D2Oat7nsNfR57ueN/LncKC/4S1SJhtWNs9QjYIp1mwv/oFSXIGqTAnw8n1NaMJF4ZJPlR8mm61a+Jlmx/l8QqH8VfRf82BW/wDfGR9xRtdGtgsV3JFIGUMPIj/SjBqgZQHO3y5rwajF0lsVz6oxBrwS6e+Qe9iz5OgYfas4pmsJTVRvUhxgDHWpP4nls7xQf4Owk4jngJPXcSn61jaWjAuhTHl3UoYD70vxxRtRZQayQcenSibbWCJeWx86oJtNkijDETD/ADbaDYMjkxybj6mjoTQB1Os7SBv61u+rvtPdy7T8M0k9/NxnaSKIXUSABJH8xSvC1wG7GibWbzu8FYZf+gr96q5tRnLEujx+0bGg49SiH5g2PhmiY7yylGDMq+x4pNLXQaRYWPaVYVEUzcZz41BzVjp+s294WMDlCG4U0szW0bjMRRs89aGhWW3uN+Ovl0zSyxwkt9mFX0PUeqRPOI0mDuoIYefSh9TnWOztbdWLSTP3jY+BHP1pWgcWryS4YF+hHNWdg7zTmeVshQET29TUo44w3iNb7IzIYZijEjmiUnKnLH6CttRsxcRl7cqSDwc/aqaWS6QFHj5XjAatGOt0hrRbqxdzJuO0MAPrmt7z+qiE0bKOmQfeq9b2MWaRsWyB6dTQMqz3MgUFmyfAo/YV0LC5bPhE3NR3Ly21buhgsc+1WUF7PLF3rlkQ8KD5+9b9n+yW2L8ZqgPhXckKn2BBJ+fSptZj7t2QYG1uAB0poeFji7Eln1bDro9ze2tmggcIvuAfrRA1SV5C15bR3Cng7k/TFKMF7IsYG48r60QmoSAY7w49zXDLJLmy2hDBdS2a7WW0wWByjEkD3qaKbSzCBLbSxnlSQ3T4UuPqLlF6EjI59K9fUGdH4ySc1NTk9w6Ui5a30ZlYm4mVs4wQDmo2sNNY/wBn1AEHOTIvSqf8VvU+DOSc5+NeLIuOIn/L1qsXtwK1+h17ocTKEgvbaQnlRzk1U3XZu92tttjKoOC0bBgOaKcJLIGZCoAwAGIyfjQb2U25+6LKhbPDdfp8afZ9C79Mrp+zE8cmy4sXO3qChOPjVc/ZyF5MfhGXkg+DGKaO6vAxKyyAEYJ3H+dSRzapbuskN1ICDuJ3dT6486omka2JY7OWIcJMzxrnnDkeXvWzdjonUPb3Ew/7TmnWG6vIpu9uHEjYPiZQzdMA8/WpJrt7mNI54oGHUsibSTz1x8qprfsm7EI9k9Qhw0OosAfLBH715No+rgiNktrjHQygc/bNdMgv7aNRvto5H6Hfzu6c9evFSTzadM6ylXgkJyxjQMo+4ra5IG5yZ9Gu4yfxOh7j/itpCv2rQ/w634vNGvfkxUj4+tdhS4014Yi4gmLAqSVMbgjOORxzUV+mlSK+2JioAztkVtvxwOKEskhl+nM9NuOx11Olvd2tzZhukkhyoP8Am9BTD/AexmB+I1LTEXy/r+aMudK0iUHdbKMg+Lbx5/yqkveylhJzBChHqpxSPNG90Gkyk1fRNN/jM8elXqtaJtw0R3LkqCcH51q2lxxIN1zM3zGKs7bQBZhhH3iqzZwpBqO57OX07F4LoFfR1IpZZovhlFEpbmBYoVZZHbaQcZBzR0E6PA0iEL5YqM9ntajc/wBn71cdEf8Aaqm9gv7B2763liXodyHFNHTJVYHs7GTT7ra2wsNu7n3q5OjJeQi5iCSADBxyR7GkrTrksqZ+FNOjX7RNt3EK3B9DUMkXF7lVurN27Nwy7TsUMvOOlELpkNqEmWLbLG/hPlirzvCLPdFIHOQQxHIHpQq3zS4URh2+Fc0PIzwyJR3QsoRaL+3PeWofnYyqBt6fl/0pa19CLiTcOdwP2roNno0lpo6vJGIiIxhfTj7Um6/a7ppDn0r3lPZNnn6dxdnmbTpnhlXcy+h4reDVbZxl0II9BWVleY4o9JbxsNjvbUjIBPyoiO5iyMISD6VlZQS3A0bmZAOFIFbRThhlQRWVlMmTaJDckjHORWhuPjWVlPqYGkeG5kXI3HGOleG8cKQcH4isrKNi0jw3W4AlBWv4gjnLD2HlWVlZs1GwmEn5lHHtW5lRF6Ng44B45rKyhexmiUIjhSsjhNpJB6/LmvGhU2rJubu5BhlPnWVlB7oyI1lmtlHcylcqOB0P++a2e879keeKNwgI5UAn5jFZWVGUmlsVikyS3bT2tphLFKtx1jZSCBgef+/epraFpRi3dGwQCDkZJGayspWlJ0aSomkjngOyVBxk5yDuxQ1yqzpIhQZKHg9KysqM4KL2NFiHrdhHEkV9CqoJDh1UYGc4z9q1sGJxgYxWVlXzcIfENOkzZYFxlOhHqK6T2J0jT5bAXL2qGdZfzn5EVlZTeEqlQuZF9ruRZSem2uY603eyvgclR+tZWV6UujjXLP/Z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6150" name="Picture 6" descr="http://t3.gstatic.com/images?q=tbn:ANd9GcQjBoq7BtgHWT-xdnaKdCciIfCVRskA3CcCxQXx1TDirozVEK4&amp;t=1&amp;usg=__AOJGT3f1lxFs51KPz1jNKXyMi1E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548680"/>
            <a:ext cx="2466975" cy="1847851"/>
          </a:xfrm>
          <a:prstGeom prst="rect">
            <a:avLst/>
          </a:prstGeom>
          <a:noFill/>
        </p:spPr>
      </p:pic>
      <p:sp>
        <p:nvSpPr>
          <p:cNvPr id="10" name="CaixaDeTexto 9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25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6"/>
          <p:cNvSpPr>
            <a:spLocks noGrp="1"/>
          </p:cNvSpPr>
          <p:nvPr>
            <p:ph idx="4294967295"/>
          </p:nvPr>
        </p:nvSpPr>
        <p:spPr>
          <a:xfrm>
            <a:off x="214282" y="1556792"/>
            <a:ext cx="8572560" cy="4729728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150000"/>
              </a:lnSpc>
              <a:buNone/>
              <a:defRPr/>
            </a:pPr>
            <a:r>
              <a:rPr lang="pt-PT" b="1" dirty="0" smtClean="0"/>
              <a:t>	</a:t>
            </a: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CFP 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Ciguatera Fish poisoning</a:t>
            </a:r>
            <a:endParaRPr lang="pt-PT" sz="2400" b="1" dirty="0" smtClean="0">
              <a:latin typeface="Calibri" pitchFamily="34" charset="0"/>
              <a:cs typeface="Calibri" pitchFamily="34" charset="0"/>
            </a:endParaRPr>
          </a:p>
          <a:p>
            <a:pPr algn="just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Veiculada por peixes que se alimentam de microalgas (dinoflagelados), provoca sintomas neurológicos, cardiovasculares e gastrointestinais por activação dos canais de Na</a:t>
            </a:r>
            <a:r>
              <a:rPr lang="pt-PT" sz="24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de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Ca</a:t>
            </a:r>
            <a:r>
              <a:rPr lang="pt-PT" sz="2400" baseline="30000" dirty="0" smtClean="0">
                <a:latin typeface="Calibri" pitchFamily="34" charset="0"/>
                <a:cs typeface="Calibri" pitchFamily="34" charset="0"/>
              </a:rPr>
              <a:t>++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pt-PT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000100" y="428604"/>
            <a:ext cx="7010400" cy="90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Ficotoxinas</a:t>
            </a:r>
          </a:p>
        </p:txBody>
      </p:sp>
      <p:pic>
        <p:nvPicPr>
          <p:cNvPr id="39938" name="Picture 2" descr="click here for full size 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077072"/>
            <a:ext cx="4434083" cy="214314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26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27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0063" y="1428736"/>
            <a:ext cx="828677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pt-PT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168945"/>
            <a:ext cx="57245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Bacterianas</a:t>
            </a:r>
          </a:p>
        </p:txBody>
      </p:sp>
      <p:sp>
        <p:nvSpPr>
          <p:cNvPr id="5" name="Rectângulo 4"/>
          <p:cNvSpPr/>
          <p:nvPr/>
        </p:nvSpPr>
        <p:spPr>
          <a:xfrm>
            <a:off x="395536" y="908720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/>
              <a:t>A </a:t>
            </a:r>
            <a:r>
              <a:rPr lang="en-US" sz="2000" dirty="0" err="1" smtClean="0"/>
              <a:t>ingestão</a:t>
            </a:r>
            <a:r>
              <a:rPr lang="en-US" sz="2000" dirty="0" smtClean="0"/>
              <a:t> de </a:t>
            </a:r>
            <a:r>
              <a:rPr lang="en-US" sz="2000" dirty="0" err="1" smtClean="0"/>
              <a:t>alimentos</a:t>
            </a:r>
            <a:r>
              <a:rPr lang="en-US" sz="2000" dirty="0" smtClean="0"/>
              <a:t> </a:t>
            </a:r>
            <a:r>
              <a:rPr lang="en-US" sz="2000" dirty="0" err="1" smtClean="0"/>
              <a:t>contaminados</a:t>
            </a:r>
            <a:r>
              <a:rPr lang="en-US" sz="2000" dirty="0" smtClean="0"/>
              <a:t> com </a:t>
            </a:r>
            <a:r>
              <a:rPr lang="en-US" sz="2000" dirty="0" err="1" smtClean="0"/>
              <a:t>bactérias</a:t>
            </a:r>
            <a:r>
              <a:rPr lang="en-US" sz="2000" dirty="0" smtClean="0"/>
              <a:t> </a:t>
            </a:r>
            <a:r>
              <a:rPr lang="en-US" sz="2000" dirty="0" err="1" smtClean="0"/>
              <a:t>patogénicas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com as </a:t>
            </a:r>
            <a:r>
              <a:rPr lang="en-US" sz="2000" dirty="0" err="1" smtClean="0"/>
              <a:t>suas</a:t>
            </a:r>
            <a:r>
              <a:rPr lang="en-US" sz="2000" dirty="0" smtClean="0"/>
              <a:t> </a:t>
            </a:r>
            <a:r>
              <a:rPr lang="en-US" sz="2000" dirty="0" err="1" smtClean="0"/>
              <a:t>toxinas</a:t>
            </a:r>
            <a:r>
              <a:rPr lang="en-US" sz="2000" dirty="0" smtClean="0"/>
              <a:t> </a:t>
            </a:r>
            <a:r>
              <a:rPr lang="en-US" sz="2000" dirty="0" err="1" smtClean="0"/>
              <a:t>pode</a:t>
            </a:r>
            <a:r>
              <a:rPr lang="en-US" sz="2000" dirty="0" smtClean="0"/>
              <a:t> </a:t>
            </a:r>
            <a:r>
              <a:rPr lang="en-US" sz="2000" dirty="0" err="1" smtClean="0"/>
              <a:t>provocar</a:t>
            </a:r>
            <a:r>
              <a:rPr lang="en-US" sz="2000" dirty="0" smtClean="0"/>
              <a:t> </a:t>
            </a:r>
            <a:r>
              <a:rPr lang="en-US" sz="2000" dirty="0" err="1" smtClean="0"/>
              <a:t>doenças</a:t>
            </a:r>
            <a:r>
              <a:rPr lang="en-US" sz="20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000" dirty="0" err="1" smtClean="0"/>
              <a:t>Após</a:t>
            </a:r>
            <a:r>
              <a:rPr lang="en-US" sz="2000" dirty="0" smtClean="0"/>
              <a:t> o abate, as </a:t>
            </a:r>
            <a:r>
              <a:rPr lang="en-US" sz="2000" dirty="0" err="1" smtClean="0"/>
              <a:t>carnes</a:t>
            </a:r>
            <a:r>
              <a:rPr lang="en-US" sz="2000" dirty="0" smtClean="0"/>
              <a:t> </a:t>
            </a:r>
            <a:r>
              <a:rPr lang="en-US" sz="2000" dirty="0" err="1" smtClean="0"/>
              <a:t>podem</a:t>
            </a:r>
            <a:r>
              <a:rPr lang="en-US" sz="2000" dirty="0" smtClean="0"/>
              <a:t> ser </a:t>
            </a:r>
            <a:r>
              <a:rPr lang="en-US" sz="2000" dirty="0" err="1" smtClean="0"/>
              <a:t>contaminadas</a:t>
            </a:r>
            <a:r>
              <a:rPr lang="en-US" sz="2000" dirty="0" smtClean="0"/>
              <a:t> </a:t>
            </a:r>
            <a:r>
              <a:rPr lang="en-US" sz="2000" dirty="0" err="1" smtClean="0"/>
              <a:t>directa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indirectamente</a:t>
            </a:r>
            <a:r>
              <a:rPr lang="en-US" sz="2000" dirty="0" smtClean="0"/>
              <a:t>, com </a:t>
            </a:r>
            <a:r>
              <a:rPr lang="en-US" sz="2000" dirty="0" err="1" smtClean="0"/>
              <a:t>fezes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vísceras</a:t>
            </a:r>
            <a:r>
              <a:rPr lang="en-US" sz="2000" dirty="0" smtClean="0"/>
              <a:t> (o </a:t>
            </a:r>
            <a:r>
              <a:rPr lang="en-US" sz="2000" dirty="0" err="1" smtClean="0"/>
              <a:t>aparelho</a:t>
            </a:r>
            <a:r>
              <a:rPr lang="en-US" sz="2000" dirty="0" smtClean="0"/>
              <a:t> </a:t>
            </a:r>
            <a:r>
              <a:rPr lang="en-US" sz="2000" dirty="0" err="1" smtClean="0"/>
              <a:t>digestivo</a:t>
            </a:r>
            <a:r>
              <a:rPr lang="en-US" sz="2000" dirty="0" smtClean="0"/>
              <a:t> de </a:t>
            </a:r>
            <a:r>
              <a:rPr lang="en-US" sz="2000" dirty="0" err="1" smtClean="0"/>
              <a:t>muitos</a:t>
            </a:r>
            <a:r>
              <a:rPr lang="en-US" sz="2000" dirty="0" smtClean="0"/>
              <a:t> </a:t>
            </a:r>
            <a:r>
              <a:rPr lang="en-US" sz="2000" dirty="0" err="1" smtClean="0"/>
              <a:t>animais</a:t>
            </a:r>
            <a:r>
              <a:rPr lang="en-US" sz="2000" dirty="0" smtClean="0"/>
              <a:t> </a:t>
            </a:r>
            <a:r>
              <a:rPr lang="en-US" sz="2000" dirty="0" err="1" smtClean="0"/>
              <a:t>está</a:t>
            </a:r>
            <a:r>
              <a:rPr lang="en-US" sz="2000" dirty="0" smtClean="0"/>
              <a:t> </a:t>
            </a:r>
            <a:r>
              <a:rPr lang="en-US" sz="2000" dirty="0" err="1" smtClean="0"/>
              <a:t>colonizado</a:t>
            </a:r>
            <a:r>
              <a:rPr lang="en-US" sz="2000" dirty="0" smtClean="0"/>
              <a:t>); no </a:t>
            </a:r>
            <a:r>
              <a:rPr lang="en-US" sz="2000" dirty="0" err="1" smtClean="0"/>
              <a:t>processamento</a:t>
            </a:r>
            <a:r>
              <a:rPr lang="en-US" sz="2000" dirty="0" smtClean="0"/>
              <a:t>, </a:t>
            </a:r>
            <a:r>
              <a:rPr lang="en-US" sz="2000" dirty="0" err="1" smtClean="0"/>
              <a:t>podem</a:t>
            </a:r>
            <a:r>
              <a:rPr lang="en-US" sz="2000" dirty="0" smtClean="0"/>
              <a:t> </a:t>
            </a:r>
            <a:r>
              <a:rPr lang="en-US" sz="2000" dirty="0" err="1" smtClean="0"/>
              <a:t>ocorrer</a:t>
            </a:r>
            <a:r>
              <a:rPr lang="en-US" sz="2000" dirty="0" smtClean="0"/>
              <a:t> </a:t>
            </a:r>
            <a:r>
              <a:rPr lang="en-US" sz="2000" dirty="0" err="1" smtClean="0"/>
              <a:t>contaminações</a:t>
            </a:r>
            <a:r>
              <a:rPr lang="en-US" sz="2000" dirty="0" smtClean="0"/>
              <a:t> </a:t>
            </a:r>
            <a:r>
              <a:rPr lang="en-US" sz="2000" dirty="0" err="1" smtClean="0"/>
              <a:t>provenientes</a:t>
            </a:r>
            <a:r>
              <a:rPr lang="en-US" sz="2000" dirty="0" smtClean="0"/>
              <a:t> de </a:t>
            </a:r>
            <a:r>
              <a:rPr lang="en-US" sz="2000" dirty="0" err="1" smtClean="0"/>
              <a:t>outras</a:t>
            </a:r>
            <a:r>
              <a:rPr lang="en-US" sz="2000" dirty="0" smtClean="0"/>
              <a:t> </a:t>
            </a:r>
            <a:r>
              <a:rPr lang="en-US" sz="2000" dirty="0" err="1" smtClean="0"/>
              <a:t>matérias-primas</a:t>
            </a:r>
            <a:r>
              <a:rPr lang="en-US" sz="2000" dirty="0" smtClean="0"/>
              <a:t>, de </a:t>
            </a:r>
            <a:r>
              <a:rPr lang="en-US" sz="2000" dirty="0" err="1" smtClean="0"/>
              <a:t>materiais</a:t>
            </a:r>
            <a:r>
              <a:rPr lang="en-US" sz="2000" dirty="0" smtClean="0"/>
              <a:t> </a:t>
            </a:r>
            <a:r>
              <a:rPr lang="en-US" sz="2000" dirty="0" err="1" smtClean="0"/>
              <a:t>contaminados</a:t>
            </a:r>
            <a:r>
              <a:rPr lang="en-US" sz="2000" dirty="0" smtClean="0"/>
              <a:t> </a:t>
            </a:r>
            <a:r>
              <a:rPr lang="en-US" sz="2000" dirty="0" err="1" smtClean="0"/>
              <a:t>ou</a:t>
            </a:r>
            <a:r>
              <a:rPr lang="en-US" sz="2000" dirty="0" smtClean="0"/>
              <a:t> de </a:t>
            </a:r>
            <a:r>
              <a:rPr lang="en-US" sz="2000" dirty="0" err="1" smtClean="0"/>
              <a:t>manipuladores</a:t>
            </a:r>
            <a:r>
              <a:rPr lang="en-US" sz="2000" dirty="0" smtClean="0"/>
              <a:t> </a:t>
            </a:r>
            <a:r>
              <a:rPr lang="en-US" sz="2000" dirty="0" err="1" smtClean="0"/>
              <a:t>infectados</a:t>
            </a:r>
            <a:r>
              <a:rPr lang="en-US" sz="2000" dirty="0" smtClean="0"/>
              <a:t>;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cozinha</a:t>
            </a:r>
            <a:r>
              <a:rPr lang="en-US" sz="2000" dirty="0" smtClean="0"/>
              <a:t>,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microrganismos</a:t>
            </a:r>
            <a:r>
              <a:rPr lang="en-US" sz="2000" dirty="0" smtClean="0"/>
              <a:t> </a:t>
            </a:r>
            <a:r>
              <a:rPr lang="en-US" sz="2000" dirty="0" err="1" smtClean="0"/>
              <a:t>podem</a:t>
            </a:r>
            <a:r>
              <a:rPr lang="en-US" sz="2000" dirty="0" smtClean="0"/>
              <a:t> ser </a:t>
            </a:r>
            <a:r>
              <a:rPr lang="en-US" sz="2000" dirty="0" err="1" smtClean="0"/>
              <a:t>veiculados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utensílios</a:t>
            </a:r>
            <a:r>
              <a:rPr lang="en-US" sz="2000" dirty="0" smtClean="0"/>
              <a:t>, </a:t>
            </a:r>
            <a:r>
              <a:rPr lang="en-US" sz="2000" dirty="0" err="1" smtClean="0"/>
              <a:t>superfícies</a:t>
            </a:r>
            <a:r>
              <a:rPr lang="en-US" sz="2000" dirty="0" smtClean="0"/>
              <a:t> de </a:t>
            </a:r>
            <a:r>
              <a:rPr lang="en-US" sz="2000" dirty="0" err="1" smtClean="0"/>
              <a:t>trabalho</a:t>
            </a:r>
            <a:r>
              <a:rPr lang="en-US" sz="2000" dirty="0" smtClean="0"/>
              <a:t> e </a:t>
            </a:r>
            <a:r>
              <a:rPr lang="en-US" sz="2000" dirty="0" err="1" smtClean="0"/>
              <a:t>também</a:t>
            </a:r>
            <a:r>
              <a:rPr lang="en-US" sz="2000" dirty="0" smtClean="0"/>
              <a:t> </a:t>
            </a:r>
            <a:r>
              <a:rPr lang="en-US" sz="2000" dirty="0" err="1" smtClean="0"/>
              <a:t>pelos</a:t>
            </a:r>
            <a:r>
              <a:rPr lang="en-US" sz="2000" dirty="0" smtClean="0"/>
              <a:t> </a:t>
            </a:r>
            <a:r>
              <a:rPr lang="en-US" sz="2000" dirty="0" err="1" smtClean="0"/>
              <a:t>manipuladores</a:t>
            </a:r>
            <a:r>
              <a:rPr lang="en-US" sz="2000" dirty="0" smtClean="0"/>
              <a:t>;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/>
              <a:t>A </a:t>
            </a:r>
            <a:r>
              <a:rPr lang="en-US" sz="2000" dirty="0" err="1" smtClean="0"/>
              <a:t>maioria</a:t>
            </a:r>
            <a:r>
              <a:rPr lang="en-US" sz="2000" dirty="0" smtClean="0"/>
              <a:t> das </a:t>
            </a:r>
            <a:r>
              <a:rPr lang="en-US" sz="2000" dirty="0" err="1" smtClean="0"/>
              <a:t>preparações</a:t>
            </a:r>
            <a:r>
              <a:rPr lang="en-US" sz="2000" dirty="0" smtClean="0"/>
              <a:t> </a:t>
            </a:r>
            <a:r>
              <a:rPr lang="en-US" sz="2000" dirty="0" err="1" smtClean="0"/>
              <a:t>culinárias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aplicam</a:t>
            </a:r>
            <a:r>
              <a:rPr lang="en-US" sz="2000" dirty="0" smtClean="0"/>
              <a:t> </a:t>
            </a:r>
            <a:r>
              <a:rPr lang="en-US" sz="2000" dirty="0" err="1" smtClean="0"/>
              <a:t>calor</a:t>
            </a:r>
            <a:r>
              <a:rPr lang="en-US" sz="2000" dirty="0" smtClean="0"/>
              <a:t> </a:t>
            </a:r>
            <a:r>
              <a:rPr lang="en-US" sz="2000" dirty="0" err="1" smtClean="0"/>
              <a:t>destreom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microrganismos</a:t>
            </a:r>
            <a:r>
              <a:rPr lang="en-US" sz="2000" dirty="0" smtClean="0"/>
              <a:t>, </a:t>
            </a:r>
            <a:r>
              <a:rPr lang="en-US" sz="2000" dirty="0" err="1" smtClean="0"/>
              <a:t>mas</a:t>
            </a:r>
            <a:r>
              <a:rPr lang="en-US" sz="2000" dirty="0" smtClean="0"/>
              <a:t> </a:t>
            </a:r>
            <a:r>
              <a:rPr lang="en-US" sz="2000" dirty="0" err="1" smtClean="0"/>
              <a:t>nem</a:t>
            </a:r>
            <a:r>
              <a:rPr lang="en-US" sz="2000" dirty="0" smtClean="0"/>
              <a:t> </a:t>
            </a:r>
            <a:r>
              <a:rPr lang="en-US" sz="2000" dirty="0" err="1" smtClean="0"/>
              <a:t>todas</a:t>
            </a:r>
            <a:r>
              <a:rPr lang="en-US" sz="2000" dirty="0" smtClean="0"/>
              <a:t> as </a:t>
            </a:r>
            <a:r>
              <a:rPr lang="en-US" sz="2000" dirty="0" err="1" smtClean="0"/>
              <a:t>preparações</a:t>
            </a:r>
            <a:r>
              <a:rPr lang="en-US" sz="2000" dirty="0" smtClean="0"/>
              <a:t> </a:t>
            </a:r>
            <a:r>
              <a:rPr lang="en-US" sz="2000" dirty="0" err="1" smtClean="0"/>
              <a:t>culinárias</a:t>
            </a:r>
            <a:r>
              <a:rPr lang="en-US" sz="2000" dirty="0" smtClean="0"/>
              <a:t> </a:t>
            </a:r>
            <a:r>
              <a:rPr lang="en-US" sz="2000" dirty="0" err="1" smtClean="0"/>
              <a:t>envolvem</a:t>
            </a:r>
            <a:r>
              <a:rPr lang="en-US" sz="2000" dirty="0" smtClean="0"/>
              <a:t> a </a:t>
            </a:r>
            <a:r>
              <a:rPr lang="en-US" sz="2000" dirty="0" err="1" smtClean="0"/>
              <a:t>aplicação</a:t>
            </a:r>
            <a:r>
              <a:rPr lang="en-US" sz="2000" dirty="0" smtClean="0"/>
              <a:t> de </a:t>
            </a:r>
            <a:r>
              <a:rPr lang="en-US" sz="2000" dirty="0" err="1" smtClean="0"/>
              <a:t>calor</a:t>
            </a:r>
            <a:r>
              <a:rPr lang="en-US" sz="2000" dirty="0" smtClean="0"/>
              <a:t> e </a:t>
            </a:r>
            <a:r>
              <a:rPr lang="en-US" sz="2000" dirty="0" err="1" smtClean="0"/>
              <a:t>nem</a:t>
            </a:r>
            <a:r>
              <a:rPr lang="en-US" sz="2000" dirty="0" smtClean="0"/>
              <a:t> </a:t>
            </a:r>
            <a:r>
              <a:rPr lang="en-US" sz="2000" dirty="0" err="1" smtClean="0"/>
              <a:t>todas</a:t>
            </a:r>
            <a:r>
              <a:rPr lang="en-US" sz="2000" dirty="0" smtClean="0"/>
              <a:t> as </a:t>
            </a:r>
            <a:r>
              <a:rPr lang="en-US" sz="2000" dirty="0" err="1" smtClean="0"/>
              <a:t>toxinas</a:t>
            </a:r>
            <a:r>
              <a:rPr lang="en-US" sz="2000" dirty="0" smtClean="0"/>
              <a:t>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sensíveis</a:t>
            </a:r>
            <a:r>
              <a:rPr lang="en-US" sz="2000" dirty="0" smtClean="0"/>
              <a:t> </a:t>
            </a:r>
            <a:r>
              <a:rPr lang="en-US" sz="2000" dirty="0" err="1" smtClean="0"/>
              <a:t>ao</a:t>
            </a:r>
            <a:r>
              <a:rPr lang="en-US" sz="2000" dirty="0" smtClean="0"/>
              <a:t> </a:t>
            </a:r>
            <a:r>
              <a:rPr lang="en-US" sz="2000" dirty="0" err="1" smtClean="0"/>
              <a:t>calor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28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0063" y="1428736"/>
            <a:ext cx="828677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pt-PT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23528" y="548680"/>
            <a:ext cx="57245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Bacterianas</a:t>
            </a:r>
          </a:p>
        </p:txBody>
      </p:sp>
      <p:sp>
        <p:nvSpPr>
          <p:cNvPr id="7" name="Rectângulo 6"/>
          <p:cNvSpPr/>
          <p:nvPr/>
        </p:nvSpPr>
        <p:spPr>
          <a:xfrm>
            <a:off x="539552" y="1582341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As bactérias responsáveis por doenças transmitidas por alimentos são, entre outras,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Salmonella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Campylobacter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Listeria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estirpes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petogénicas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de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Escherichia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coli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Yersinia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Shigella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Enterobacter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e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Citrobacter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.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As bactérias produtoras de toxinas veiculadas por alimentos incluem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Staphylococcus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aureus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Clostridium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botulinum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Bacillus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i="1" dirty="0" err="1" smtClean="0">
                <a:latin typeface="Calibri" pitchFamily="34" charset="0"/>
                <a:cs typeface="Calibri" pitchFamily="34" charset="0"/>
              </a:rPr>
              <a:t>cereus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.</a:t>
            </a:r>
            <a:endParaRPr lang="pt-PT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29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85149" y="1484784"/>
            <a:ext cx="860733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pt-PT" sz="28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Clostridium</a:t>
            </a:r>
            <a:r>
              <a:rPr kumimoji="0" lang="pt-PT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8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botulinum</a:t>
            </a:r>
            <a:r>
              <a:rPr kumimoji="0" lang="pt-PT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8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- </a:t>
            </a:r>
            <a:r>
              <a:rPr kumimoji="0" lang="pt-PT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Bactérias produtoras de esporos, frequentes nas fezes.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pt-PT" sz="26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Provoca doença por:</a:t>
            </a:r>
          </a:p>
          <a:p>
            <a:pPr marL="800100" lvl="1" indent="-342900" algn="just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pt-PT" sz="26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transmissão de toxinas pelos alimentos (os sintomas desenvolvem-se em horas ou dias); </a:t>
            </a:r>
          </a:p>
          <a:p>
            <a:pPr marL="800100" lvl="1" indent="-342900" algn="just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pt-PT" sz="26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por infecção do trânsito intestinal de crianças; </a:t>
            </a:r>
          </a:p>
          <a:p>
            <a:pPr marL="800100" lvl="1" indent="-342900" algn="just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/>
            </a:pPr>
            <a:r>
              <a:rPr lang="pt-PT" sz="26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por infecção de feridas.</a:t>
            </a:r>
            <a:endParaRPr kumimoji="0" lang="pt-PT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r>
              <a:rPr kumimoji="0" lang="pt-PT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79512" y="260648"/>
            <a:ext cx="57245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Bacterianas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5796136" y="260648"/>
            <a:ext cx="2900354" cy="828660"/>
          </a:xfrm>
        </p:spPr>
        <p:txBody>
          <a:bodyPr/>
          <a:lstStyle/>
          <a:p>
            <a:pPr algn="ctr"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Vegetais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9144000" cy="4703073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Glicósidos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: são compostos por um hidrato de carbono, ligado por uma ligação éter a outra parte não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glicosídica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a aglicona. </a:t>
            </a:r>
          </a:p>
          <a:p>
            <a:pPr lvl="1" eaLnBrk="1" hangingPunct="1">
              <a:lnSpc>
                <a:spcPct val="150000"/>
              </a:lnSpc>
              <a:buNone/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	Alguns são tóxicos cardíacos (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digoxina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digitoxina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genina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Proteináceos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peptídicos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aminas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lvl="2" eaLnBrk="1" hangingPunct="1">
              <a:lnSpc>
                <a:spcPct val="150000"/>
              </a:lnSpc>
              <a:spcBef>
                <a:spcPts val="1200"/>
              </a:spcBef>
              <a:buSzPct val="86000"/>
              <a:buFont typeface="Wingdings" pitchFamily="2" charset="2"/>
              <a:buChar char="Ø"/>
            </a:pPr>
            <a:r>
              <a:rPr lang="pt-PT" sz="2400" b="1" dirty="0" smtClean="0">
                <a:latin typeface="Calibri" pitchFamily="34" charset="0"/>
                <a:cs typeface="Calibri" pitchFamily="34" charset="0"/>
              </a:rPr>
              <a:t> Compostos não azotados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Ácidos orgânicos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Alcoóis</a:t>
            </a:r>
            <a:endParaRPr lang="pt-PT" sz="2400" dirty="0" smtClean="0">
              <a:latin typeface="Calibri" pitchFamily="34" charset="0"/>
              <a:cs typeface="Calibri" pitchFamily="34" charset="0"/>
            </a:endParaRPr>
          </a:p>
          <a:p>
            <a:pPr lvl="1" eaLnBrk="1" hangingPunct="1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Compostos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polifenólicos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e resinosos</a:t>
            </a:r>
          </a:p>
          <a:p>
            <a:pPr lvl="1" eaLnBrk="1" hangingPunct="1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Minerais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30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graphicFrame>
        <p:nvGraphicFramePr>
          <p:cNvPr id="3" name="Group 231"/>
          <p:cNvGraphicFramePr>
            <a:graphicFrameLocks/>
          </p:cNvGraphicFramePr>
          <p:nvPr/>
        </p:nvGraphicFramePr>
        <p:xfrm>
          <a:off x="0" y="2492896"/>
          <a:ext cx="8964612" cy="3942720"/>
        </p:xfrm>
        <a:graphic>
          <a:graphicData uri="http://schemas.openxmlformats.org/drawingml/2006/table">
            <a:tbl>
              <a:tblPr/>
              <a:tblGrid>
                <a:gridCol w="2555875"/>
                <a:gridCol w="1620837"/>
                <a:gridCol w="3195638"/>
                <a:gridCol w="1592262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Tipo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Temp.mín</a:t>
                      </a:r>
                      <a:endParaRPr kumimoji="0" lang="pt-PT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Toxinas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Perigo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proteolítico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12 ºC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Neurotoxinas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A, B e F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Elevado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II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não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proteolítico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3.3 ºC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Neurotoxinas</a:t>
                      </a: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B, E e F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Elevado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III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15 ºC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Toxinas C e D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Nulo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IV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12ºC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Toxina G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Elevado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285750"/>
            <a:ext cx="57245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Bacterianas </a:t>
            </a:r>
          </a:p>
        </p:txBody>
      </p:sp>
      <p:sp>
        <p:nvSpPr>
          <p:cNvPr id="6" name="Rectângulo 5"/>
          <p:cNvSpPr/>
          <p:nvPr/>
        </p:nvSpPr>
        <p:spPr>
          <a:xfrm>
            <a:off x="251520" y="836712"/>
            <a:ext cx="8640960" cy="169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 contaminação é rara nos alimentos correctamente processados mas há casos provocados por alimentos diversos, submetidos a tratamentos térmicos inadequados.</a:t>
            </a:r>
            <a:endParaRPr lang="pt-PT" sz="2400" dirty="0"/>
          </a:p>
        </p:txBody>
      </p:sp>
      <p:sp>
        <p:nvSpPr>
          <p:cNvPr id="7" name="Rectângulo 6"/>
          <p:cNvSpPr/>
          <p:nvPr/>
        </p:nvSpPr>
        <p:spPr>
          <a:xfrm>
            <a:off x="4427984" y="404664"/>
            <a:ext cx="3090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Clostridium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botulinum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pt-PT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31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285750"/>
            <a:ext cx="57245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Bacterianas </a:t>
            </a:r>
          </a:p>
        </p:txBody>
      </p:sp>
      <p:sp>
        <p:nvSpPr>
          <p:cNvPr id="7" name="Rectângulo 6"/>
          <p:cNvSpPr/>
          <p:nvPr/>
        </p:nvSpPr>
        <p:spPr>
          <a:xfrm>
            <a:off x="4427984" y="404664"/>
            <a:ext cx="3090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Clostridium</a:t>
            </a:r>
            <a:r>
              <a:rPr lang="pt-PT" sz="2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b="1" i="1" dirty="0" err="1" smtClean="0">
                <a:latin typeface="Calibri" pitchFamily="34" charset="0"/>
                <a:cs typeface="Calibri" pitchFamily="34" charset="0"/>
              </a:rPr>
              <a:t>botulinum</a:t>
            </a:r>
            <a:r>
              <a:rPr lang="pt-PT" sz="24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pt-PT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539552" y="1166843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Os </a:t>
            </a:r>
            <a:r>
              <a:rPr lang="en-US" sz="2400" dirty="0" err="1" smtClean="0"/>
              <a:t>sintomas</a:t>
            </a:r>
            <a:r>
              <a:rPr lang="en-US" sz="2400" dirty="0" smtClean="0"/>
              <a:t> de </a:t>
            </a:r>
            <a:r>
              <a:rPr lang="en-US" sz="2400" dirty="0" err="1" smtClean="0"/>
              <a:t>intoxicação</a:t>
            </a:r>
            <a:r>
              <a:rPr lang="en-US" sz="2400" dirty="0" smtClean="0"/>
              <a:t> </a:t>
            </a:r>
            <a:r>
              <a:rPr lang="en-US" sz="2400" dirty="0" err="1" smtClean="0"/>
              <a:t>botulínica</a:t>
            </a:r>
            <a:r>
              <a:rPr lang="en-US" sz="2400" dirty="0" smtClean="0"/>
              <a:t> </a:t>
            </a:r>
            <a:r>
              <a:rPr lang="en-US" sz="2400" dirty="0" err="1" smtClean="0"/>
              <a:t>incluem</a:t>
            </a:r>
            <a:r>
              <a:rPr lang="en-US" sz="2400" dirty="0" smtClean="0"/>
              <a:t>: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Visão</a:t>
            </a:r>
            <a:r>
              <a:rPr lang="en-US" sz="2400" dirty="0" smtClean="0"/>
              <a:t> </a:t>
            </a:r>
            <a:r>
              <a:rPr lang="en-US" sz="2400" dirty="0" err="1" smtClean="0"/>
              <a:t>dupla</a:t>
            </a:r>
            <a:r>
              <a:rPr lang="en-US" sz="2400" dirty="0" smtClean="0"/>
              <a:t>, </a:t>
            </a:r>
            <a:r>
              <a:rPr lang="en-US" sz="2400" dirty="0" err="1" smtClean="0"/>
              <a:t>desfocada</a:t>
            </a:r>
            <a:r>
              <a:rPr lang="en-US" sz="2400" dirty="0" smtClean="0"/>
              <a:t>, </a:t>
            </a:r>
            <a:r>
              <a:rPr lang="en-US" sz="2400" dirty="0" err="1" smtClean="0"/>
              <a:t>descontrolo</a:t>
            </a:r>
            <a:r>
              <a:rPr lang="en-US" sz="2400" dirty="0" smtClean="0"/>
              <a:t> das </a:t>
            </a:r>
            <a:r>
              <a:rPr lang="en-US" sz="2400" dirty="0" err="1" smtClean="0"/>
              <a:t>pálpebras</a:t>
            </a:r>
            <a:r>
              <a:rPr lang="en-US" sz="2400" dirty="0" smtClean="0"/>
              <a:t>, </a:t>
            </a:r>
            <a:r>
              <a:rPr lang="en-US" sz="2400" dirty="0" err="1" smtClean="0"/>
              <a:t>descontrolo</a:t>
            </a:r>
            <a:r>
              <a:rPr lang="en-US" sz="2400" dirty="0" smtClean="0"/>
              <a:t> da </a:t>
            </a:r>
            <a:r>
              <a:rPr lang="en-US" sz="2400" dirty="0" err="1" smtClean="0"/>
              <a:t>fala</a:t>
            </a:r>
            <a:r>
              <a:rPr lang="en-US" sz="2400" dirty="0" smtClean="0"/>
              <a:t>, </a:t>
            </a:r>
            <a:r>
              <a:rPr lang="en-US" sz="2400" dirty="0" err="1" smtClean="0"/>
              <a:t>dificuldade</a:t>
            </a:r>
            <a:r>
              <a:rPr lang="en-US" sz="2400" dirty="0" smtClean="0"/>
              <a:t> </a:t>
            </a:r>
            <a:r>
              <a:rPr lang="en-US" sz="2400" dirty="0" err="1" smtClean="0"/>
              <a:t>em</a:t>
            </a:r>
            <a:r>
              <a:rPr lang="en-US" sz="2400" dirty="0" smtClean="0"/>
              <a:t> </a:t>
            </a:r>
            <a:r>
              <a:rPr lang="en-US" sz="2400" dirty="0" err="1" smtClean="0"/>
              <a:t>deglutir</a:t>
            </a:r>
            <a:r>
              <a:rPr lang="en-US" sz="2400" dirty="0" smtClean="0"/>
              <a:t>, </a:t>
            </a:r>
            <a:r>
              <a:rPr lang="en-US" sz="2400" dirty="0" err="1" smtClean="0"/>
              <a:t>boca</a:t>
            </a:r>
            <a:r>
              <a:rPr lang="en-US" sz="2400" dirty="0" smtClean="0"/>
              <a:t> </a:t>
            </a:r>
            <a:r>
              <a:rPr lang="en-US" sz="2400" dirty="0" err="1" smtClean="0"/>
              <a:t>seca</a:t>
            </a:r>
            <a:r>
              <a:rPr lang="en-US" sz="2400" dirty="0" smtClean="0"/>
              <a:t> e </a:t>
            </a:r>
            <a:r>
              <a:rPr lang="en-US" sz="2400" dirty="0" err="1" smtClean="0"/>
              <a:t>fraqueza</a:t>
            </a:r>
            <a:r>
              <a:rPr lang="en-US" sz="2400" dirty="0" smtClean="0"/>
              <a:t> muscular;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Nos</a:t>
            </a:r>
            <a:r>
              <a:rPr lang="en-US" sz="2400" dirty="0" smtClean="0"/>
              <a:t> </a:t>
            </a:r>
            <a:r>
              <a:rPr lang="en-US" sz="2400" dirty="0" err="1" smtClean="0"/>
              <a:t>bébes</a:t>
            </a:r>
            <a:r>
              <a:rPr lang="en-US" sz="2400" dirty="0" smtClean="0"/>
              <a:t> </a:t>
            </a:r>
            <a:r>
              <a:rPr lang="en-US" sz="2400" dirty="0" err="1" smtClean="0"/>
              <a:t>observa</a:t>
            </a:r>
            <a:r>
              <a:rPr lang="en-US" sz="2400" dirty="0" smtClean="0"/>
              <a:t>-se </a:t>
            </a:r>
            <a:r>
              <a:rPr lang="en-US" sz="2400" dirty="0" err="1" smtClean="0"/>
              <a:t>letargia</a:t>
            </a:r>
            <a:r>
              <a:rPr lang="en-US" sz="2400" dirty="0" smtClean="0"/>
              <a:t>, </a:t>
            </a:r>
            <a:r>
              <a:rPr lang="en-US" sz="2400" dirty="0" err="1" smtClean="0"/>
              <a:t>dificuldades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alimentação</a:t>
            </a:r>
            <a:r>
              <a:rPr lang="en-US" sz="2400" dirty="0" smtClean="0"/>
              <a:t>, </a:t>
            </a:r>
            <a:r>
              <a:rPr lang="en-US" sz="2400" dirty="0" err="1" smtClean="0"/>
              <a:t>choro</a:t>
            </a:r>
            <a:r>
              <a:rPr lang="en-US" sz="2400" dirty="0" smtClean="0"/>
              <a:t> </a:t>
            </a:r>
            <a:r>
              <a:rPr lang="en-US" sz="2400" dirty="0" err="1" smtClean="0"/>
              <a:t>débil</a:t>
            </a:r>
            <a:r>
              <a:rPr lang="en-US" sz="2400" dirty="0" smtClean="0"/>
              <a:t> e </a:t>
            </a:r>
            <a:r>
              <a:rPr lang="en-US" sz="2400" dirty="0" err="1" smtClean="0"/>
              <a:t>falta</a:t>
            </a:r>
            <a:r>
              <a:rPr lang="en-US" sz="2400" dirty="0" smtClean="0"/>
              <a:t> de </a:t>
            </a:r>
            <a:r>
              <a:rPr lang="en-US" sz="2400" dirty="0" err="1" smtClean="0"/>
              <a:t>tónus</a:t>
            </a:r>
            <a:r>
              <a:rPr lang="en-US" sz="2400" dirty="0" smtClean="0"/>
              <a:t> muscular.</a:t>
            </a:r>
          </a:p>
          <a:p>
            <a:pPr algn="just">
              <a:lnSpc>
                <a:spcPct val="150000"/>
              </a:lnSpc>
            </a:pPr>
            <a:r>
              <a:rPr lang="en-US" sz="2400" dirty="0" err="1" smtClean="0"/>
              <a:t>Todos</a:t>
            </a:r>
            <a:r>
              <a:rPr lang="en-US" sz="2400" dirty="0" smtClean="0"/>
              <a:t> </a:t>
            </a:r>
            <a:r>
              <a:rPr lang="en-US" sz="2400" dirty="0" err="1" smtClean="0"/>
              <a:t>os</a:t>
            </a:r>
            <a:r>
              <a:rPr lang="en-US" sz="2400" dirty="0" smtClean="0"/>
              <a:t> </a:t>
            </a:r>
            <a:r>
              <a:rPr lang="en-US" sz="2400" dirty="0" err="1" smtClean="0"/>
              <a:t>sintomas</a:t>
            </a:r>
            <a:r>
              <a:rPr lang="en-US" sz="2400" dirty="0" smtClean="0"/>
              <a:t> </a:t>
            </a:r>
            <a:r>
              <a:rPr lang="en-US" sz="2400" dirty="0" err="1" smtClean="0"/>
              <a:t>são</a:t>
            </a:r>
            <a:r>
              <a:rPr lang="en-US" sz="2400" dirty="0" smtClean="0"/>
              <a:t> </a:t>
            </a:r>
            <a:r>
              <a:rPr lang="en-US" sz="2400" dirty="0" err="1" smtClean="0"/>
              <a:t>manifestações</a:t>
            </a:r>
            <a:r>
              <a:rPr lang="en-US" sz="2400" dirty="0" smtClean="0"/>
              <a:t> de </a:t>
            </a:r>
            <a:r>
              <a:rPr lang="en-US" sz="2400" dirty="0" err="1" smtClean="0"/>
              <a:t>paralisia</a:t>
            </a:r>
            <a:r>
              <a:rPr lang="en-US" sz="2400" dirty="0" smtClean="0"/>
              <a:t> muscular </a:t>
            </a:r>
            <a:r>
              <a:rPr lang="en-US" sz="2400" dirty="0" err="1" smtClean="0"/>
              <a:t>provocada</a:t>
            </a:r>
            <a:r>
              <a:rPr lang="en-US" sz="2400" dirty="0" smtClean="0"/>
              <a:t> </a:t>
            </a:r>
            <a:r>
              <a:rPr lang="en-US" sz="2400" dirty="0" err="1" smtClean="0"/>
              <a:t>pela</a:t>
            </a:r>
            <a:r>
              <a:rPr lang="en-US" sz="2400" dirty="0" smtClean="0"/>
              <a:t> </a:t>
            </a:r>
            <a:r>
              <a:rPr lang="en-US" sz="2400" dirty="0" err="1" smtClean="0"/>
              <a:t>toxina</a:t>
            </a:r>
            <a:r>
              <a:rPr lang="en-US" sz="2400" dirty="0" smtClean="0"/>
              <a:t>,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pode</a:t>
            </a:r>
            <a:r>
              <a:rPr lang="en-US" sz="2400" dirty="0" smtClean="0"/>
              <a:t> </a:t>
            </a:r>
            <a:r>
              <a:rPr lang="en-US" sz="2400" dirty="0" err="1" smtClean="0"/>
              <a:t>atingir</a:t>
            </a:r>
            <a:r>
              <a:rPr lang="en-US" sz="2400" dirty="0" smtClean="0"/>
              <a:t> </a:t>
            </a:r>
            <a:r>
              <a:rPr lang="en-US" sz="2400" dirty="0" err="1" smtClean="0"/>
              <a:t>os</a:t>
            </a:r>
            <a:r>
              <a:rPr lang="en-US" sz="2400" dirty="0" smtClean="0"/>
              <a:t> </a:t>
            </a:r>
            <a:r>
              <a:rPr lang="en-US" sz="2400" dirty="0" err="1" smtClean="0"/>
              <a:t>músculos</a:t>
            </a:r>
            <a:r>
              <a:rPr lang="en-US" sz="2400" dirty="0" smtClean="0"/>
              <a:t> </a:t>
            </a:r>
            <a:r>
              <a:rPr lang="en-US" sz="2400" dirty="0" err="1" smtClean="0"/>
              <a:t>locomotores</a:t>
            </a:r>
            <a:r>
              <a:rPr lang="en-US" sz="2400" dirty="0" smtClean="0"/>
              <a:t> e </a:t>
            </a:r>
            <a:r>
              <a:rPr lang="en-US" sz="2400" dirty="0" err="1" smtClean="0"/>
              <a:t>respiratórios</a:t>
            </a:r>
            <a:r>
              <a:rPr lang="en-US" sz="2400" dirty="0" smtClean="0"/>
              <a:t>, </a:t>
            </a:r>
            <a:r>
              <a:rPr lang="en-US" sz="2400" dirty="0" err="1" smtClean="0"/>
              <a:t>provocando</a:t>
            </a:r>
            <a:r>
              <a:rPr lang="en-US" sz="2400" dirty="0" smtClean="0"/>
              <a:t> a </a:t>
            </a:r>
            <a:r>
              <a:rPr lang="en-US" sz="2400" dirty="0" err="1" smtClean="0"/>
              <a:t>morte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asfixia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32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1772816"/>
            <a:ext cx="8389968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</a:t>
            </a:r>
            <a:r>
              <a:rPr kumimoji="0" lang="pt-PT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Staphylococcus</a:t>
            </a:r>
            <a:r>
              <a:rPr kumimoji="0" lang="pt-PT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aureus</a:t>
            </a:r>
            <a:r>
              <a:rPr kumimoji="0" lang="pt-PT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- 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bactérias produtoras de 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Enterotoxinas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, muito frequentes nas fossas nasais, na garganta e na pele humana.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A principal fonte de contaminação dos alimentos é a falta de higiene dos manipuladores, durante a produção, transporte e distribuição;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A carne de vaca e os lacticínios também são veículos.</a:t>
            </a:r>
            <a:endParaRPr kumimoji="0" lang="pt-PT" sz="24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285750"/>
            <a:ext cx="57245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Bacterianas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33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196752"/>
            <a:ext cx="8712968" cy="50405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</a:t>
            </a:r>
            <a:r>
              <a:rPr kumimoji="0" lang="pt-PT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Bacillus</a:t>
            </a:r>
            <a:r>
              <a:rPr kumimoji="0" lang="pt-PT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cereus</a:t>
            </a:r>
            <a:r>
              <a:rPr kumimoji="0" lang="pt-PT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- 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bactérias responsáveis por dois tipos distintos de doença: </a:t>
            </a:r>
            <a:r>
              <a:rPr kumimoji="0" lang="pt-PT" sz="2400" b="0" i="0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intoxicação emética</a:t>
            </a:r>
            <a:r>
              <a:rPr kumimoji="0" lang="pt-PT" sz="2400" b="0" i="0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provocada por ingestão da toxina (cereulida) previamente</a:t>
            </a:r>
            <a:r>
              <a:rPr kumimoji="0" lang="pt-PT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produzida nos alimentos e </a:t>
            </a:r>
            <a:r>
              <a:rPr kumimoji="0" lang="pt-PT" sz="2400" b="0" i="0" u="sng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toxi-infecção diarreica</a:t>
            </a:r>
            <a:r>
              <a:rPr kumimoji="0" lang="pt-PT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provocada pela ingestão de bactérias ou esporos viáveis que produzem enterotoxinas no intestino delgado</a:t>
            </a: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pt-PT" sz="2400" kern="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	São espécies ubíquas, presentes em muitos alimentos em quantidades inofensivas. As estirpes patogénicas são distintas e difíceis de identificar; surgem associadas a alimentos pré-cozinhados ou a situações de refrigeração deficiente.</a:t>
            </a:r>
            <a:endParaRPr kumimoji="0" lang="pt-PT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pt-PT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</a:t>
            </a:r>
            <a:endParaRPr kumimoji="0" lang="pt-PT" sz="24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285750"/>
            <a:ext cx="57245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Toxinas Bacterianas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34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755576" y="404664"/>
            <a:ext cx="70104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Alimentos associados a aminas biogénicas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4" name="Picture 8" descr="http://tbn0.google.com/images?q=tbn:xy3AQ17uHs9ETM:http://www.canterbury.gov.uk/images/foodsampling/oilyfis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204865"/>
            <a:ext cx="3134089" cy="1890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tbn0.google.com/images?q=tbn:Z2QP6XvB5ZP3zM:http://www.dkimages.com/discover/previews/745/81467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4149080"/>
            <a:ext cx="2160240" cy="217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http://tbn0.google.com/images?q=tbn:NR4wJ0WcwuyBSM:http://www.lakartidningen.se/store/images/5/5062/large/Tonfisk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4293096"/>
            <a:ext cx="2778646" cy="207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http://tbn0.google.com/images?q=tbn:kvK_Y64m9Dx0iM:http://static-p1.fotolia.com/photos_mini/2007-29/400_F_3816271_x7r4kKZ8rfwighNIApHxp7UwvxCpJBe7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24" y="4071938"/>
            <a:ext cx="2532831" cy="18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http://tbn0.google.com/images?q=tbn:COYQjNyjby-o5M:http://www.bradleysalmanac.com/pictures/dec-2004/ketchup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76056" y="2000249"/>
            <a:ext cx="2790007" cy="190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35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683568" y="476672"/>
            <a:ext cx="70104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Alimentos associados a aminas biogénicas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4" name="Picture 2" descr="http://images.inmagine.com/168nwm/westend61/wses022/wses022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44876"/>
            <a:ext cx="2388815" cy="36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forums.egullet.org/uploads/1136704395/gallery_19795_2352_75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916832"/>
            <a:ext cx="20716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tbn0.google.com/images?q=tbn:ChEWyTW2YatLxM:http://img.timeinc.net/cooking/flavorprofiles/manchego_cheese_m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2439144"/>
            <a:ext cx="2561481" cy="256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36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9552" y="404664"/>
            <a:ext cx="8147248" cy="64807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Aminas Biogénicas: bactérias e alimentos associados</a:t>
            </a:r>
          </a:p>
        </p:txBody>
      </p:sp>
      <p:graphicFrame>
        <p:nvGraphicFramePr>
          <p:cNvPr id="4" name="Group 99"/>
          <p:cNvGraphicFramePr>
            <a:graphicFrameLocks/>
          </p:cNvGraphicFramePr>
          <p:nvPr/>
        </p:nvGraphicFramePr>
        <p:xfrm>
          <a:off x="827584" y="1268760"/>
          <a:ext cx="7561263" cy="5137920"/>
        </p:xfrm>
        <a:graphic>
          <a:graphicData uri="http://schemas.openxmlformats.org/drawingml/2006/table">
            <a:tbl>
              <a:tblPr/>
              <a:tblGrid>
                <a:gridCol w="3375025"/>
                <a:gridCol w="4186238"/>
              </a:tblGrid>
              <a:tr h="535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Proteus</a:t>
                      </a:r>
                      <a:r>
                        <a:rPr kumimoji="0" lang="pt-PT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PT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sp</a:t>
                      </a:r>
                      <a:r>
                        <a:rPr kumimoji="0" lang="pt-PT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Atum, cavala, sardinha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Hafnia</a:t>
                      </a:r>
                      <a:r>
                        <a:rPr kumimoji="0" lang="pt-PT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PT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alvei</a:t>
                      </a:r>
                      <a:endParaRPr kumimoji="0" lang="pt-PT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Sardinha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Klebsiella</a:t>
                      </a:r>
                      <a:r>
                        <a:rPr kumimoji="0" lang="pt-PT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PT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sp</a:t>
                      </a:r>
                      <a:r>
                        <a:rPr kumimoji="0" lang="pt-PT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Atum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Morganella morganii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Atum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Enterobacter</a:t>
                      </a:r>
                      <a:r>
                        <a:rPr kumimoji="0" lang="pt-PT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pt-PT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sp</a:t>
                      </a:r>
                      <a:r>
                        <a:rPr kumimoji="0" lang="pt-PT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.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Atum, queijos 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Citrobacter sp.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Atum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Lactobacillus sp.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Queijos, salsichas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5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Vibrio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sp.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Sardinha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37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760948" y="620688"/>
            <a:ext cx="4035188" cy="11319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Aminas Biogénicas</a:t>
            </a:r>
          </a:p>
        </p:txBody>
      </p:sp>
      <p:sp>
        <p:nvSpPr>
          <p:cNvPr id="4" name="Rectângulo 8"/>
          <p:cNvSpPr>
            <a:spLocks noChangeArrowheads="1"/>
          </p:cNvSpPr>
          <p:nvPr/>
        </p:nvSpPr>
        <p:spPr bwMode="auto">
          <a:xfrm>
            <a:off x="1941904" y="2786058"/>
            <a:ext cx="14287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pt-PT" sz="2000" dirty="0" err="1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Histidina</a:t>
            </a:r>
            <a:endParaRPr lang="pt-PT" sz="20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ângulo 9"/>
          <p:cNvSpPr>
            <a:spLocks noChangeArrowheads="1"/>
          </p:cNvSpPr>
          <p:nvPr/>
        </p:nvSpPr>
        <p:spPr bwMode="auto">
          <a:xfrm>
            <a:off x="6228184" y="2714620"/>
            <a:ext cx="12318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pt-PT" sz="20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Histamina</a:t>
            </a:r>
          </a:p>
        </p:txBody>
      </p:sp>
      <p:sp>
        <p:nvSpPr>
          <p:cNvPr id="6" name="CaixaDeTexto 10"/>
          <p:cNvSpPr txBox="1">
            <a:spLocks noChangeArrowheads="1"/>
          </p:cNvSpPr>
          <p:nvPr/>
        </p:nvSpPr>
        <p:spPr bwMode="auto">
          <a:xfrm>
            <a:off x="3491880" y="4581128"/>
            <a:ext cx="30963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PT" sz="2000" dirty="0" err="1">
                <a:latin typeface="Calibri" pitchFamily="34" charset="0"/>
                <a:cs typeface="Calibri" pitchFamily="34" charset="0"/>
              </a:rPr>
              <a:t>Histidina</a:t>
            </a:r>
            <a:r>
              <a:rPr lang="pt-PT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pt-PT" sz="2000" dirty="0" err="1">
                <a:latin typeface="Calibri" pitchFamily="34" charset="0"/>
                <a:cs typeface="Calibri" pitchFamily="34" charset="0"/>
              </a:rPr>
              <a:t>descarboxilase</a:t>
            </a:r>
            <a:endParaRPr lang="pt-PT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18" descr="C:\Documents and Settings\Nidia\My Documents\estruturas\amino-acids-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3284984"/>
            <a:ext cx="6616700" cy="1236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ângulo 33"/>
          <p:cNvSpPr/>
          <p:nvPr/>
        </p:nvSpPr>
        <p:spPr>
          <a:xfrm>
            <a:off x="2411760" y="2060848"/>
            <a:ext cx="4752528" cy="43924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38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Título 1"/>
          <p:cNvSpPr txBox="1">
            <a:spLocks/>
          </p:cNvSpPr>
          <p:nvPr/>
        </p:nvSpPr>
        <p:spPr bwMode="auto">
          <a:xfrm>
            <a:off x="5004048" y="260648"/>
            <a:ext cx="2952706" cy="809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Aminas Biogénicas</a:t>
            </a:r>
          </a:p>
        </p:txBody>
      </p:sp>
      <p:grpSp>
        <p:nvGrpSpPr>
          <p:cNvPr id="25" name="Grupo 24"/>
          <p:cNvGrpSpPr/>
          <p:nvPr/>
        </p:nvGrpSpPr>
        <p:grpSpPr>
          <a:xfrm>
            <a:off x="251520" y="2996952"/>
            <a:ext cx="1362362" cy="1305436"/>
            <a:chOff x="179512" y="4221088"/>
            <a:chExt cx="1362362" cy="1305436"/>
          </a:xfrm>
        </p:grpSpPr>
        <p:pic>
          <p:nvPicPr>
            <p:cNvPr id="10242" name="Picture 2" descr="http://t1.gstatic.com/images?q=tbn:ANd9GcS63VJ42NOca4GaL4M3ZBIh_hfJqc57QSTLyyJ_qsufiZjabb3USL6s2P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4221088"/>
              <a:ext cx="1343025" cy="1247775"/>
            </a:xfrm>
            <a:prstGeom prst="rect">
              <a:avLst/>
            </a:prstGeom>
            <a:noFill/>
          </p:spPr>
        </p:pic>
        <p:sp>
          <p:nvSpPr>
            <p:cNvPr id="6" name="CaixaDeTexto 9"/>
            <p:cNvSpPr txBox="1">
              <a:spLocks noChangeArrowheads="1"/>
            </p:cNvSpPr>
            <p:nvPr/>
          </p:nvSpPr>
          <p:spPr bwMode="auto">
            <a:xfrm>
              <a:off x="251520" y="5157192"/>
              <a:ext cx="12903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PT" dirty="0" err="1">
                  <a:solidFill>
                    <a:schemeClr val="bg1"/>
                  </a:solidFill>
                </a:rPr>
                <a:t>lisina</a:t>
              </a:r>
              <a:endParaRPr lang="pt-PT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CaixaDeTexto 11"/>
          <p:cNvSpPr txBox="1"/>
          <p:nvPr/>
        </p:nvSpPr>
        <p:spPr>
          <a:xfrm>
            <a:off x="1187624" y="26064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Aminoácidos precursores</a:t>
            </a:r>
          </a:p>
        </p:txBody>
      </p:sp>
      <p:grpSp>
        <p:nvGrpSpPr>
          <p:cNvPr id="38" name="Grupo 37"/>
          <p:cNvGrpSpPr/>
          <p:nvPr/>
        </p:nvGrpSpPr>
        <p:grpSpPr>
          <a:xfrm>
            <a:off x="2987824" y="1052736"/>
            <a:ext cx="1512168" cy="1089412"/>
            <a:chOff x="2987824" y="1052736"/>
            <a:chExt cx="1512168" cy="1089412"/>
          </a:xfrm>
        </p:grpSpPr>
        <p:sp>
          <p:nvSpPr>
            <p:cNvPr id="5" name="CaixaDeTexto 8"/>
            <p:cNvSpPr txBox="1">
              <a:spLocks noChangeArrowheads="1"/>
            </p:cNvSpPr>
            <p:nvPr/>
          </p:nvSpPr>
          <p:spPr bwMode="auto">
            <a:xfrm>
              <a:off x="3059832" y="1772816"/>
              <a:ext cx="12903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t-PT" dirty="0" err="1"/>
                <a:t>ornitina</a:t>
              </a:r>
              <a:endParaRPr lang="pt-PT" dirty="0"/>
            </a:p>
          </p:txBody>
        </p:sp>
        <p:pic>
          <p:nvPicPr>
            <p:cNvPr id="10244" name="Picture 4" descr="http://t1.gstatic.com/images?q=tbn:ANd9GcTpaoFTux6IeLTDtoA30auQ85caJdgDNaHd_PAAn7JaZp2TAFix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87824" y="1052736"/>
              <a:ext cx="1512168" cy="687350"/>
            </a:xfrm>
            <a:prstGeom prst="rect">
              <a:avLst/>
            </a:prstGeom>
            <a:noFill/>
          </p:spPr>
        </p:pic>
      </p:grpSp>
      <p:grpSp>
        <p:nvGrpSpPr>
          <p:cNvPr id="26" name="Grupo 25"/>
          <p:cNvGrpSpPr/>
          <p:nvPr/>
        </p:nvGrpSpPr>
        <p:grpSpPr>
          <a:xfrm>
            <a:off x="251520" y="1052736"/>
            <a:ext cx="2185367" cy="1305436"/>
            <a:chOff x="0" y="2420888"/>
            <a:chExt cx="2185367" cy="1305436"/>
          </a:xfrm>
        </p:grpSpPr>
        <p:sp>
          <p:nvSpPr>
            <p:cNvPr id="15" name="CaixaDeTexto 14"/>
            <p:cNvSpPr txBox="1"/>
            <p:nvPr/>
          </p:nvSpPr>
          <p:spPr>
            <a:xfrm>
              <a:off x="0" y="3356992"/>
              <a:ext cx="1547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 err="1" smtClean="0"/>
                <a:t>arginina</a:t>
              </a:r>
              <a:endParaRPr lang="pt-PT" dirty="0"/>
            </a:p>
          </p:txBody>
        </p:sp>
        <p:pic>
          <p:nvPicPr>
            <p:cNvPr id="10246" name="Picture 6" descr="http://t2.gstatic.com/images?q=tbn:ANd9GcTm4w4xJIT3i4y5F6_ABQChwBMcsAQcuI3WUp3xh7y2iu9gEDd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2420888"/>
              <a:ext cx="2185367" cy="960531"/>
            </a:xfrm>
            <a:prstGeom prst="rect">
              <a:avLst/>
            </a:prstGeom>
            <a:noFill/>
          </p:spPr>
        </p:pic>
      </p:grpSp>
      <p:cxnSp>
        <p:nvCxnSpPr>
          <p:cNvPr id="19" name="Conexão recta unidireccional 18"/>
          <p:cNvCxnSpPr/>
          <p:nvPr/>
        </p:nvCxnSpPr>
        <p:spPr>
          <a:xfrm>
            <a:off x="2483768" y="1340768"/>
            <a:ext cx="432048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cta unidireccional 20"/>
          <p:cNvCxnSpPr/>
          <p:nvPr/>
        </p:nvCxnSpPr>
        <p:spPr>
          <a:xfrm rot="5400000">
            <a:off x="5076056" y="1700808"/>
            <a:ext cx="720080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cta unidireccional 23"/>
          <p:cNvCxnSpPr/>
          <p:nvPr/>
        </p:nvCxnSpPr>
        <p:spPr>
          <a:xfrm rot="5400000">
            <a:off x="5904942" y="3680234"/>
            <a:ext cx="2088232" cy="1588"/>
          </a:xfrm>
          <a:prstGeom prst="straightConnector1">
            <a:avLst/>
          </a:prstGeom>
          <a:ln w="31750">
            <a:solidFill>
              <a:schemeClr val="accent5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xão recta unidireccional 31"/>
          <p:cNvCxnSpPr/>
          <p:nvPr/>
        </p:nvCxnSpPr>
        <p:spPr>
          <a:xfrm>
            <a:off x="1619672" y="3573016"/>
            <a:ext cx="792088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8" name="Picture 8" descr="http://t0.gstatic.com/images?q=tbn:ANd9GcRm38OQzb-OXHIzcZOgytGGG6YSgs8Cp-PBQwwYQs_bA5DoxWs4X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2636912"/>
            <a:ext cx="3672408" cy="3128349"/>
          </a:xfrm>
          <a:prstGeom prst="rect">
            <a:avLst/>
          </a:prstGeom>
          <a:noFill/>
        </p:spPr>
      </p:pic>
      <p:cxnSp>
        <p:nvCxnSpPr>
          <p:cNvPr id="40" name="Conexão recta 39"/>
          <p:cNvCxnSpPr/>
          <p:nvPr/>
        </p:nvCxnSpPr>
        <p:spPr>
          <a:xfrm>
            <a:off x="4716016" y="1340768"/>
            <a:ext cx="72008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upo 50"/>
          <p:cNvGrpSpPr/>
          <p:nvPr/>
        </p:nvGrpSpPr>
        <p:grpSpPr>
          <a:xfrm>
            <a:off x="6372200" y="2636912"/>
            <a:ext cx="576064" cy="1224930"/>
            <a:chOff x="6372200" y="2276872"/>
            <a:chExt cx="576064" cy="1224930"/>
          </a:xfrm>
        </p:grpSpPr>
        <p:cxnSp>
          <p:nvCxnSpPr>
            <p:cNvPr id="17" name="Conexão recta unidireccional 16"/>
            <p:cNvCxnSpPr/>
            <p:nvPr/>
          </p:nvCxnSpPr>
          <p:spPr>
            <a:xfrm rot="5400000">
              <a:off x="6191386" y="2888940"/>
              <a:ext cx="1224930" cy="794"/>
            </a:xfrm>
            <a:prstGeom prst="straightConnector1">
              <a:avLst/>
            </a:prstGeom>
            <a:ln w="31750">
              <a:solidFill>
                <a:schemeClr val="accent5">
                  <a:lumMod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xão recta 48"/>
            <p:cNvCxnSpPr/>
            <p:nvPr/>
          </p:nvCxnSpPr>
          <p:spPr>
            <a:xfrm>
              <a:off x="6372200" y="2276872"/>
              <a:ext cx="576064" cy="0"/>
            </a:xfrm>
            <a:prstGeom prst="line">
              <a:avLst/>
            </a:prstGeom>
            <a:ln w="31750">
              <a:solidFill>
                <a:schemeClr val="accent5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ângulo 11"/>
          <p:cNvSpPr/>
          <p:nvPr/>
        </p:nvSpPr>
        <p:spPr>
          <a:xfrm>
            <a:off x="1187624" y="1700808"/>
            <a:ext cx="7128792" cy="410445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39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Rectângulo 2"/>
          <p:cNvSpPr/>
          <p:nvPr/>
        </p:nvSpPr>
        <p:spPr>
          <a:xfrm>
            <a:off x="5436096" y="836712"/>
            <a:ext cx="2887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dirty="0" smtClean="0">
                <a:latin typeface="Calibri" pitchFamily="34" charset="0"/>
                <a:cs typeface="Calibri" pitchFamily="34" charset="0"/>
              </a:rPr>
              <a:t>Aminas Biogénicas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1691680" y="2420888"/>
            <a:ext cx="6136681" cy="2560350"/>
            <a:chOff x="899592" y="1844824"/>
            <a:chExt cx="6136681" cy="2560350"/>
          </a:xfrm>
        </p:grpSpPr>
        <p:pic>
          <p:nvPicPr>
            <p:cNvPr id="9223" name="Picture 7" descr="http://t3.gstatic.com/images?q=tbn:ANd9GcTgXNVOgavIMx2WYzuxduwbvh_HSaXQtWoiGCsy8PBKINBuNIU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1720" y="1844824"/>
              <a:ext cx="4473511" cy="2133204"/>
            </a:xfrm>
            <a:prstGeom prst="rect">
              <a:avLst/>
            </a:prstGeom>
            <a:noFill/>
          </p:spPr>
        </p:pic>
        <p:sp>
          <p:nvSpPr>
            <p:cNvPr id="5" name="Rectângulo 4"/>
            <p:cNvSpPr/>
            <p:nvPr/>
          </p:nvSpPr>
          <p:spPr>
            <a:xfrm>
              <a:off x="5508104" y="3645024"/>
              <a:ext cx="1099532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lvl="0">
                <a:spcBef>
                  <a:spcPct val="20000"/>
                </a:spcBef>
                <a:buClr>
                  <a:schemeClr val="accent1"/>
                </a:buClr>
                <a:buSzPct val="85000"/>
              </a:pPr>
              <a:r>
                <a:rPr lang="pt-PT" sz="2000" dirty="0" err="1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Tiramina</a:t>
              </a:r>
              <a:endParaRPr lang="pt-PT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" name="Rectângulo 5"/>
            <p:cNvSpPr/>
            <p:nvPr/>
          </p:nvSpPr>
          <p:spPr>
            <a:xfrm>
              <a:off x="5076056" y="4005064"/>
              <a:ext cx="1960217" cy="4001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>
              <a:spAutoFit/>
            </a:bodyPr>
            <a:lstStyle/>
            <a:p>
              <a:pPr lvl="0">
                <a:spcBef>
                  <a:spcPct val="20000"/>
                </a:spcBef>
                <a:buClr>
                  <a:schemeClr val="accent1"/>
                </a:buClr>
                <a:buSzPct val="85000"/>
              </a:pPr>
              <a:r>
                <a:rPr lang="pt-PT" sz="2000" dirty="0" err="1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Amina</a:t>
              </a:r>
              <a:r>
                <a:rPr lang="pt-PT" sz="20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aromática</a:t>
              </a:r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899592" y="3717032"/>
              <a:ext cx="34563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 smtClean="0">
                  <a:solidFill>
                    <a:schemeClr val="bg1"/>
                  </a:solidFill>
                </a:rPr>
                <a:t>Aminoácido precursor: </a:t>
              </a:r>
              <a:r>
                <a:rPr lang="pt-PT" dirty="0" err="1" smtClean="0">
                  <a:solidFill>
                    <a:schemeClr val="bg1"/>
                  </a:solidFill>
                </a:rPr>
                <a:t>tirosina</a:t>
              </a:r>
              <a:endParaRPr lang="pt-PT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0"/>
            <a:ext cx="8424936" cy="1060450"/>
          </a:xfrm>
        </p:spPr>
        <p:txBody>
          <a:bodyPr/>
          <a:lstStyle/>
          <a:p>
            <a:pPr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Plantas que produzem alcalóides perigosos - Cicuta</a:t>
            </a:r>
          </a:p>
        </p:txBody>
      </p:sp>
      <p:pic>
        <p:nvPicPr>
          <p:cNvPr id="19460" name="Picture 7" descr="http://www.ppws.vt.edu/scott/weed_id/conm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2150774" cy="311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CaixaDeTexto 7"/>
          <p:cNvSpPr txBox="1">
            <a:spLocks noChangeArrowheads="1"/>
          </p:cNvSpPr>
          <p:nvPr/>
        </p:nvSpPr>
        <p:spPr bwMode="auto">
          <a:xfrm>
            <a:off x="251520" y="4221088"/>
            <a:ext cx="2357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i="1" dirty="0" err="1"/>
              <a:t>Conium</a:t>
            </a:r>
            <a:r>
              <a:rPr lang="pt-PT" i="1" dirty="0"/>
              <a:t> </a:t>
            </a:r>
            <a:r>
              <a:rPr lang="pt-PT" i="1" dirty="0" err="1"/>
              <a:t>maculatum</a:t>
            </a:r>
            <a:endParaRPr lang="pt-PT" dirty="0"/>
          </a:p>
        </p:txBody>
      </p:sp>
      <p:sp>
        <p:nvSpPr>
          <p:cNvPr id="19462" name="CaixaDeTexto 9"/>
          <p:cNvSpPr txBox="1">
            <a:spLocks noChangeArrowheads="1"/>
          </p:cNvSpPr>
          <p:nvPr/>
        </p:nvSpPr>
        <p:spPr bwMode="auto">
          <a:xfrm>
            <a:off x="2627784" y="4005064"/>
            <a:ext cx="621510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Calibri" pitchFamily="34" charset="0"/>
                <a:cs typeface="Calibri" pitchFamily="34" charset="0"/>
              </a:rPr>
              <a:t>Os alcalóides presentes na cicuta são </a:t>
            </a:r>
            <a:r>
              <a:rPr lang="pt-PT" sz="2400" dirty="0" err="1">
                <a:latin typeface="Calibri" pitchFamily="34" charset="0"/>
                <a:cs typeface="Calibri" pitchFamily="34" charset="0"/>
              </a:rPr>
              <a:t>piperidínicos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 (nicotínicos): </a:t>
            </a:r>
            <a:r>
              <a:rPr lang="pt-PT" sz="2400" dirty="0" err="1">
                <a:latin typeface="Calibri" pitchFamily="34" charset="0"/>
                <a:cs typeface="Calibri" pitchFamily="34" charset="0"/>
              </a:rPr>
              <a:t>coniceína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dirty="0" err="1">
                <a:latin typeface="Calibri" pitchFamily="34" charset="0"/>
                <a:cs typeface="Calibri" pitchFamily="34" charset="0"/>
              </a:rPr>
              <a:t>coniina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dirty="0" err="1">
                <a:latin typeface="Calibri" pitchFamily="34" charset="0"/>
                <a:cs typeface="Calibri" pitchFamily="34" charset="0"/>
              </a:rPr>
              <a:t>N-metil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dirty="0" err="1">
                <a:latin typeface="Calibri" pitchFamily="34" charset="0"/>
                <a:cs typeface="Calibri" pitchFamily="34" charset="0"/>
              </a:rPr>
              <a:t>coniina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, </a:t>
            </a:r>
            <a:r>
              <a:rPr lang="pt-PT" sz="2400" dirty="0" err="1">
                <a:latin typeface="Calibri" pitchFamily="34" charset="0"/>
                <a:cs typeface="Calibri" pitchFamily="34" charset="0"/>
              </a:rPr>
              <a:t>conhidrina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, e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pseudoconhidrina</a:t>
            </a:r>
            <a:r>
              <a:rPr lang="pt-PT" sz="2000" dirty="0" smtClean="0"/>
              <a:t>.</a:t>
            </a:r>
            <a:endParaRPr lang="pt-PT" sz="2000" dirty="0"/>
          </a:p>
        </p:txBody>
      </p:sp>
      <p:sp>
        <p:nvSpPr>
          <p:cNvPr id="19463" name="CaixaDeTexto 11"/>
          <p:cNvSpPr txBox="1">
            <a:spLocks noChangeArrowheads="1"/>
          </p:cNvSpPr>
          <p:nvPr/>
        </p:nvSpPr>
        <p:spPr bwMode="auto">
          <a:xfrm>
            <a:off x="3509963" y="3509963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PT"/>
          </a:p>
        </p:txBody>
      </p:sp>
      <p:pic>
        <p:nvPicPr>
          <p:cNvPr id="19464" name="Picture 8" descr="Picture of Hemlo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725144"/>
            <a:ext cx="1038225" cy="10477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19467" name="CaixaDeTexto 16"/>
          <p:cNvSpPr txBox="1">
            <a:spLocks noChangeArrowheads="1"/>
          </p:cNvSpPr>
          <p:nvPr/>
        </p:nvSpPr>
        <p:spPr bwMode="auto">
          <a:xfrm>
            <a:off x="251520" y="5949280"/>
            <a:ext cx="2643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dirty="0"/>
              <a:t> </a:t>
            </a:r>
            <a:r>
              <a:rPr lang="pt-PT" dirty="0" err="1"/>
              <a:t>ɣ-coniceína</a:t>
            </a:r>
            <a:r>
              <a:rPr lang="pt-PT" dirty="0"/>
              <a:t>  </a:t>
            </a:r>
            <a:r>
              <a:rPr lang="pt-PT" sz="1600" dirty="0"/>
              <a:t>LD </a:t>
            </a:r>
            <a:r>
              <a:rPr lang="pt-PT" sz="1600" baseline="-25000" dirty="0"/>
              <a:t>50</a:t>
            </a:r>
            <a:r>
              <a:rPr lang="pt-PT" sz="1600" dirty="0"/>
              <a:t>=2.5</a:t>
            </a:r>
            <a:endParaRPr lang="pt-PT" dirty="0"/>
          </a:p>
        </p:txBody>
      </p:sp>
      <p:sp>
        <p:nvSpPr>
          <p:cNvPr id="12" name="Rectângulo 11"/>
          <p:cNvSpPr/>
          <p:nvPr/>
        </p:nvSpPr>
        <p:spPr>
          <a:xfrm>
            <a:off x="2699792" y="1196752"/>
            <a:ext cx="61926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A cicuta é uma planta espontânea na maior parte da Europa, introduzida nos EUA, que se confunde facilmente com a cenoura brava, outra planta espontânea, com aplicações em medicina tradicional, sem perigo.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4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40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pic>
        <p:nvPicPr>
          <p:cNvPr id="8194" name="Picture 2" descr="http://t0.gstatic.com/images?q=tbn:ANd9GcS10iapvVTVzFlD9d1PBFPw3mi-tMD6N1Q5xnQB2kxM_9dosEX_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2057400" cy="2219326"/>
          </a:xfrm>
          <a:prstGeom prst="rect">
            <a:avLst/>
          </a:prstGeom>
          <a:noFill/>
        </p:spPr>
      </p:pic>
      <p:sp>
        <p:nvSpPr>
          <p:cNvPr id="4" name="Rectângulo 7"/>
          <p:cNvSpPr>
            <a:spLocks noChangeArrowheads="1"/>
          </p:cNvSpPr>
          <p:nvPr/>
        </p:nvSpPr>
        <p:spPr bwMode="auto">
          <a:xfrm>
            <a:off x="1115616" y="4581128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pt-PT" sz="2000" dirty="0" err="1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Triptofano</a:t>
            </a:r>
            <a:endParaRPr lang="pt-PT" sz="20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8" name="Picture 6" descr="http://t0.gstatic.com/images?q=tbn:ANd9GcRrGlWWMyCVH5kIUwVRxuDiRQxO7cPxbrOcxeSZ_W2IKP0H5v96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92896"/>
            <a:ext cx="2121662" cy="1584176"/>
          </a:xfrm>
          <a:prstGeom prst="rect">
            <a:avLst/>
          </a:prstGeom>
          <a:noFill/>
        </p:spPr>
      </p:pic>
      <p:sp>
        <p:nvSpPr>
          <p:cNvPr id="7" name="Rectângulo 5"/>
          <p:cNvSpPr>
            <a:spLocks noChangeArrowheads="1"/>
          </p:cNvSpPr>
          <p:nvPr/>
        </p:nvSpPr>
        <p:spPr bwMode="auto">
          <a:xfrm>
            <a:off x="5004048" y="4581128"/>
            <a:ext cx="2571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pt-PT" sz="2000" dirty="0" err="1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Triptamina</a:t>
            </a:r>
            <a:endParaRPr lang="pt-PT" sz="20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Conexão recta unidireccional 8"/>
          <p:cNvCxnSpPr/>
          <p:nvPr/>
        </p:nvCxnSpPr>
        <p:spPr>
          <a:xfrm>
            <a:off x="3419872" y="3356992"/>
            <a:ext cx="142875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ângulo 9"/>
          <p:cNvSpPr/>
          <p:nvPr/>
        </p:nvSpPr>
        <p:spPr>
          <a:xfrm>
            <a:off x="4932040" y="764704"/>
            <a:ext cx="2887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dirty="0" smtClean="0">
                <a:latin typeface="Calibri" pitchFamily="34" charset="0"/>
                <a:cs typeface="Calibri" pitchFamily="34" charset="0"/>
              </a:rPr>
              <a:t>Aminas Biogénicas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41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pic>
        <p:nvPicPr>
          <p:cNvPr id="7170" name="Picture 2" descr="http://t1.gstatic.com/images?q=tbn:ANd9GcQXaRFQnNZJD_IxUHtLWeQWo7e3ZXaOt4jjBM84ei_OlBCa8ox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564904"/>
            <a:ext cx="2781300" cy="1647825"/>
          </a:xfrm>
          <a:prstGeom prst="rect">
            <a:avLst/>
          </a:prstGeom>
          <a:noFill/>
        </p:spPr>
      </p:pic>
      <p:sp>
        <p:nvSpPr>
          <p:cNvPr id="4" name="Rectângulo 11"/>
          <p:cNvSpPr>
            <a:spLocks noChangeArrowheads="1"/>
          </p:cNvSpPr>
          <p:nvPr/>
        </p:nvSpPr>
        <p:spPr bwMode="auto">
          <a:xfrm>
            <a:off x="1259632" y="4365104"/>
            <a:ext cx="2214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pt-PT" sz="2000" dirty="0" err="1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Fenilalanina</a:t>
            </a:r>
            <a:r>
              <a:rPr lang="pt-PT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7178" name="Picture 10" descr="http://t0.gstatic.com/images?q=tbn:ANd9GcQuc6Qk-XetfDTDknrA34KhllX7ieEErSTGcvMj6o6qyUSXgyN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72816"/>
            <a:ext cx="3672408" cy="3100476"/>
          </a:xfrm>
          <a:prstGeom prst="rect">
            <a:avLst/>
          </a:prstGeom>
          <a:noFill/>
        </p:spPr>
      </p:pic>
      <p:sp>
        <p:nvSpPr>
          <p:cNvPr id="9" name="Rectângulo 14"/>
          <p:cNvSpPr>
            <a:spLocks noChangeArrowheads="1"/>
          </p:cNvSpPr>
          <p:nvPr/>
        </p:nvSpPr>
        <p:spPr bwMode="auto">
          <a:xfrm>
            <a:off x="4572000" y="1772816"/>
            <a:ext cx="1829603" cy="40011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ß-</a:t>
            </a:r>
            <a:r>
              <a:rPr lang="en-US" sz="20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feniletilamina</a:t>
            </a:r>
            <a:endParaRPr lang="en-US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139952" y="764704"/>
            <a:ext cx="2887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dirty="0" smtClean="0">
                <a:latin typeface="Calibri" pitchFamily="34" charset="0"/>
                <a:cs typeface="Calibri" pitchFamily="34" charset="0"/>
              </a:rPr>
              <a:t>Aminas Biogénicas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2" name="Conexão recta unidireccional 11"/>
          <p:cNvCxnSpPr/>
          <p:nvPr/>
        </p:nvCxnSpPr>
        <p:spPr>
          <a:xfrm>
            <a:off x="3923928" y="3356992"/>
            <a:ext cx="50405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42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71472" y="620713"/>
            <a:ext cx="8572528" cy="8842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Aminas Biogénicas: ocorrência nos alimentos mg/100g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graphicFrame>
        <p:nvGraphicFramePr>
          <p:cNvPr id="4" name="Group 178"/>
          <p:cNvGraphicFramePr>
            <a:graphicFrameLocks/>
          </p:cNvGraphicFramePr>
          <p:nvPr/>
        </p:nvGraphicFramePr>
        <p:xfrm>
          <a:off x="323528" y="1700808"/>
          <a:ext cx="8353425" cy="4393440"/>
        </p:xfrm>
        <a:graphic>
          <a:graphicData uri="http://schemas.openxmlformats.org/drawingml/2006/table">
            <a:tbl>
              <a:tblPr/>
              <a:tblGrid>
                <a:gridCol w="2395537"/>
                <a:gridCol w="3125788"/>
                <a:gridCol w="2832100"/>
              </a:tblGrid>
              <a:tr h="2219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Histamina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Salsicha curada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Vinhos tintos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Queijo (150 dias)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Sauerkraut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até 55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até 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21.8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0.7 a 20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Putrescina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Salsicha curada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Vinhos tintos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Queijo (150 dias)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3.1 a 39.6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0.6 a 5.5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24.7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43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51520" y="195624"/>
            <a:ext cx="8643966" cy="8842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Aminas Biogénicas: ocorrência nos alimentos mg/100g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graphicFrame>
        <p:nvGraphicFramePr>
          <p:cNvPr id="4" name="Group 39"/>
          <p:cNvGraphicFramePr>
            <a:graphicFrameLocks/>
          </p:cNvGraphicFramePr>
          <p:nvPr/>
        </p:nvGraphicFramePr>
        <p:xfrm>
          <a:off x="395536" y="908720"/>
          <a:ext cx="8280400" cy="5637024"/>
        </p:xfrm>
        <a:graphic>
          <a:graphicData uri="http://schemas.openxmlformats.org/drawingml/2006/table">
            <a:tbl>
              <a:tblPr/>
              <a:tblGrid>
                <a:gridCol w="2374900"/>
                <a:gridCol w="3098800"/>
                <a:gridCol w="2806700"/>
              </a:tblGrid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Tiramina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Salsicha curada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Vinhos tintos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Queijo (150 dias) </a:t>
                      </a: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Sauerkraut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Ketchup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10.2 a 50.6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0.2 a 25.4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0.4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20. a 9.5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3.4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Cadaverina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Salsicha curada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Vinhos tintos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Queijo (150 dias) Sauerkraut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até 5.6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até 47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1.4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0.3 a 3.0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44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57158" y="981347"/>
            <a:ext cx="8786842" cy="8842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Aminas Biogénicas: ocorrência nos alimentos mg/100g</a:t>
            </a:r>
            <a:endParaRPr kumimoji="0" lang="pt-PT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graphicFrame>
        <p:nvGraphicFramePr>
          <p:cNvPr id="4" name="Group 55"/>
          <p:cNvGraphicFramePr>
            <a:graphicFrameLocks/>
          </p:cNvGraphicFramePr>
          <p:nvPr/>
        </p:nvGraphicFramePr>
        <p:xfrm>
          <a:off x="395536" y="2493490"/>
          <a:ext cx="8280400" cy="2879726"/>
        </p:xfrm>
        <a:graphic>
          <a:graphicData uri="http://schemas.openxmlformats.org/drawingml/2006/table">
            <a:tbl>
              <a:tblPr/>
              <a:tblGrid>
                <a:gridCol w="2374900"/>
                <a:gridCol w="3098800"/>
                <a:gridCol w="2806700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Triptamina</a:t>
                      </a:r>
                      <a:endParaRPr kumimoji="0" lang="pt-P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Molho de soja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Queijo (150 dias)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até 93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24.8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ß-feniletilamina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Salsicha curada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Queijo (150 dias)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até 6.1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1.42</a:t>
                      </a: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260648"/>
            <a:ext cx="8568952" cy="1060450"/>
          </a:xfrm>
        </p:spPr>
        <p:txBody>
          <a:bodyPr/>
          <a:lstStyle/>
          <a:p>
            <a:pPr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Plantas que produzem alcalóides perigosos - Cicuta</a:t>
            </a:r>
          </a:p>
        </p:txBody>
      </p:sp>
      <p:sp>
        <p:nvSpPr>
          <p:cNvPr id="19463" name="CaixaDeTexto 11"/>
          <p:cNvSpPr txBox="1">
            <a:spLocks noChangeArrowheads="1"/>
          </p:cNvSpPr>
          <p:nvPr/>
        </p:nvSpPr>
        <p:spPr bwMode="auto">
          <a:xfrm>
            <a:off x="3509963" y="3509963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19465" name="CaixaDeTexto 14"/>
          <p:cNvSpPr txBox="1">
            <a:spLocks noChangeArrowheads="1"/>
          </p:cNvSpPr>
          <p:nvPr/>
        </p:nvSpPr>
        <p:spPr bwMode="auto">
          <a:xfrm>
            <a:off x="2771800" y="1196752"/>
            <a:ext cx="6143668" cy="391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O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envenamento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afecta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o CNS. Os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sintomas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incluem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dor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cabeça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, ataxia,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salivação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sudação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forte,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taquicardia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Nos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casos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mais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graves segue-se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bradicardia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paralisia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motora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ascendente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, 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depressão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do CNS e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paralisia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respiratória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em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consequência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de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não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despolarização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nas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sinapses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neuromusculares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19466" name="Picture 10" descr="http://www.eyewitnesstohistory.com/images/socrat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83811"/>
            <a:ext cx="1368152" cy="189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5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www.food-info.net/images/solan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73016"/>
            <a:ext cx="4419600" cy="203835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20484" name="Picture 10" descr="grpota4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3500438"/>
            <a:ext cx="36734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ângulo 4"/>
          <p:cNvSpPr>
            <a:spLocks noChangeArrowheads="1"/>
          </p:cNvSpPr>
          <p:nvPr/>
        </p:nvSpPr>
        <p:spPr bwMode="auto">
          <a:xfrm>
            <a:off x="323528" y="500063"/>
            <a:ext cx="84249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2800" dirty="0">
                <a:latin typeface="Calibri" pitchFamily="34" charset="0"/>
                <a:cs typeface="Calibri" pitchFamily="34" charset="0"/>
              </a:rPr>
              <a:t>Plantas que produzem </a:t>
            </a:r>
            <a:r>
              <a:rPr lang="pt-PT" sz="2800" dirty="0" err="1">
                <a:latin typeface="Calibri" pitchFamily="34" charset="0"/>
                <a:cs typeface="Calibri" pitchFamily="34" charset="0"/>
              </a:rPr>
              <a:t>glicoalcalóides</a:t>
            </a:r>
            <a:r>
              <a:rPr lang="pt-PT" sz="2800" dirty="0">
                <a:latin typeface="Calibri" pitchFamily="34" charset="0"/>
                <a:cs typeface="Calibri" pitchFamily="34" charset="0"/>
              </a:rPr>
              <a:t> perigosos - batatas</a:t>
            </a:r>
          </a:p>
        </p:txBody>
      </p:sp>
      <p:sp>
        <p:nvSpPr>
          <p:cNvPr id="20486" name="CaixaDeTexto 5"/>
          <p:cNvSpPr txBox="1">
            <a:spLocks noChangeArrowheads="1"/>
          </p:cNvSpPr>
          <p:nvPr/>
        </p:nvSpPr>
        <p:spPr bwMode="auto">
          <a:xfrm>
            <a:off x="539552" y="1484784"/>
            <a:ext cx="8215370" cy="169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Calibri" pitchFamily="34" charset="0"/>
                <a:cs typeface="Calibri" pitchFamily="34" charset="0"/>
              </a:rPr>
              <a:t>As partes </a:t>
            </a:r>
            <a:r>
              <a:rPr lang="pt-PT" sz="2400" dirty="0" err="1">
                <a:latin typeface="Calibri" pitchFamily="34" charset="0"/>
                <a:cs typeface="Calibri" pitchFamily="34" charset="0"/>
              </a:rPr>
              <a:t>fotossintetizadoras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 das batatas são as que contém maiores concentrações de alcalóides. Outras </a:t>
            </a:r>
            <a:r>
              <a:rPr lang="pt-PT" sz="2400" dirty="0" err="1">
                <a:latin typeface="Calibri" pitchFamily="34" charset="0"/>
                <a:cs typeface="Calibri" pitchFamily="34" charset="0"/>
              </a:rPr>
              <a:t>solanáceas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 também os produzem, sendo frequentes intoxicação em gado.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6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28625" y="357188"/>
            <a:ext cx="8001027" cy="1295400"/>
          </a:xfrm>
        </p:spPr>
        <p:txBody>
          <a:bodyPr/>
          <a:lstStyle/>
          <a:p>
            <a:r>
              <a:rPr lang="pt-PT" sz="2800" dirty="0" smtClean="0">
                <a:latin typeface="Calibri" pitchFamily="34" charset="0"/>
                <a:cs typeface="Calibri" pitchFamily="34" charset="0"/>
              </a:rPr>
              <a:t>Plantas que produzem </a:t>
            </a:r>
            <a:r>
              <a:rPr lang="pt-PT" sz="2800" dirty="0" err="1" smtClean="0">
                <a:latin typeface="Calibri" pitchFamily="34" charset="0"/>
                <a:cs typeface="Calibri" pitchFamily="34" charset="0"/>
              </a:rPr>
              <a:t>glicoalcalóides</a:t>
            </a:r>
            <a:r>
              <a:rPr lang="pt-PT" sz="2800" dirty="0" smtClean="0">
                <a:latin typeface="Calibri" pitchFamily="34" charset="0"/>
                <a:cs typeface="Calibri" pitchFamily="34" charset="0"/>
              </a:rPr>
              <a:t> perigosos - beladona e figueira do inferno</a:t>
            </a:r>
          </a:p>
        </p:txBody>
      </p:sp>
      <p:sp>
        <p:nvSpPr>
          <p:cNvPr id="21508" name="CaixaDeTexto 7"/>
          <p:cNvSpPr txBox="1">
            <a:spLocks noChangeArrowheads="1"/>
          </p:cNvSpPr>
          <p:nvPr/>
        </p:nvSpPr>
        <p:spPr bwMode="auto">
          <a:xfrm>
            <a:off x="1071563" y="4071938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000" i="1"/>
              <a:t>Atropa belladonna</a:t>
            </a:r>
          </a:p>
        </p:txBody>
      </p:sp>
      <p:pic>
        <p:nvPicPr>
          <p:cNvPr id="21509" name="Picture 8" descr="http://tbn0.google.com/images?q=tbn:VYckisqvaljQ-M:http://thebegavalley.org.au/uploads/tx_steverplantgallery/Datura_stramonium_01_common%2520thornappl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564904"/>
            <a:ext cx="180498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 descr="http://tbn1.google.com/images?q=tbn:oCqhsRc3gm-VwM:http://www.nadidem.net/sifabit/tatula/images/Datura%2520stramonium%2520%2520_jpg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564904"/>
            <a:ext cx="1792288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CaixaDeTexto 11"/>
          <p:cNvSpPr txBox="1">
            <a:spLocks noChangeArrowheads="1"/>
          </p:cNvSpPr>
          <p:nvPr/>
        </p:nvSpPr>
        <p:spPr bwMode="auto">
          <a:xfrm>
            <a:off x="5214938" y="4143375"/>
            <a:ext cx="27146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000" i="1" dirty="0"/>
              <a:t>Datura</a:t>
            </a:r>
            <a:r>
              <a:rPr lang="pt-PT" i="1" dirty="0"/>
              <a:t> </a:t>
            </a:r>
            <a:r>
              <a:rPr lang="pt-PT" sz="2000" i="1" dirty="0" err="1" smtClean="0"/>
              <a:t>stramonium</a:t>
            </a:r>
            <a:endParaRPr lang="pt-PT" sz="2000" i="1" dirty="0" smtClean="0"/>
          </a:p>
          <a:p>
            <a:endParaRPr lang="pt-PT" sz="2000" i="1" dirty="0"/>
          </a:p>
        </p:txBody>
      </p:sp>
      <p:sp>
        <p:nvSpPr>
          <p:cNvPr id="21512" name="CaixaDeTexto 8"/>
          <p:cNvSpPr txBox="1">
            <a:spLocks noChangeArrowheads="1"/>
          </p:cNvSpPr>
          <p:nvPr/>
        </p:nvSpPr>
        <p:spPr bwMode="auto">
          <a:xfrm>
            <a:off x="571472" y="5072063"/>
            <a:ext cx="8215369" cy="114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Calibri" pitchFamily="34" charset="0"/>
                <a:cs typeface="Calibri" pitchFamily="34" charset="0"/>
              </a:rPr>
              <a:t>Contém toxinas semelhantes à atropina, que bloqueiam neuroreceptores </a:t>
            </a:r>
          </a:p>
        </p:txBody>
      </p:sp>
      <p:pic>
        <p:nvPicPr>
          <p:cNvPr id="21513" name="Picture 10" descr="http://tbn2.google.com/images?q=tbn:ZoK6X8EEqd21BM:http://www.floralimages.co.uk/images/atropa_belladonna_19b0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7" y="2492896"/>
            <a:ext cx="191098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ixaDeTexto 10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7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10" name="Rectângulo 9"/>
          <p:cNvSpPr/>
          <p:nvPr/>
        </p:nvSpPr>
        <p:spPr>
          <a:xfrm>
            <a:off x="5364088" y="4509120"/>
            <a:ext cx="1920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Calibri" pitchFamily="34" charset="0"/>
                <a:cs typeface="Calibri" pitchFamily="34" charset="0"/>
              </a:rPr>
              <a:t>figueira do inferno</a:t>
            </a:r>
            <a:endParaRPr lang="pt-PT" dirty="0"/>
          </a:p>
        </p:txBody>
      </p:sp>
      <p:sp>
        <p:nvSpPr>
          <p:cNvPr id="12" name="Rectângulo 11"/>
          <p:cNvSpPr/>
          <p:nvPr/>
        </p:nvSpPr>
        <p:spPr>
          <a:xfrm>
            <a:off x="1691680" y="4437112"/>
            <a:ext cx="1061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latin typeface="Calibri" pitchFamily="34" charset="0"/>
                <a:cs typeface="Calibri" pitchFamily="34" charset="0"/>
              </a:rPr>
              <a:t>beladona</a:t>
            </a:r>
            <a:endParaRPr lang="pt-P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467544" y="260648"/>
            <a:ext cx="7786713" cy="1295400"/>
          </a:xfrm>
        </p:spPr>
        <p:txBody>
          <a:bodyPr/>
          <a:lstStyle/>
          <a:p>
            <a:pPr eaLnBrk="1" hangingPunct="1"/>
            <a:r>
              <a:rPr lang="pt-PT" sz="2800" dirty="0" smtClean="0">
                <a:latin typeface="Calibri" pitchFamily="34" charset="0"/>
                <a:cs typeface="Calibri" pitchFamily="34" charset="0"/>
              </a:rPr>
              <a:t>Plantas que produzem glicósidos cianogénicos - </a:t>
            </a:r>
            <a:r>
              <a:rPr lang="pt-PT" sz="2800" i="1" dirty="0" err="1" smtClean="0">
                <a:latin typeface="Calibri" pitchFamily="34" charset="0"/>
                <a:cs typeface="Calibri" pitchFamily="34" charset="0"/>
              </a:rPr>
              <a:t>Prunus</a:t>
            </a:r>
            <a:r>
              <a:rPr lang="pt-PT" sz="28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800" i="1" dirty="0" err="1" smtClean="0">
                <a:latin typeface="Calibri" pitchFamily="34" charset="0"/>
                <a:cs typeface="Calibri" pitchFamily="34" charset="0"/>
              </a:rPr>
              <a:t>sp</a:t>
            </a:r>
            <a:r>
              <a:rPr lang="pt-PT" sz="2800" dirty="0" smtClean="0">
                <a:latin typeface="Calibri" pitchFamily="34" charset="0"/>
                <a:cs typeface="Calibri" pitchFamily="34" charset="0"/>
              </a:rPr>
              <a:t>., linho e mandioca </a:t>
            </a:r>
          </a:p>
        </p:txBody>
      </p:sp>
      <p:pic>
        <p:nvPicPr>
          <p:cNvPr id="22532" name="Picture 7" descr="http://tbn0.google.com/images?q=tbn:F8YsjHpKQ2oDaM:http://nature.jardin.free.fr/image7/prunus_piss_f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348880"/>
            <a:ext cx="11525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CaixaDeTexto 6"/>
          <p:cNvSpPr txBox="1">
            <a:spLocks noChangeArrowheads="1"/>
          </p:cNvSpPr>
          <p:nvPr/>
        </p:nvSpPr>
        <p:spPr bwMode="auto">
          <a:xfrm>
            <a:off x="467544" y="1916832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dirty="0"/>
              <a:t>Ameixeira de jardim</a:t>
            </a:r>
          </a:p>
        </p:txBody>
      </p:sp>
      <p:grpSp>
        <p:nvGrpSpPr>
          <p:cNvPr id="14" name="Grupo 13"/>
          <p:cNvGrpSpPr/>
          <p:nvPr/>
        </p:nvGrpSpPr>
        <p:grpSpPr>
          <a:xfrm rot="16200000">
            <a:off x="3386638" y="1950067"/>
            <a:ext cx="1209675" cy="1719268"/>
            <a:chOff x="3357554" y="2571744"/>
            <a:chExt cx="1209675" cy="1719268"/>
          </a:xfrm>
        </p:grpSpPr>
        <p:pic>
          <p:nvPicPr>
            <p:cNvPr id="22534" name="Picture 9" descr="http://tbn0.google.com/images?q=tbn:pTwswb8tALg3aM:http://www.diariodetrasosmontes.com/images/noticias/amend_flor4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57554" y="2571744"/>
              <a:ext cx="1209675" cy="809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5" name="Picture 11" descr="http://tbn1.google.com/images?q=tbn:-IZpkPjHVxo_yM:http://www.carlacabral.eu/AP2007/gosto/img.v0/Amendoa2.jpg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00430" y="3357562"/>
              <a:ext cx="933450" cy="93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6" name="CaixaDeTexto 9"/>
          <p:cNvSpPr txBox="1">
            <a:spLocks noChangeArrowheads="1"/>
          </p:cNvSpPr>
          <p:nvPr/>
        </p:nvSpPr>
        <p:spPr bwMode="auto">
          <a:xfrm>
            <a:off x="3347864" y="1844824"/>
            <a:ext cx="1214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dirty="0"/>
              <a:t>Amêndoa</a:t>
            </a:r>
          </a:p>
        </p:txBody>
      </p:sp>
      <p:pic>
        <p:nvPicPr>
          <p:cNvPr id="22537" name="Picture 13" descr="http://tbn2.google.com/images?q=tbn:o3GKpC-jckB1NM:http://www.noaura.com/nz/images/06/tnp25-flax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08104" y="2204864"/>
            <a:ext cx="9620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Rectângulo 12"/>
          <p:cNvSpPr>
            <a:spLocks noChangeArrowheads="1"/>
          </p:cNvSpPr>
          <p:nvPr/>
        </p:nvSpPr>
        <p:spPr bwMode="auto">
          <a:xfrm>
            <a:off x="5580112" y="1844824"/>
            <a:ext cx="749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dirty="0"/>
              <a:t>Linho</a:t>
            </a:r>
          </a:p>
        </p:txBody>
      </p:sp>
      <p:pic>
        <p:nvPicPr>
          <p:cNvPr id="22539" name="Picture 15" descr="http://tbn3.google.com/images?q=tbn:4_VPAUMwFI36SM:http://www.public.asu.edu/~ickpl/lsv1/images/cassava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36296" y="2276872"/>
            <a:ext cx="11811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Rectângulo 14"/>
          <p:cNvSpPr>
            <a:spLocks noChangeArrowheads="1"/>
          </p:cNvSpPr>
          <p:nvPr/>
        </p:nvSpPr>
        <p:spPr bwMode="auto">
          <a:xfrm>
            <a:off x="7164288" y="1844824"/>
            <a:ext cx="1184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dirty="0"/>
              <a:t>Mandioca</a:t>
            </a:r>
          </a:p>
        </p:txBody>
      </p:sp>
      <p:sp>
        <p:nvSpPr>
          <p:cNvPr id="22541" name="CaixaDeTexto 15"/>
          <p:cNvSpPr txBox="1">
            <a:spLocks noChangeArrowheads="1"/>
          </p:cNvSpPr>
          <p:nvPr/>
        </p:nvSpPr>
        <p:spPr bwMode="auto">
          <a:xfrm>
            <a:off x="251520" y="3441680"/>
            <a:ext cx="86409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Nestes casos a </a:t>
            </a:r>
            <a:r>
              <a:rPr lang="pt-PT" sz="2400" dirty="0">
                <a:latin typeface="Calibri" pitchFamily="34" charset="0"/>
                <a:cs typeface="Calibri" pitchFamily="34" charset="0"/>
              </a:rPr>
              <a:t>aglicona é cianeto de hidrogénio (HCN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). O cianeto é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citotóxico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, bloqueando a actividade de enzimas como a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citocromo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oxidase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parando a produção de ATP, que pode ser fatal.</a:t>
            </a:r>
          </a:p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Calibri" pitchFamily="34" charset="0"/>
                <a:cs typeface="Calibri" pitchFamily="34" charset="0"/>
              </a:rPr>
              <a:t>A intoxicação crónica com mandioca manifesta-se em África numa doença designada neuropatia </a:t>
            </a:r>
            <a:r>
              <a:rPr lang="pt-PT" sz="2400" dirty="0" err="1" smtClean="0">
                <a:latin typeface="Calibri" pitchFamily="34" charset="0"/>
                <a:cs typeface="Calibri" pitchFamily="34" charset="0"/>
              </a:rPr>
              <a:t>atáxica</a:t>
            </a:r>
            <a:r>
              <a:rPr lang="pt-PT" sz="2400" dirty="0" smtClean="0">
                <a:latin typeface="Calibri" pitchFamily="34" charset="0"/>
                <a:cs typeface="Calibri" pitchFamily="34" charset="0"/>
              </a:rPr>
              <a:t> tropical.</a:t>
            </a:r>
            <a:endParaRPr lang="pt-PT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8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ângulo 9"/>
          <p:cNvSpPr>
            <a:spLocks noChangeArrowheads="1"/>
          </p:cNvSpPr>
          <p:nvPr/>
        </p:nvSpPr>
        <p:spPr bwMode="auto">
          <a:xfrm>
            <a:off x="395536" y="642938"/>
            <a:ext cx="84249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2800" dirty="0">
                <a:latin typeface="Calibri" pitchFamily="34" charset="0"/>
                <a:cs typeface="Calibri" pitchFamily="34" charset="0"/>
              </a:rPr>
              <a:t>Plantas que produzem </a:t>
            </a:r>
            <a:r>
              <a:rPr lang="pt-PT" sz="2800" dirty="0" err="1">
                <a:latin typeface="Calibri" pitchFamily="34" charset="0"/>
                <a:cs typeface="Calibri" pitchFamily="34" charset="0"/>
              </a:rPr>
              <a:t>glicósidos</a:t>
            </a:r>
            <a:r>
              <a:rPr lang="pt-PT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pt-PT" sz="2800" dirty="0" err="1">
                <a:latin typeface="Calibri" pitchFamily="34" charset="0"/>
                <a:cs typeface="Calibri" pitchFamily="34" charset="0"/>
              </a:rPr>
              <a:t>esteróides</a:t>
            </a:r>
            <a:r>
              <a:rPr lang="pt-PT" sz="2800" dirty="0">
                <a:latin typeface="Calibri" pitchFamily="34" charset="0"/>
                <a:cs typeface="Calibri" pitchFamily="34" charset="0"/>
              </a:rPr>
              <a:t> e </a:t>
            </a:r>
            <a:r>
              <a:rPr lang="pt-PT" sz="2800" dirty="0" err="1">
                <a:latin typeface="Calibri" pitchFamily="34" charset="0"/>
                <a:cs typeface="Calibri" pitchFamily="34" charset="0"/>
              </a:rPr>
              <a:t>saponinas</a:t>
            </a:r>
            <a:endParaRPr lang="pt-PT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3556" name="Picture 10" descr="http://tbn0.google.com/images?q=tbn:lWnYsZFqHLDBAM:http://upload.wikimedia.org/wikipedia/commons/d/d1/Digitalis_Purpure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2357438"/>
            <a:ext cx="1771650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CaixaDeTexto 11"/>
          <p:cNvSpPr txBox="1">
            <a:spLocks noChangeArrowheads="1"/>
          </p:cNvSpPr>
          <p:nvPr/>
        </p:nvSpPr>
        <p:spPr bwMode="auto">
          <a:xfrm>
            <a:off x="428625" y="4786313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000" i="1" dirty="0" err="1"/>
              <a:t>Digitalis</a:t>
            </a:r>
            <a:r>
              <a:rPr lang="pt-PT" sz="2000" i="1" dirty="0"/>
              <a:t> </a:t>
            </a:r>
            <a:r>
              <a:rPr lang="pt-PT" sz="2000" i="1" dirty="0" err="1"/>
              <a:t>purpurea</a:t>
            </a:r>
            <a:endParaRPr lang="pt-PT" sz="2000" i="1" dirty="0"/>
          </a:p>
        </p:txBody>
      </p:sp>
      <p:pic>
        <p:nvPicPr>
          <p:cNvPr id="23558" name="Picture 12" descr="http://tbn3.google.com/images?q=tbn:awjLnIo856bMDM:http://www.goldmedalgrowers.com/images/NERIUM%2520OLEANDER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65847" y="2645470"/>
            <a:ext cx="2474542" cy="18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CaixaDeTexto 13"/>
          <p:cNvSpPr txBox="1">
            <a:spLocks noChangeArrowheads="1"/>
          </p:cNvSpPr>
          <p:nvPr/>
        </p:nvSpPr>
        <p:spPr bwMode="auto">
          <a:xfrm>
            <a:off x="3707904" y="4941168"/>
            <a:ext cx="1428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2000" dirty="0"/>
              <a:t>l</a:t>
            </a:r>
            <a:r>
              <a:rPr lang="pt-PT" sz="2000" dirty="0" smtClean="0"/>
              <a:t>oendro</a:t>
            </a:r>
            <a:endParaRPr lang="pt-PT" sz="2000" dirty="0"/>
          </a:p>
        </p:txBody>
      </p:sp>
      <p:pic>
        <p:nvPicPr>
          <p:cNvPr id="23560" name="Picture 14" descr="http://tbn3.google.com/images?q=tbn:ss8jJWlLtQpMqM:http://www.plantfacts.com/Family/Crassulaceae/images/Kalanchoe.blossfeldiana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2895773"/>
            <a:ext cx="1801813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CaixaDeTexto 15"/>
          <p:cNvSpPr txBox="1">
            <a:spLocks noChangeArrowheads="1"/>
          </p:cNvSpPr>
          <p:nvPr/>
        </p:nvSpPr>
        <p:spPr bwMode="auto">
          <a:xfrm>
            <a:off x="6643688" y="4714875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 sz="2000" i="1"/>
              <a:t>Kalanchoe sp.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7452320" y="638132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2021A6-3E60-4DBF-A387-924F13FF28C1}" type="slidenum">
              <a:rPr lang="pt-PT" sz="1100" smtClean="0"/>
              <a:pPr algn="ctr"/>
              <a:t>9</a:t>
            </a:fld>
            <a:r>
              <a:rPr lang="pt-PT" sz="1100" dirty="0" smtClean="0"/>
              <a:t> Nídia Braz 2014 </a:t>
            </a:r>
            <a:endParaRPr lang="pt-PT" sz="11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755576" y="51571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dedaleira</a:t>
            </a:r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275856" y="458112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i="1" dirty="0" err="1" smtClean="0"/>
              <a:t>Nereum</a:t>
            </a:r>
            <a:r>
              <a:rPr lang="pt-PT" sz="2000" i="1" dirty="0" smtClean="0"/>
              <a:t> </a:t>
            </a:r>
            <a:r>
              <a:rPr lang="pt-PT" sz="2000" i="1" dirty="0" err="1" smtClean="0"/>
              <a:t>oleander</a:t>
            </a:r>
            <a:endParaRPr lang="pt-PT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1_Modelo de apresentação predefini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elo de apresentação predefinido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1800</TotalTime>
  <Words>1419</Words>
  <Application>Microsoft Office PowerPoint</Application>
  <PresentationFormat>Apresentação no Ecrã (4:3)</PresentationFormat>
  <Paragraphs>326</Paragraphs>
  <Slides>44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44</vt:i4>
      </vt:variant>
    </vt:vector>
  </HeadingPairs>
  <TitlesOfParts>
    <vt:vector size="45" baseType="lpstr">
      <vt:lpstr>1_Modelo de apresentação predefinido</vt:lpstr>
      <vt:lpstr>Toxinas:</vt:lpstr>
      <vt:lpstr>Vegetais</vt:lpstr>
      <vt:lpstr>Vegetais</vt:lpstr>
      <vt:lpstr>Plantas que produzem alcalóides perigosos - Cicuta</vt:lpstr>
      <vt:lpstr>Plantas que produzem alcalóides perigosos - Cicuta</vt:lpstr>
      <vt:lpstr>Apresentação do PowerPoint</vt:lpstr>
      <vt:lpstr>Plantas que produzem glicoalcalóides perigosos - beladona e figueira do inferno</vt:lpstr>
      <vt:lpstr>Plantas que produzem glicósidos cianogénicos - Prunus sp., linho e mandioca </vt:lpstr>
      <vt:lpstr>Apresentação do PowerPoint</vt:lpstr>
      <vt:lpstr>Apresentação do PowerPoint</vt:lpstr>
      <vt:lpstr>Toxinas Fúngicas - produzidas por cogumelos </vt:lpstr>
      <vt:lpstr>Apresentação do PowerPoint</vt:lpstr>
      <vt:lpstr>Toxinas Fúngicas Micotoxinas  produzidas por bolores  Aspergillus sp.</vt:lpstr>
      <vt:lpstr>Apresentação do PowerPoint</vt:lpstr>
      <vt:lpstr>Apresentação do PowerPoint</vt:lpstr>
      <vt:lpstr>Apresentação do PowerPoint</vt:lpstr>
      <vt:lpstr>Toxinas produzidas por animais marinhos: Tetradoxina</vt:lpstr>
      <vt:lpstr>Marés vermelhas</vt:lpstr>
      <vt:lpstr>Apresentação do PowerPoint</vt:lpstr>
      <vt:lpstr>Ficotoxinas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Toxinas alimentares de origem natural</dc:title>
  <dc:creator>Nidia</dc:creator>
  <cp:lastModifiedBy>Nídia</cp:lastModifiedBy>
  <cp:revision>214</cp:revision>
  <dcterms:created xsi:type="dcterms:W3CDTF">2005-07-29T16:01:52Z</dcterms:created>
  <dcterms:modified xsi:type="dcterms:W3CDTF">2014-02-13T17:58:47Z</dcterms:modified>
</cp:coreProperties>
</file>