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288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</p:sldIdLst>
  <p:sldSz cx="9144000" cy="6858000" type="screen4x3"/>
  <p:notesSz cx="7102475" cy="10233025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1DA"/>
    <a:srgbClr val="091C53"/>
    <a:srgbClr val="0D297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968FCA6F-14EE-4418-9BEE-738D212C47F9}" type="datetimeFigureOut">
              <a:rPr lang="pt-PT" smtClean="0"/>
              <a:pPr/>
              <a:t>20-03-2014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4023092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93584B6C-9372-4AF7-841B-B9F94DDB4971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82125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092" y="0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48" y="4860687"/>
            <a:ext cx="5681980" cy="4604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 smtClean="0"/>
              <a:t>Clique para editar os estilos de texto do modelo global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9598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092" y="9719598"/>
            <a:ext cx="3077739" cy="51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D44CE1BB-352B-44DD-9733-4B3161078C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11373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</p:grp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r>
              <a:rPr lang="pt-PT"/>
              <a:t>Clique para editar o estilo do título			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r>
              <a:rPr lang="pt-PT"/>
              <a:t>Faça clique para editar o estilo do subtítulo do modelo global</a:t>
            </a:r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Dietética    07/08   Nídia Braz</a:t>
            </a:r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1E9C2-2588-4B7B-A1AE-8DCAC1CD98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Dietética    07/08   Nídia Braz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639B5-E606-42B9-9A52-B49DE61EE2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Dietética    07/08   Nídia Braz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8EC995-852F-495B-90DC-AD5DB10EC5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ítulo e texto sobr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7010400" cy="19812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1676400" y="4114800"/>
            <a:ext cx="7010400" cy="19812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Dietética    07/08   Nídia Braz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5924B-4605-4097-9838-FE4BB0B589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Tabela 2"/>
          <p:cNvSpPr>
            <a:spLocks noGrp="1"/>
          </p:cNvSpPr>
          <p:nvPr>
            <p:ph type="tbl" idx="1"/>
          </p:nvPr>
        </p:nvSpPr>
        <p:spPr>
          <a:xfrm>
            <a:off x="1676400" y="1981200"/>
            <a:ext cx="7010400" cy="4114800"/>
          </a:xfrm>
        </p:spPr>
        <p:txBody>
          <a:bodyPr/>
          <a:lstStyle/>
          <a:p>
            <a:pPr lvl="0"/>
            <a:endParaRPr lang="pt-PT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Dietética    07/08   Nídia Braz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EFAB0-36C4-46C0-A35D-AE11E9013F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Dietética    07/08   Nídia Braz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E07F5-42AF-4EA0-B407-E756A99230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Dietética    07/08   Nídia Braz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3A3A7-2007-40E1-9843-51702F6C55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Dietética    07/08   Nídia Braz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42523-4C19-4133-A5B6-6C2C60ABB1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Dietética    07/08   Nídia Braz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ACFD8-E3B0-49BF-94F3-9AB95EDB90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Dietética    07/08   Nídia Braz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E5046-BFCE-4FC0-B94A-3C903D496E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Dietética    07/08   Nídia Braz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DD583-5DF7-4C6B-8D1F-07E768AC98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Dietética    07/08   Nídia Braz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CE8B8-BC98-4064-BFC9-D8D365A15F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Dietética    07/08   Nídia Braz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D4B4D-09C7-4C33-8A63-6C1AACFE89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 do título			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pt-PT"/>
              <a:t>ESSaF   Dietética    07/08   Nídia Braz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D93E31B-AA56-4EB5-A2B9-1D4695998C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/>
          </a:p>
        </p:txBody>
      </p:sp>
      <p:grpSp>
        <p:nvGrpSpPr>
          <p:cNvPr id="2056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12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15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</p:grpSp>
      <p:sp>
        <p:nvSpPr>
          <p:cNvPr id="4118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pt-PT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0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5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22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pt/imgres?imgurl=http://www.non-toxic.info/images/SINK.JPG&amp;imgrefurl=http://www.non-toxic.info/Toxic_Products.htm&amp;h=411&amp;w=501&amp;sz=28&amp;hl=pt-PT&amp;start=31&amp;usg=__L1dV9ByxYAXZRL_Y71ZUslBvpnE=&amp;tbnid=MVKfA-CnrJHjZM:&amp;tbnh=107&amp;tbnw=130&amp;prev=/images?q=toxic+environment&amp;start=18&amp;gbv=2&amp;ndsp=18&amp;hl=pt-PT&amp;sa=N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google.pt/imgres?imgurl=http://www.motherjones.com/news/featurex/2006/03/runoff_265x347.jpg&amp;imgrefurl=http://www.motherjones.com/news/featurex/2006/03/marine_pollution.html&amp;h=347&amp;w=265&amp;sz=30&amp;hl=pt-PT&amp;start=4&amp;usg=__sGFaGQjAJZTMy2fxIzrdYW2AUO4=&amp;tbnid=Icuwkkb6RXaT1M:&amp;tbnh=120&amp;tbnw=92&amp;prev=/images?q=toxic+waste&amp;gbv=2&amp;hl=pt-PT&amp;sa=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1</a:t>
            </a:fld>
            <a:r>
              <a:rPr lang="pt-PT" sz="1100" dirty="0" smtClean="0"/>
              <a:t> Nídia Braz </a:t>
            </a:r>
            <a:r>
              <a:rPr lang="pt-PT" sz="1100" dirty="0" smtClean="0"/>
              <a:t>2014 </a:t>
            </a:r>
            <a:endParaRPr lang="pt-PT" sz="1100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323528" y="692696"/>
            <a:ext cx="8572560" cy="100013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Medicamentos de uso veterinário   </a:t>
            </a:r>
            <a:b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</a:b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Fármacos de uso legal e controlado</a:t>
            </a:r>
            <a:b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</a:b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Hormonas usadas em diferentes situações</a:t>
            </a:r>
            <a:endParaRPr kumimoji="0" lang="pt-PT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9" name="Subtítulo 4"/>
          <p:cNvSpPr txBox="1">
            <a:spLocks/>
          </p:cNvSpPr>
          <p:nvPr/>
        </p:nvSpPr>
        <p:spPr>
          <a:xfrm>
            <a:off x="428597" y="2860923"/>
            <a:ext cx="8348692" cy="2656309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1% das matérias primas alimentares de origem animal contém vestígios de antibióticos.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As </a:t>
            </a:r>
            <a:r>
              <a:rPr kumimoji="0" lang="pt-PT" sz="2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mastites</a:t>
            </a: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na vacas são a maior causa de prescrição de antibióticos que entram na cadeia alimentar.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10</a:t>
            </a:fld>
            <a:r>
              <a:rPr lang="pt-PT" sz="1100" dirty="0" smtClean="0"/>
              <a:t> Nídia Braz </a:t>
            </a:r>
            <a:r>
              <a:rPr lang="pt-PT" sz="1100" dirty="0" smtClean="0"/>
              <a:t>2014 </a:t>
            </a:r>
            <a:endParaRPr lang="pt-PT" sz="1100" dirty="0"/>
          </a:p>
        </p:txBody>
      </p:sp>
      <p:sp>
        <p:nvSpPr>
          <p:cNvPr id="3" name="CaixaDeTexto 4"/>
          <p:cNvSpPr txBox="1">
            <a:spLocks noChangeArrowheads="1"/>
          </p:cNvSpPr>
          <p:nvPr/>
        </p:nvSpPr>
        <p:spPr bwMode="auto">
          <a:xfrm>
            <a:off x="428597" y="836712"/>
            <a:ext cx="817585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>
                <a:latin typeface="Calibri" pitchFamily="34" charset="0"/>
                <a:cs typeface="Calibri" pitchFamily="34" charset="0"/>
              </a:rPr>
              <a:t>Há, nos países industrializados, duas posições antagonistas sobre o uso de químicos potencialmente perigosos: banir completamente o seu uso, ou usá-los sempre que daí resultar vantagem económica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.</a:t>
            </a:r>
            <a:endParaRPr lang="pt-PT" sz="2400" dirty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PT" sz="2400" dirty="0">
                <a:latin typeface="Calibri" pitchFamily="34" charset="0"/>
                <a:cs typeface="Calibri" pitchFamily="34" charset="0"/>
              </a:rPr>
              <a:t>À toxicologia cabe a função de informar sobre os verdadeiros perigos, de modo a que os benefícios sejam correctamente equacionados.</a:t>
            </a:r>
          </a:p>
          <a:p>
            <a:pPr algn="just">
              <a:lnSpc>
                <a:spcPct val="150000"/>
              </a:lnSpc>
            </a:pPr>
            <a:r>
              <a:rPr lang="pt-PT" sz="2400" dirty="0">
                <a:latin typeface="Calibri" pitchFamily="34" charset="0"/>
                <a:cs typeface="Calibri" pitchFamily="34" charset="0"/>
              </a:rPr>
              <a:t>A </a:t>
            </a:r>
            <a:r>
              <a:rPr lang="pt-PT" sz="2400" b="1" dirty="0">
                <a:latin typeface="Calibri" pitchFamily="34" charset="0"/>
                <a:cs typeface="Calibri" pitchFamily="34" charset="0"/>
              </a:rPr>
              <a:t>educação ambiental </a:t>
            </a:r>
            <a:r>
              <a:rPr lang="pt-PT" sz="2400" dirty="0">
                <a:latin typeface="Calibri" pitchFamily="34" charset="0"/>
                <a:cs typeface="Calibri" pitchFamily="34" charset="0"/>
              </a:rPr>
              <a:t>deve ser um trabalho sistemático, realizado quer nas escolas, quer ao longo da formação contínua dos indivíduos.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11</a:t>
            </a:fld>
            <a:r>
              <a:rPr lang="pt-PT" sz="1100" dirty="0" smtClean="0"/>
              <a:t> Nídia Braz </a:t>
            </a:r>
            <a:r>
              <a:rPr lang="pt-PT" sz="1100" dirty="0" smtClean="0"/>
              <a:t>2014 </a:t>
            </a:r>
            <a:endParaRPr lang="pt-PT" sz="1100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357158" y="548680"/>
            <a:ext cx="8429684" cy="80861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Prevenção de acidentes domésticos</a:t>
            </a:r>
            <a:endParaRPr kumimoji="0" lang="pt-PT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0" y="1142984"/>
            <a:ext cx="8758179" cy="35719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Os medicamentos,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Os insecticidas e </a:t>
            </a:r>
            <a:r>
              <a:rPr kumimoji="0" lang="pt-PT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rodenticidas</a:t>
            </a: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de uso doméstico,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Os agentes químicos de uso doméstico (detergentes, desinfectantes, combustíveis),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Os agentes químicos utilizados em jardinagem (adubos e pesticidas),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</a:t>
            </a:r>
          </a:p>
        </p:txBody>
      </p:sp>
      <p:sp>
        <p:nvSpPr>
          <p:cNvPr id="5" name="CaixaDeTexto 4"/>
          <p:cNvSpPr txBox="1">
            <a:spLocks noChangeArrowheads="1"/>
          </p:cNvSpPr>
          <p:nvPr/>
        </p:nvSpPr>
        <p:spPr bwMode="auto">
          <a:xfrm>
            <a:off x="142844" y="4643446"/>
            <a:ext cx="871543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devem manter-se nas suas embalagens originais e fora do alcance (em contentor ou armário fechado) e devem ser usados estritamente de acordo com as respectivas instruções.</a:t>
            </a:r>
          </a:p>
        </p:txBody>
      </p:sp>
      <p:pic>
        <p:nvPicPr>
          <p:cNvPr id="7" name="Picture 13" descr="http://tbn0.google.com/images?q=tbn:MVKfA-CnrJHjZM:http://www.non-toxic.info/images/SIN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260648"/>
            <a:ext cx="2414106" cy="198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12</a:t>
            </a:fld>
            <a:r>
              <a:rPr lang="pt-PT" sz="1100" dirty="0" smtClean="0"/>
              <a:t> Nídia Braz </a:t>
            </a:r>
            <a:r>
              <a:rPr lang="pt-PT" sz="1100" dirty="0" smtClean="0"/>
              <a:t>2014 </a:t>
            </a:r>
            <a:endParaRPr lang="pt-PT" sz="1100" dirty="0"/>
          </a:p>
        </p:txBody>
      </p:sp>
      <p:sp>
        <p:nvSpPr>
          <p:cNvPr id="3" name="Marcador de Posição de Conteúdo 2"/>
          <p:cNvSpPr txBox="1">
            <a:spLocks/>
          </p:cNvSpPr>
          <p:nvPr/>
        </p:nvSpPr>
        <p:spPr>
          <a:xfrm>
            <a:off x="0" y="980728"/>
            <a:ext cx="8786813" cy="4900612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Os níveis de exposição a químicos tóxicos estão regulamentados com valores definidos para cada caso assumindo exposições máximas de 8h/dia e 5 dias/semana.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Estas níveis são controlados pelas Autoridades de Saúde e monitorizados regularmente pelas equipas de higiene e segurança no trabalho.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357158" y="404664"/>
            <a:ext cx="8429684" cy="80861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Prevenção de acidentes de</a:t>
            </a:r>
            <a:r>
              <a:rPr kumimoji="0" lang="pt-PT" sz="2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 trabalho</a:t>
            </a:r>
            <a:endParaRPr kumimoji="0" lang="pt-PT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0" y="4509120"/>
            <a:ext cx="8786813" cy="4680520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As operações que provocam a libertação de pós, vapores ou fumos tóxicos são, por lei, realizadas em ambientes controlados, com exaustão própria e, se necessário, controlo de temperatura e humidade.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13</a:t>
            </a:fld>
            <a:r>
              <a:rPr lang="pt-PT" sz="1100" dirty="0" smtClean="0"/>
              <a:t> Nídia Braz </a:t>
            </a:r>
            <a:r>
              <a:rPr lang="pt-PT" sz="1100" dirty="0" smtClean="0"/>
              <a:t>2014 </a:t>
            </a:r>
            <a:endParaRPr lang="pt-PT" sz="1100" dirty="0"/>
          </a:p>
        </p:txBody>
      </p:sp>
      <p:pic>
        <p:nvPicPr>
          <p:cNvPr id="3" name="Picture 2" descr="Cleaning brake components and removing toxic du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92896"/>
            <a:ext cx="3031815" cy="2425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sanding boat, disc san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556792"/>
            <a:ext cx="2748556" cy="4379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http://www.blackriver.ns.ca/Images/toxic-smok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9021" y="1196752"/>
            <a:ext cx="265747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 descr="http://www.blackriver.ns.ca/Images/toxic-fenc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49718" y="3286124"/>
            <a:ext cx="2686778" cy="201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2</a:t>
            </a:fld>
            <a:r>
              <a:rPr lang="pt-PT" sz="1100" dirty="0" smtClean="0"/>
              <a:t> Nídia Braz </a:t>
            </a:r>
            <a:r>
              <a:rPr lang="pt-PT" sz="1100" dirty="0" smtClean="0"/>
              <a:t>2014 </a:t>
            </a:r>
            <a:endParaRPr lang="pt-PT" sz="11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899592" y="476672"/>
            <a:ext cx="7815812" cy="928694"/>
          </a:xfrm>
          <a:prstGeom prst="rect">
            <a:avLst/>
          </a:prstGeo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PT" sz="2800" b="1" kern="0" dirty="0" smtClean="0">
                <a:latin typeface="Calibri" pitchFamily="34" charset="0"/>
                <a:cs typeface="Calibri" pitchFamily="34" charset="0"/>
              </a:rPr>
              <a:t>Causas</a:t>
            </a:r>
            <a:endParaRPr kumimoji="0" lang="pt-PT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7" name="Marcador de Posição de Conteúdo 2"/>
          <p:cNvSpPr txBox="1">
            <a:spLocks/>
          </p:cNvSpPr>
          <p:nvPr/>
        </p:nvSpPr>
        <p:spPr>
          <a:xfrm>
            <a:off x="590872" y="476672"/>
            <a:ext cx="8229600" cy="44291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endParaRPr kumimoji="0" lang="pt-PT" sz="2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Registo incorrecto dos tratamentos administrados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Identificação incorrecta dos animais tratados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Uso inadequado dos medicamentos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Falta de cumprimento das doses e dos tempos de retenção prescritos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2915816" y="414908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pt-PT" sz="2400" b="1" dirty="0" smtClean="0">
                <a:latin typeface="Calibri" pitchFamily="34" charset="0"/>
                <a:cs typeface="Calibri" pitchFamily="34" charset="0"/>
              </a:rPr>
              <a:t>Consequências</a:t>
            </a:r>
          </a:p>
          <a:p>
            <a:pPr>
              <a:lnSpc>
                <a:spcPct val="150000"/>
              </a:lnSpc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Maior resistência a antibióticos</a:t>
            </a:r>
          </a:p>
          <a:p>
            <a:pPr>
              <a:lnSpc>
                <a:spcPct val="150000"/>
              </a:lnSpc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Destruição da flora intestinal</a:t>
            </a:r>
          </a:p>
          <a:p>
            <a:pPr>
              <a:lnSpc>
                <a:spcPct val="150000"/>
              </a:lnSpc>
            </a:pP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Aplasia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da medula óssea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3</a:t>
            </a:fld>
            <a:r>
              <a:rPr lang="pt-PT" sz="1100" dirty="0" smtClean="0"/>
              <a:t> Nídia Braz </a:t>
            </a:r>
            <a:r>
              <a:rPr lang="pt-PT" sz="1100" dirty="0" smtClean="0"/>
              <a:t>2014 </a:t>
            </a:r>
            <a:endParaRPr lang="pt-PT" sz="1100" dirty="0"/>
          </a:p>
        </p:txBody>
      </p:sp>
      <p:graphicFrame>
        <p:nvGraphicFramePr>
          <p:cNvPr id="8" name="Marcador de Posição de Conteúdo 3"/>
          <p:cNvGraphicFramePr>
            <a:graphicFrameLocks/>
          </p:cNvGraphicFramePr>
          <p:nvPr/>
        </p:nvGraphicFramePr>
        <p:xfrm>
          <a:off x="357158" y="2143116"/>
          <a:ext cx="8572528" cy="3768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8767"/>
                <a:gridCol w="3570091"/>
                <a:gridCol w="4213670"/>
              </a:tblGrid>
              <a:tr h="504803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%</a:t>
                      </a:r>
                      <a:endParaRPr lang="pt-PT" sz="2400" b="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PT" sz="2400" b="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uso</a:t>
                      </a:r>
                      <a:endParaRPr lang="pt-PT" sz="2400" b="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504803">
                <a:tc>
                  <a:txBody>
                    <a:bodyPr/>
                    <a:lstStyle/>
                    <a:p>
                      <a:pPr algn="ctr"/>
                      <a:r>
                        <a:rPr lang="pt-PT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42</a:t>
                      </a:r>
                      <a:endParaRPr lang="pt-PT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pt-PT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Aditivos nas rações</a:t>
                      </a:r>
                      <a:endParaRPr lang="pt-PT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sz="2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1244719">
                <a:tc>
                  <a:txBody>
                    <a:bodyPr/>
                    <a:lstStyle/>
                    <a:p>
                      <a:pPr algn="ctr"/>
                      <a:r>
                        <a:rPr lang="pt-PT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19</a:t>
                      </a:r>
                      <a:endParaRPr lang="pt-PT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Anti-infecciosos</a:t>
                      </a:r>
                      <a:endParaRPr lang="pt-PT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Anti bacterianos</a:t>
                      </a:r>
                    </a:p>
                    <a:p>
                      <a:r>
                        <a:rPr lang="pt-PT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Anti fúngicos</a:t>
                      </a:r>
                    </a:p>
                    <a:p>
                      <a:r>
                        <a:rPr lang="pt-PT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Anti</a:t>
                      </a:r>
                      <a:r>
                        <a:rPr lang="pt-PT" sz="24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 virais</a:t>
                      </a:r>
                      <a:endParaRPr lang="pt-PT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504803">
                <a:tc>
                  <a:txBody>
                    <a:bodyPr/>
                    <a:lstStyle/>
                    <a:p>
                      <a:pPr algn="ctr"/>
                      <a:r>
                        <a:rPr lang="pt-PT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13</a:t>
                      </a:r>
                      <a:endParaRPr lang="pt-PT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pt-PT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Parasiticidas</a:t>
                      </a:r>
                      <a:endParaRPr lang="pt-PT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sz="2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504803">
                <a:tc>
                  <a:txBody>
                    <a:bodyPr/>
                    <a:lstStyle/>
                    <a:p>
                      <a:pPr algn="ctr"/>
                      <a:r>
                        <a:rPr lang="pt-PT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11</a:t>
                      </a:r>
                      <a:endParaRPr lang="pt-PT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pt-PT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Doenças metabólicas</a:t>
                      </a:r>
                      <a:endParaRPr lang="pt-PT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sz="2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504803">
                <a:tc>
                  <a:txBody>
                    <a:bodyPr/>
                    <a:lstStyle/>
                    <a:p>
                      <a:pPr algn="ctr"/>
                      <a:r>
                        <a:rPr lang="pt-PT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15</a:t>
                      </a:r>
                      <a:endParaRPr lang="pt-PT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pt-PT" sz="2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Fins diversos</a:t>
                      </a:r>
                      <a:endParaRPr lang="pt-PT" sz="2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sz="2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ítulo 1"/>
          <p:cNvSpPr txBox="1">
            <a:spLocks/>
          </p:cNvSpPr>
          <p:nvPr/>
        </p:nvSpPr>
        <p:spPr>
          <a:xfrm>
            <a:off x="428596" y="836712"/>
            <a:ext cx="8229600" cy="84804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Medicamentos de uso veterinário</a:t>
            </a:r>
            <a:endParaRPr kumimoji="0" lang="pt-PT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4</a:t>
            </a:fld>
            <a:r>
              <a:rPr lang="pt-PT" sz="1100" dirty="0" smtClean="0"/>
              <a:t> Nídia Braz </a:t>
            </a:r>
            <a:r>
              <a:rPr lang="pt-PT" sz="1100" dirty="0" smtClean="0"/>
              <a:t>2014 </a:t>
            </a:r>
            <a:endParaRPr lang="pt-PT" sz="1100" dirty="0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428596" y="548680"/>
            <a:ext cx="8229600" cy="84804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Medicamentos de uso veterinário</a:t>
            </a:r>
            <a:endParaRPr kumimoji="0" lang="pt-PT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357158" y="1196752"/>
            <a:ext cx="8501122" cy="4943472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Nos E.U.A. e na CE o uso destes medicamentos está adequadamente regulamentado, assim como a sua aplicação.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Há também limites dos níveis admissíveis como resíduos, nos alimentos.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É expressamente proibido o uso de hormonas de crescimento na produção de animais para consumo humano, assim como a importação de produtos de origem animal, de países onde o seu uso seja permitido.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o"/>
              <a:tabLst/>
              <a:defRPr/>
            </a:pPr>
            <a:endParaRPr kumimoji="0" lang="pt-PT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5</a:t>
            </a:fld>
            <a:r>
              <a:rPr lang="pt-PT" sz="1100" dirty="0" smtClean="0"/>
              <a:t> Nídia Braz </a:t>
            </a:r>
            <a:r>
              <a:rPr lang="pt-PT" sz="1100" dirty="0" smtClean="0"/>
              <a:t>2014 </a:t>
            </a:r>
            <a:endParaRPr lang="pt-PT" sz="1100" dirty="0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428596" y="780752"/>
            <a:ext cx="8229600" cy="84804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Hormonas</a:t>
            </a:r>
            <a:endParaRPr kumimoji="0" lang="pt-PT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467544" y="1412776"/>
            <a:ext cx="82868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Apesar de proibido na UE e nos EUA e de existirem abundantes publicações locais que concordam com os perigos que levaram a estas proibições, no Canadá é permitido de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estradiol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(reconhecido como carcinogénico e capaz de interferir com o funcionamento do sistema imunitário), de progesterona, testosterona, zeranol e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trembolona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, que revelam capacidade de promoção de tumores diversos, em animais de laboratório.</a:t>
            </a:r>
            <a:endParaRPr lang="pt-PT" sz="24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6</a:t>
            </a:fld>
            <a:r>
              <a:rPr lang="pt-PT" sz="1100" dirty="0" smtClean="0"/>
              <a:t> Nídia Braz </a:t>
            </a:r>
            <a:r>
              <a:rPr lang="pt-PT" sz="1100" dirty="0" smtClean="0"/>
              <a:t>2014 </a:t>
            </a:r>
            <a:endParaRPr lang="pt-PT" sz="11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505427" y="707496"/>
            <a:ext cx="8153400" cy="990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4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PESTICIDAS</a:t>
            </a:r>
            <a:endParaRPr kumimoji="0" lang="pt-PT" sz="2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198313" y="1407566"/>
            <a:ext cx="8766175" cy="4757738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	Devem ser muito selectivos, destruindo os seus </a:t>
            </a:r>
            <a:r>
              <a:rPr kumimoji="0" lang="pt-PT" sz="2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organismo-alvo</a:t>
            </a: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, sem afectar outros.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	Devem ter uma persistência no ambiente muito reduzida, i.e. dissipar-se rapidamente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	Devem ter um baixo potencial de </a:t>
            </a:r>
            <a:r>
              <a:rPr kumimoji="0" lang="pt-PT" sz="2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bio-acumulação</a:t>
            </a:r>
            <a:endParaRPr kumimoji="0" lang="pt-PT" sz="2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NÃO DEVEM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	CONTAMINAR OS SOLOS, OS CURSOS OU RESERVAS DE ÁGUA, NEM ENTRAR NA CADEIA ALIMENTAR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7</a:t>
            </a:fld>
            <a:r>
              <a:rPr lang="pt-PT" sz="1100" dirty="0" smtClean="0"/>
              <a:t> Nídia Braz </a:t>
            </a:r>
            <a:r>
              <a:rPr lang="pt-PT" sz="1100" dirty="0" smtClean="0"/>
              <a:t>2014 </a:t>
            </a:r>
            <a:endParaRPr lang="pt-PT" sz="1100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612775" y="228600"/>
            <a:ext cx="8153400" cy="6286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CLASSES DE PESTICIDAS</a:t>
            </a:r>
            <a:endParaRPr kumimoji="0" lang="pt-PT" sz="2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graphicFrame>
        <p:nvGraphicFramePr>
          <p:cNvPr id="9" name="Marcador de Posição de Conteúdo 3"/>
          <p:cNvGraphicFramePr>
            <a:graphicFrameLocks/>
          </p:cNvGraphicFramePr>
          <p:nvPr/>
        </p:nvGraphicFramePr>
        <p:xfrm>
          <a:off x="533664" y="836712"/>
          <a:ext cx="8286808" cy="5629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5477"/>
                <a:gridCol w="3099242"/>
                <a:gridCol w="2722089"/>
              </a:tblGrid>
              <a:tr h="4065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PT" sz="2000" dirty="0" smtClean="0">
                          <a:latin typeface="Calibri" pitchFamily="34" charset="0"/>
                          <a:cs typeface="Calibri" pitchFamily="34" charset="0"/>
                        </a:rPr>
                        <a:t>Classe</a:t>
                      </a:r>
                      <a:endParaRPr lang="pt-PT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PT" sz="2000" dirty="0" smtClean="0">
                          <a:latin typeface="Calibri" pitchFamily="34" charset="0"/>
                          <a:cs typeface="Calibri" pitchFamily="34" charset="0"/>
                        </a:rPr>
                        <a:t>Principio Químico</a:t>
                      </a:r>
                      <a:endParaRPr lang="pt-PT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PT" sz="2000" dirty="0" smtClean="0">
                          <a:latin typeface="Calibri" pitchFamily="34" charset="0"/>
                          <a:cs typeface="Calibri" pitchFamily="34" charset="0"/>
                        </a:rPr>
                        <a:t>Exemplo</a:t>
                      </a:r>
                      <a:endParaRPr lang="pt-PT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</a:tr>
              <a:tr h="4065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Algicida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Organotina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Brestar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</a:tr>
              <a:tr h="4065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Fungicida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Ditiocarbamato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Maneb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</a:tr>
              <a:tr h="7192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Herbicida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Bipiridil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Tiocarbamatos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Paraquat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Barban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</a:tr>
              <a:tr h="4065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Nematocida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Alcanos halogenados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Dibrometo de etileno 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</a:tr>
              <a:tr h="4065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Moluscocida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Hidrocarbonetos clorados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Bayluscide 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</a:tr>
              <a:tr h="103203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Insecticida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Hidrocarbonetos clorados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Carbamatos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Piretroides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DDT, Aldrin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Carbaryl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Piretrina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</a:tr>
              <a:tr h="7192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Agentes</a:t>
                      </a:r>
                      <a:r>
                        <a:rPr lang="pt-PT" sz="2000" baseline="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 sinérgicos de insecticidas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Metilenodioxifenil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Piperonil butóxido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</a:tr>
              <a:tr h="4065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Acaricidas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Organosulfurados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Ovex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</a:tr>
              <a:tr h="7192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err="1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Rodenticidas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Anticoagulantes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Alcalóides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Warfarin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2000" dirty="0" smtClean="0">
                          <a:solidFill>
                            <a:srgbClr val="FFFF00"/>
                          </a:solidFill>
                          <a:latin typeface="Calibri" pitchFamily="34" charset="0"/>
                          <a:cs typeface="Calibri" pitchFamily="34" charset="0"/>
                        </a:rPr>
                        <a:t>Sulfato de Estricnina</a:t>
                      </a:r>
                      <a:endParaRPr lang="pt-PT" sz="2000" dirty="0">
                        <a:solidFill>
                          <a:srgbClr val="FFFF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  <a:lumOff val="25000"/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8</a:t>
            </a:fld>
            <a:r>
              <a:rPr lang="pt-PT" sz="1100" dirty="0" smtClean="0"/>
              <a:t> Nídia Braz </a:t>
            </a:r>
            <a:r>
              <a:rPr lang="pt-PT" sz="1100" dirty="0" smtClean="0"/>
              <a:t>2014 </a:t>
            </a:r>
            <a:endParaRPr lang="pt-PT" sz="1100" dirty="0"/>
          </a:p>
        </p:txBody>
      </p:sp>
      <p:sp>
        <p:nvSpPr>
          <p:cNvPr id="5" name="Título 3"/>
          <p:cNvSpPr txBox="1">
            <a:spLocks/>
          </p:cNvSpPr>
          <p:nvPr/>
        </p:nvSpPr>
        <p:spPr>
          <a:xfrm>
            <a:off x="642938" y="84584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Características dos Pesticidas ao longo do tempo</a:t>
            </a:r>
          </a:p>
        </p:txBody>
      </p:sp>
      <p:sp>
        <p:nvSpPr>
          <p:cNvPr id="8" name="Marcador de Posição de Conteúdo 5"/>
          <p:cNvSpPr txBox="1">
            <a:spLocks/>
          </p:cNvSpPr>
          <p:nvPr/>
        </p:nvSpPr>
        <p:spPr>
          <a:xfrm>
            <a:off x="395537" y="2276872"/>
            <a:ext cx="3744415" cy="34829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Efeito indiferenciado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Grande toxicidade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Longa persistência no ambiente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Consequências para a Saúde Pública muitas vezes desastrosas </a:t>
            </a:r>
          </a:p>
        </p:txBody>
      </p:sp>
      <p:sp>
        <p:nvSpPr>
          <p:cNvPr id="10" name="Marcador de Posição de Conteúdo 7"/>
          <p:cNvSpPr txBox="1">
            <a:spLocks/>
          </p:cNvSpPr>
          <p:nvPr/>
        </p:nvSpPr>
        <p:spPr>
          <a:xfrm>
            <a:off x="4716016" y="2348880"/>
            <a:ext cx="4070797" cy="34829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Efeitos bem dirigidos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Segurança quando aplicados de acordo com as indicações do fabricante, tanto para o ambiente, como para a Saúde Pública</a:t>
            </a:r>
          </a:p>
        </p:txBody>
      </p:sp>
      <p:sp>
        <p:nvSpPr>
          <p:cNvPr id="11" name="Marcador de Posição do Texto 4"/>
          <p:cNvSpPr txBox="1">
            <a:spLocks/>
          </p:cNvSpPr>
          <p:nvPr/>
        </p:nvSpPr>
        <p:spPr>
          <a:xfrm>
            <a:off x="609600" y="1484784"/>
            <a:ext cx="3886200" cy="6397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Antigos</a:t>
            </a:r>
          </a:p>
        </p:txBody>
      </p:sp>
      <p:sp>
        <p:nvSpPr>
          <p:cNvPr id="12" name="Marcador de Posição do Texto 6"/>
          <p:cNvSpPr txBox="1">
            <a:spLocks/>
          </p:cNvSpPr>
          <p:nvPr/>
        </p:nvSpPr>
        <p:spPr>
          <a:xfrm>
            <a:off x="4800600" y="1493093"/>
            <a:ext cx="3886200" cy="6397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Actuais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9</a:t>
            </a:fld>
            <a:r>
              <a:rPr lang="pt-PT" sz="1100" dirty="0" smtClean="0"/>
              <a:t> Nídia Braz </a:t>
            </a:r>
            <a:r>
              <a:rPr lang="pt-PT" sz="1100" dirty="0" smtClean="0"/>
              <a:t>2014 </a:t>
            </a:r>
            <a:endParaRPr lang="pt-PT" sz="1100" dirty="0"/>
          </a:p>
        </p:txBody>
      </p:sp>
      <p:graphicFrame>
        <p:nvGraphicFramePr>
          <p:cNvPr id="3" name="Marcador de Posição de Conteúdo 5"/>
          <p:cNvGraphicFramePr>
            <a:graphicFrameLocks/>
          </p:cNvGraphicFramePr>
          <p:nvPr/>
        </p:nvGraphicFramePr>
        <p:xfrm>
          <a:off x="714348" y="1571612"/>
          <a:ext cx="785818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6"/>
                <a:gridCol w="4857784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000" dirty="0" smtClean="0">
                          <a:solidFill>
                            <a:schemeClr val="tx1"/>
                          </a:solidFill>
                        </a:rPr>
                        <a:t>Tipo de poluente</a:t>
                      </a:r>
                      <a:endParaRPr lang="pt-PT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000" dirty="0" smtClean="0">
                          <a:solidFill>
                            <a:schemeClr val="tx1"/>
                          </a:solidFill>
                        </a:rPr>
                        <a:t>Descrição</a:t>
                      </a:r>
                      <a:endParaRPr lang="pt-PT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000" dirty="0" smtClean="0">
                          <a:solidFill>
                            <a:schemeClr val="tx1"/>
                          </a:solidFill>
                        </a:rPr>
                        <a:t>Substâncias orgânicas</a:t>
                      </a:r>
                      <a:endParaRPr lang="pt-PT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000" dirty="0" smtClean="0">
                          <a:solidFill>
                            <a:schemeClr val="tx1"/>
                          </a:solidFill>
                        </a:rPr>
                        <a:t>Petróleo,</a:t>
                      </a:r>
                      <a:r>
                        <a:rPr lang="pt-PT" sz="2000" baseline="0" dirty="0" smtClean="0">
                          <a:solidFill>
                            <a:schemeClr val="tx1"/>
                          </a:solidFill>
                        </a:rPr>
                        <a:t> solventes</a:t>
                      </a:r>
                      <a:endParaRPr lang="pt-PT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000" dirty="0" smtClean="0">
                          <a:solidFill>
                            <a:schemeClr val="tx1"/>
                          </a:solidFill>
                        </a:rPr>
                        <a:t>Substâncias</a:t>
                      </a:r>
                      <a:r>
                        <a:rPr lang="pt-PT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t-PT" sz="2000" dirty="0" smtClean="0">
                          <a:solidFill>
                            <a:schemeClr val="tx1"/>
                          </a:solidFill>
                        </a:rPr>
                        <a:t>inorgânicas</a:t>
                      </a:r>
                      <a:endParaRPr lang="pt-PT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000" dirty="0" smtClean="0">
                          <a:solidFill>
                            <a:schemeClr val="tx1"/>
                          </a:solidFill>
                        </a:rPr>
                        <a:t>Metais, nitratos, fosfatos</a:t>
                      </a:r>
                      <a:endParaRPr lang="pt-PT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000" dirty="0" smtClean="0">
                          <a:solidFill>
                            <a:schemeClr val="tx1"/>
                          </a:solidFill>
                        </a:rPr>
                        <a:t>Agentes biológicos</a:t>
                      </a:r>
                      <a:endParaRPr lang="pt-PT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t-PT" sz="2000" dirty="0" smtClean="0">
                          <a:solidFill>
                            <a:schemeClr val="tx1"/>
                          </a:solidFill>
                        </a:rPr>
                        <a:t>Protozoários,</a:t>
                      </a:r>
                      <a:r>
                        <a:rPr lang="pt-PT" sz="2000" baseline="0" dirty="0" smtClean="0">
                          <a:solidFill>
                            <a:schemeClr val="tx1"/>
                          </a:solidFill>
                        </a:rPr>
                        <a:t> b</a:t>
                      </a:r>
                      <a:r>
                        <a:rPr lang="pt-PT" sz="2000" dirty="0" smtClean="0">
                          <a:solidFill>
                            <a:schemeClr val="tx1"/>
                          </a:solidFill>
                        </a:rPr>
                        <a:t>actérias, vírus</a:t>
                      </a:r>
                      <a:r>
                        <a:rPr lang="pt-PT" sz="2000" baseline="0" dirty="0" smtClean="0">
                          <a:solidFill>
                            <a:schemeClr val="tx1"/>
                          </a:solidFill>
                        </a:rPr>
                        <a:t> e outros</a:t>
                      </a:r>
                      <a:endParaRPr lang="pt-PT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4" name="Rectângulo 3"/>
          <p:cNvSpPr/>
          <p:nvPr/>
        </p:nvSpPr>
        <p:spPr>
          <a:xfrm>
            <a:off x="1857356" y="714356"/>
            <a:ext cx="5357812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pt-PT" sz="2800" dirty="0">
                <a:latin typeface="Calibri" pitchFamily="34" charset="0"/>
                <a:cs typeface="Calibri" pitchFamily="34" charset="0"/>
              </a:rPr>
              <a:t>Poluição dos solos</a:t>
            </a:r>
          </a:p>
        </p:txBody>
      </p:sp>
      <p:pic>
        <p:nvPicPr>
          <p:cNvPr id="5" name="Picture 2" descr="http://tbn0.google.com/images?q=tbn:Icuwkkb6RXaT1M:http://www.motherjones.com/news/featurex/2006/03/runoff_265x34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85728"/>
            <a:ext cx="876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4"/>
          <p:cNvSpPr txBox="1">
            <a:spLocks noChangeArrowheads="1"/>
          </p:cNvSpPr>
          <p:nvPr/>
        </p:nvSpPr>
        <p:spPr bwMode="auto">
          <a:xfrm>
            <a:off x="642910" y="4143380"/>
            <a:ext cx="642939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pt-PT" sz="2000" dirty="0"/>
              <a:t>Causas:</a:t>
            </a:r>
          </a:p>
          <a:p>
            <a:pPr>
              <a:lnSpc>
                <a:spcPct val="150000"/>
              </a:lnSpc>
            </a:pPr>
            <a:r>
              <a:rPr lang="pt-PT" sz="2000" dirty="0"/>
              <a:t>Actividade industrial</a:t>
            </a:r>
          </a:p>
          <a:p>
            <a:pPr>
              <a:lnSpc>
                <a:spcPct val="150000"/>
              </a:lnSpc>
            </a:pPr>
            <a:r>
              <a:rPr lang="pt-PT" sz="2000" dirty="0"/>
              <a:t>Actividade agrícola</a:t>
            </a:r>
          </a:p>
          <a:p>
            <a:pPr>
              <a:lnSpc>
                <a:spcPct val="150000"/>
              </a:lnSpc>
            </a:pPr>
            <a:r>
              <a:rPr lang="pt-PT" sz="2000" dirty="0"/>
              <a:t>Concentração urbana (esgotos e lixos domésticos)</a:t>
            </a:r>
          </a:p>
          <a:p>
            <a:pPr>
              <a:lnSpc>
                <a:spcPct val="150000"/>
              </a:lnSpc>
            </a:pPr>
            <a:r>
              <a:rPr lang="pt-PT" sz="2000" dirty="0"/>
              <a:t>Tempestades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4">
      <a:dk1>
        <a:srgbClr val="FFFFCC"/>
      </a:dk1>
      <a:lt1>
        <a:srgbClr val="FFFFFF"/>
      </a:lt1>
      <a:dk2>
        <a:srgbClr val="000066"/>
      </a:dk2>
      <a:lt2>
        <a:srgbClr val="FFFFFF"/>
      </a:lt2>
      <a:accent1>
        <a:srgbClr val="0078F0"/>
      </a:accent1>
      <a:accent2>
        <a:srgbClr val="CCECFF"/>
      </a:accent2>
      <a:accent3>
        <a:srgbClr val="AAAAB8"/>
      </a:accent3>
      <a:accent4>
        <a:srgbClr val="DADADA"/>
      </a:accent4>
      <a:accent5>
        <a:srgbClr val="AABEF6"/>
      </a:accent5>
      <a:accent6>
        <a:srgbClr val="B9D6E7"/>
      </a:accent6>
      <a:hlink>
        <a:srgbClr val="3399FF"/>
      </a:hlink>
      <a:folHlink>
        <a:srgbClr val="FFCC00"/>
      </a:folHlink>
    </a:clrScheme>
    <a:fontScheme name="1_Modelo de apresentação predefini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odelo de apresentação predefinido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Cascade</Template>
  <TotalTime>614</TotalTime>
  <Words>558</Words>
  <Application>Microsoft Office PowerPoint</Application>
  <PresentationFormat>Apresentação no Ecrã (4:3)</PresentationFormat>
  <Paragraphs>130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14" baseType="lpstr">
      <vt:lpstr>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Toxinas alimentares de origem natural</dc:title>
  <dc:creator>Nidia</dc:creator>
  <cp:lastModifiedBy>Nídia</cp:lastModifiedBy>
  <cp:revision>74</cp:revision>
  <dcterms:created xsi:type="dcterms:W3CDTF">2005-07-29T16:01:52Z</dcterms:created>
  <dcterms:modified xsi:type="dcterms:W3CDTF">2014-03-20T00:12:49Z</dcterms:modified>
</cp:coreProperties>
</file>