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handoutMasterIdLst>
    <p:handoutMasterId r:id="rId21"/>
  </p:handoutMasterIdLst>
  <p:sldIdLst>
    <p:sldId id="268" r:id="rId2"/>
    <p:sldId id="269" r:id="rId3"/>
    <p:sldId id="279" r:id="rId4"/>
    <p:sldId id="280" r:id="rId5"/>
    <p:sldId id="281" r:id="rId6"/>
    <p:sldId id="282" r:id="rId7"/>
    <p:sldId id="283" r:id="rId8"/>
    <p:sldId id="284" r:id="rId9"/>
    <p:sldId id="285" r:id="rId10"/>
    <p:sldId id="286" r:id="rId11"/>
    <p:sldId id="287" r:id="rId12"/>
    <p:sldId id="289" r:id="rId13"/>
    <p:sldId id="290" r:id="rId14"/>
    <p:sldId id="291" r:id="rId15"/>
    <p:sldId id="292" r:id="rId16"/>
    <p:sldId id="293" r:id="rId17"/>
    <p:sldId id="294" r:id="rId18"/>
    <p:sldId id="288" r:id="rId19"/>
  </p:sldIdLst>
  <p:sldSz cx="9144000" cy="6858000" type="screen4x3"/>
  <p:notesSz cx="7102475" cy="10233025"/>
  <p:defaultTextStyle>
    <a:defPPr>
      <a:defRPr lang="pt-P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1DA"/>
    <a:srgbClr val="091C53"/>
    <a:srgbClr val="0D297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2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3077739" cy="511651"/>
          </a:xfrm>
          <a:prstGeom prst="rect">
            <a:avLst/>
          </a:prstGeom>
        </p:spPr>
        <p:txBody>
          <a:bodyPr vert="horz" lIns="99057" tIns="49528" rIns="99057" bIns="49528" rtlCol="0"/>
          <a:lstStyle>
            <a:lvl1pPr algn="l">
              <a:defRPr sz="1300"/>
            </a:lvl1pPr>
          </a:lstStyle>
          <a:p>
            <a:endParaRPr lang="pt-PT"/>
          </a:p>
        </p:txBody>
      </p:sp>
      <p:sp>
        <p:nvSpPr>
          <p:cNvPr id="3" name="Marcador de Posição da Data 2"/>
          <p:cNvSpPr>
            <a:spLocks noGrp="1"/>
          </p:cNvSpPr>
          <p:nvPr>
            <p:ph type="dt" sz="quarter" idx="1"/>
          </p:nvPr>
        </p:nvSpPr>
        <p:spPr>
          <a:xfrm>
            <a:off x="4023092" y="0"/>
            <a:ext cx="3077739" cy="511651"/>
          </a:xfrm>
          <a:prstGeom prst="rect">
            <a:avLst/>
          </a:prstGeom>
        </p:spPr>
        <p:txBody>
          <a:bodyPr vert="horz" lIns="99057" tIns="49528" rIns="99057" bIns="49528" rtlCol="0"/>
          <a:lstStyle>
            <a:lvl1pPr algn="r">
              <a:defRPr sz="1300"/>
            </a:lvl1pPr>
          </a:lstStyle>
          <a:p>
            <a:fld id="{968FCA6F-14EE-4418-9BEE-738D212C47F9}" type="datetimeFigureOut">
              <a:rPr lang="pt-PT" smtClean="0"/>
              <a:pPr/>
              <a:t>06-08-2014</a:t>
            </a:fld>
            <a:endParaRPr lang="pt-PT"/>
          </a:p>
        </p:txBody>
      </p:sp>
      <p:sp>
        <p:nvSpPr>
          <p:cNvPr id="4" name="Marcador de Posição do Rodapé 3"/>
          <p:cNvSpPr>
            <a:spLocks noGrp="1"/>
          </p:cNvSpPr>
          <p:nvPr>
            <p:ph type="ftr" sz="quarter" idx="2"/>
          </p:nvPr>
        </p:nvSpPr>
        <p:spPr>
          <a:xfrm>
            <a:off x="0" y="9719598"/>
            <a:ext cx="3077739" cy="511651"/>
          </a:xfrm>
          <a:prstGeom prst="rect">
            <a:avLst/>
          </a:prstGeom>
        </p:spPr>
        <p:txBody>
          <a:bodyPr vert="horz" lIns="99057" tIns="49528" rIns="99057" bIns="49528" rtlCol="0" anchor="b"/>
          <a:lstStyle>
            <a:lvl1pPr algn="l">
              <a:defRPr sz="1300"/>
            </a:lvl1pPr>
          </a:lstStyle>
          <a:p>
            <a:endParaRPr lang="pt-PT"/>
          </a:p>
        </p:txBody>
      </p:sp>
      <p:sp>
        <p:nvSpPr>
          <p:cNvPr id="5" name="Marcador de Posição do Número do Diapositivo 4"/>
          <p:cNvSpPr>
            <a:spLocks noGrp="1"/>
          </p:cNvSpPr>
          <p:nvPr>
            <p:ph type="sldNum" sz="quarter" idx="3"/>
          </p:nvPr>
        </p:nvSpPr>
        <p:spPr>
          <a:xfrm>
            <a:off x="4023092" y="9719598"/>
            <a:ext cx="3077739" cy="511651"/>
          </a:xfrm>
          <a:prstGeom prst="rect">
            <a:avLst/>
          </a:prstGeom>
        </p:spPr>
        <p:txBody>
          <a:bodyPr vert="horz" lIns="99057" tIns="49528" rIns="99057" bIns="49528" rtlCol="0" anchor="b"/>
          <a:lstStyle>
            <a:lvl1pPr algn="r">
              <a:defRPr sz="1300"/>
            </a:lvl1pPr>
          </a:lstStyle>
          <a:p>
            <a:fld id="{93584B6C-9372-4AF7-841B-B9F94DDB4971}" type="slidenum">
              <a:rPr lang="pt-PT" smtClean="0"/>
              <a:pPr/>
              <a:t>‹nº›</a:t>
            </a:fld>
            <a:endParaRPr lang="pt-PT"/>
          </a:p>
        </p:txBody>
      </p:sp>
    </p:spTree>
    <p:extLst>
      <p:ext uri="{BB962C8B-B14F-4D97-AF65-F5344CB8AC3E}">
        <p14:creationId xmlns:p14="http://schemas.microsoft.com/office/powerpoint/2010/main" val="42469230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7739" cy="51165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lvl1pPr>
              <a:defRPr sz="1300"/>
            </a:lvl1pPr>
          </a:lstStyle>
          <a:p>
            <a:pPr>
              <a:defRPr/>
            </a:pPr>
            <a:endParaRPr lang="pt-PT"/>
          </a:p>
        </p:txBody>
      </p:sp>
      <p:sp>
        <p:nvSpPr>
          <p:cNvPr id="7171" name="Rectangle 3"/>
          <p:cNvSpPr>
            <a:spLocks noGrp="1" noChangeArrowheads="1"/>
          </p:cNvSpPr>
          <p:nvPr>
            <p:ph type="dt" idx="1"/>
          </p:nvPr>
        </p:nvSpPr>
        <p:spPr bwMode="auto">
          <a:xfrm>
            <a:off x="4023092" y="0"/>
            <a:ext cx="3077739" cy="51165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lvl1pPr algn="r">
              <a:defRPr sz="1300"/>
            </a:lvl1pPr>
          </a:lstStyle>
          <a:p>
            <a:pPr>
              <a:defRPr/>
            </a:pPr>
            <a:endParaRPr lang="pt-PT"/>
          </a:p>
        </p:txBody>
      </p:sp>
      <p:sp>
        <p:nvSpPr>
          <p:cNvPr id="30724" name="Rectangle 4"/>
          <p:cNvSpPr>
            <a:spLocks noGrp="1" noRot="1" noChangeAspect="1" noChangeArrowheads="1" noTextEdit="1"/>
          </p:cNvSpPr>
          <p:nvPr>
            <p:ph type="sldImg" idx="2"/>
          </p:nvPr>
        </p:nvSpPr>
        <p:spPr bwMode="auto">
          <a:xfrm>
            <a:off x="992188" y="766763"/>
            <a:ext cx="5118100" cy="3838575"/>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710248" y="4860687"/>
            <a:ext cx="5681980" cy="4604861"/>
          </a:xfrm>
          <a:prstGeom prst="rect">
            <a:avLst/>
          </a:prstGeom>
          <a:noFill/>
          <a:ln w="9525">
            <a:noFill/>
            <a:miter lim="800000"/>
            <a:headEnd/>
            <a:tailEnd/>
          </a:ln>
          <a:effectLst/>
        </p:spPr>
        <p:txBody>
          <a:bodyPr vert="horz" wrap="square" lIns="99057" tIns="49528" rIns="99057" bIns="49528" numCol="1" anchor="t" anchorCtr="0" compatLnSpc="1">
            <a:prstTxWarp prst="textNoShape">
              <a:avLst/>
            </a:prstTxWarp>
          </a:bodyPr>
          <a:lstStyle/>
          <a:p>
            <a:pPr lvl="0"/>
            <a:r>
              <a:rPr lang="pt-PT" noProof="0" smtClean="0"/>
              <a:t>Clique para editar os estilos de texto do modelo global</a:t>
            </a:r>
          </a:p>
          <a:p>
            <a:pPr lvl="1"/>
            <a:r>
              <a:rPr lang="pt-PT" noProof="0" smtClean="0"/>
              <a:t>Segundo nível</a:t>
            </a:r>
          </a:p>
          <a:p>
            <a:pPr lvl="2"/>
            <a:r>
              <a:rPr lang="pt-PT" noProof="0" smtClean="0"/>
              <a:t>Terceiro nível</a:t>
            </a:r>
          </a:p>
          <a:p>
            <a:pPr lvl="3"/>
            <a:r>
              <a:rPr lang="pt-PT" noProof="0" smtClean="0"/>
              <a:t>Quarto nível</a:t>
            </a:r>
          </a:p>
          <a:p>
            <a:pPr lvl="4"/>
            <a:r>
              <a:rPr lang="pt-PT" noProof="0" smtClean="0"/>
              <a:t>Quinto nível</a:t>
            </a:r>
          </a:p>
        </p:txBody>
      </p:sp>
      <p:sp>
        <p:nvSpPr>
          <p:cNvPr id="7174" name="Rectangle 6"/>
          <p:cNvSpPr>
            <a:spLocks noGrp="1" noChangeArrowheads="1"/>
          </p:cNvSpPr>
          <p:nvPr>
            <p:ph type="ftr" sz="quarter" idx="4"/>
          </p:nvPr>
        </p:nvSpPr>
        <p:spPr bwMode="auto">
          <a:xfrm>
            <a:off x="0" y="9719598"/>
            <a:ext cx="3077739" cy="511651"/>
          </a:xfrm>
          <a:prstGeom prst="rect">
            <a:avLst/>
          </a:prstGeom>
          <a:noFill/>
          <a:ln w="9525">
            <a:noFill/>
            <a:miter lim="800000"/>
            <a:headEnd/>
            <a:tailEnd/>
          </a:ln>
          <a:effectLst/>
        </p:spPr>
        <p:txBody>
          <a:bodyPr vert="horz" wrap="square" lIns="99057" tIns="49528" rIns="99057" bIns="49528" numCol="1" anchor="b" anchorCtr="0" compatLnSpc="1">
            <a:prstTxWarp prst="textNoShape">
              <a:avLst/>
            </a:prstTxWarp>
          </a:bodyPr>
          <a:lstStyle>
            <a:lvl1pPr>
              <a:defRPr sz="1300"/>
            </a:lvl1pPr>
          </a:lstStyle>
          <a:p>
            <a:pPr>
              <a:defRPr/>
            </a:pPr>
            <a:endParaRPr lang="pt-PT"/>
          </a:p>
        </p:txBody>
      </p:sp>
      <p:sp>
        <p:nvSpPr>
          <p:cNvPr id="7175" name="Rectangle 7"/>
          <p:cNvSpPr>
            <a:spLocks noGrp="1" noChangeArrowheads="1"/>
          </p:cNvSpPr>
          <p:nvPr>
            <p:ph type="sldNum" sz="quarter" idx="5"/>
          </p:nvPr>
        </p:nvSpPr>
        <p:spPr bwMode="auto">
          <a:xfrm>
            <a:off x="4023092" y="9719598"/>
            <a:ext cx="3077739" cy="511651"/>
          </a:xfrm>
          <a:prstGeom prst="rect">
            <a:avLst/>
          </a:prstGeom>
          <a:noFill/>
          <a:ln w="9525">
            <a:noFill/>
            <a:miter lim="800000"/>
            <a:headEnd/>
            <a:tailEnd/>
          </a:ln>
          <a:effectLst/>
        </p:spPr>
        <p:txBody>
          <a:bodyPr vert="horz" wrap="square" lIns="99057" tIns="49528" rIns="99057" bIns="49528" numCol="1" anchor="b" anchorCtr="0" compatLnSpc="1">
            <a:prstTxWarp prst="textNoShape">
              <a:avLst/>
            </a:prstTxWarp>
          </a:bodyPr>
          <a:lstStyle>
            <a:lvl1pPr algn="r">
              <a:defRPr sz="1300"/>
            </a:lvl1pPr>
          </a:lstStyle>
          <a:p>
            <a:pPr>
              <a:defRPr/>
            </a:pPr>
            <a:fld id="{D44CE1BB-352B-44DD-9733-4B3161078CC7}" type="slidenum">
              <a:rPr lang="pt-PT"/>
              <a:pPr>
                <a:defRPr/>
              </a:pPr>
              <a:t>‹nº›</a:t>
            </a:fld>
            <a:endParaRPr lang="pt-PT"/>
          </a:p>
        </p:txBody>
      </p:sp>
    </p:spTree>
    <p:extLst>
      <p:ext uri="{BB962C8B-B14F-4D97-AF65-F5344CB8AC3E}">
        <p14:creationId xmlns:p14="http://schemas.microsoft.com/office/powerpoint/2010/main" val="30437588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sp>
        <p:nvSpPr>
          <p:cNvPr id="4" name="Line 7"/>
          <p:cNvSpPr>
            <a:spLocks noChangeShapeType="1"/>
          </p:cNvSpPr>
          <p:nvPr/>
        </p:nvSpPr>
        <p:spPr bwMode="auto">
          <a:xfrm>
            <a:off x="228600" y="990600"/>
            <a:ext cx="8610600" cy="0"/>
          </a:xfrm>
          <a:prstGeom prst="line">
            <a:avLst/>
          </a:prstGeom>
          <a:noFill/>
          <a:ln w="66675">
            <a:solidFill>
              <a:schemeClr val="tx2"/>
            </a:solidFill>
            <a:round/>
            <a:headEnd/>
            <a:tailEnd/>
          </a:ln>
          <a:effectLst/>
        </p:spPr>
        <p:txBody>
          <a:bodyPr/>
          <a:lstStyle/>
          <a:p>
            <a:pPr>
              <a:defRPr/>
            </a:pPr>
            <a:endParaRPr lang="pt-PT"/>
          </a:p>
        </p:txBody>
      </p:sp>
      <p:grpSp>
        <p:nvGrpSpPr>
          <p:cNvPr id="5" name="Group 8"/>
          <p:cNvGrpSpPr>
            <a:grpSpLocks/>
          </p:cNvGrpSpPr>
          <p:nvPr/>
        </p:nvGrpSpPr>
        <p:grpSpPr bwMode="auto">
          <a:xfrm>
            <a:off x="228600" y="1447800"/>
            <a:ext cx="2286000" cy="2514600"/>
            <a:chOff x="144" y="912"/>
            <a:chExt cx="1440" cy="1584"/>
          </a:xfrm>
        </p:grpSpPr>
        <p:sp>
          <p:nvSpPr>
            <p:cNvPr id="6" name="Rectangle 9"/>
            <p:cNvSpPr>
              <a:spLocks noChangeArrowheads="1"/>
            </p:cNvSpPr>
            <p:nvPr/>
          </p:nvSpPr>
          <p:spPr bwMode="auto">
            <a:xfrm>
              <a:off x="960" y="912"/>
              <a:ext cx="52" cy="979"/>
            </a:xfrm>
            <a:prstGeom prst="rect">
              <a:avLst/>
            </a:prstGeom>
            <a:solidFill>
              <a:schemeClr val="accent2"/>
            </a:solidFill>
            <a:ln w="9525">
              <a:noFill/>
              <a:miter lim="800000"/>
              <a:headEnd/>
              <a:tailEnd/>
            </a:ln>
          </p:spPr>
          <p:txBody>
            <a:bodyPr/>
            <a:lstStyle/>
            <a:p>
              <a:pPr>
                <a:defRPr/>
              </a:pPr>
              <a:endParaRPr lang="pt-PT"/>
            </a:p>
          </p:txBody>
        </p:sp>
        <p:sp>
          <p:nvSpPr>
            <p:cNvPr id="7" name="Rectangle 10"/>
            <p:cNvSpPr>
              <a:spLocks noChangeArrowheads="1"/>
            </p:cNvSpPr>
            <p:nvPr/>
          </p:nvSpPr>
          <p:spPr bwMode="auto">
            <a:xfrm>
              <a:off x="844" y="912"/>
              <a:ext cx="52" cy="861"/>
            </a:xfrm>
            <a:prstGeom prst="rect">
              <a:avLst/>
            </a:prstGeom>
            <a:solidFill>
              <a:schemeClr val="bg2"/>
            </a:solidFill>
            <a:ln w="9525">
              <a:noFill/>
              <a:miter lim="800000"/>
              <a:headEnd/>
              <a:tailEnd/>
            </a:ln>
          </p:spPr>
          <p:txBody>
            <a:bodyPr/>
            <a:lstStyle/>
            <a:p>
              <a:pPr>
                <a:defRPr/>
              </a:pPr>
              <a:endParaRPr lang="pt-PT"/>
            </a:p>
          </p:txBody>
        </p:sp>
        <p:sp>
          <p:nvSpPr>
            <p:cNvPr id="8" name="Rectangle 11"/>
            <p:cNvSpPr>
              <a:spLocks noChangeArrowheads="1"/>
            </p:cNvSpPr>
            <p:nvPr/>
          </p:nvSpPr>
          <p:spPr bwMode="auto">
            <a:xfrm>
              <a:off x="727" y="912"/>
              <a:ext cx="52" cy="736"/>
            </a:xfrm>
            <a:prstGeom prst="rect">
              <a:avLst/>
            </a:prstGeom>
            <a:solidFill>
              <a:schemeClr val="bg2"/>
            </a:solidFill>
            <a:ln w="9525">
              <a:noFill/>
              <a:miter lim="800000"/>
              <a:headEnd/>
              <a:tailEnd/>
            </a:ln>
          </p:spPr>
          <p:txBody>
            <a:bodyPr/>
            <a:lstStyle/>
            <a:p>
              <a:pPr>
                <a:defRPr/>
              </a:pPr>
              <a:endParaRPr lang="pt-PT"/>
            </a:p>
          </p:txBody>
        </p:sp>
        <p:sp>
          <p:nvSpPr>
            <p:cNvPr id="9" name="Rectangle 12"/>
            <p:cNvSpPr>
              <a:spLocks noChangeArrowheads="1"/>
            </p:cNvSpPr>
            <p:nvPr/>
          </p:nvSpPr>
          <p:spPr bwMode="auto">
            <a:xfrm>
              <a:off x="610" y="912"/>
              <a:ext cx="52" cy="612"/>
            </a:xfrm>
            <a:prstGeom prst="rect">
              <a:avLst/>
            </a:prstGeom>
            <a:solidFill>
              <a:schemeClr val="bg2"/>
            </a:solidFill>
            <a:ln w="9525">
              <a:noFill/>
              <a:miter lim="800000"/>
              <a:headEnd/>
              <a:tailEnd/>
            </a:ln>
          </p:spPr>
          <p:txBody>
            <a:bodyPr/>
            <a:lstStyle/>
            <a:p>
              <a:pPr>
                <a:defRPr/>
              </a:pPr>
              <a:endParaRPr lang="pt-PT"/>
            </a:p>
          </p:txBody>
        </p:sp>
        <p:sp>
          <p:nvSpPr>
            <p:cNvPr id="10" name="Rectangle 13"/>
            <p:cNvSpPr>
              <a:spLocks noChangeArrowheads="1"/>
            </p:cNvSpPr>
            <p:nvPr/>
          </p:nvSpPr>
          <p:spPr bwMode="auto">
            <a:xfrm>
              <a:off x="494" y="912"/>
              <a:ext cx="52" cy="493"/>
            </a:xfrm>
            <a:prstGeom prst="rect">
              <a:avLst/>
            </a:prstGeom>
            <a:solidFill>
              <a:schemeClr val="bg2"/>
            </a:solidFill>
            <a:ln w="9525">
              <a:noFill/>
              <a:miter lim="800000"/>
              <a:headEnd/>
              <a:tailEnd/>
            </a:ln>
          </p:spPr>
          <p:txBody>
            <a:bodyPr/>
            <a:lstStyle/>
            <a:p>
              <a:pPr>
                <a:defRPr/>
              </a:pPr>
              <a:endParaRPr lang="pt-PT"/>
            </a:p>
          </p:txBody>
        </p:sp>
        <p:sp>
          <p:nvSpPr>
            <p:cNvPr id="11" name="Rectangle 14"/>
            <p:cNvSpPr>
              <a:spLocks noChangeArrowheads="1"/>
            </p:cNvSpPr>
            <p:nvPr/>
          </p:nvSpPr>
          <p:spPr bwMode="auto">
            <a:xfrm>
              <a:off x="377" y="912"/>
              <a:ext cx="52" cy="361"/>
            </a:xfrm>
            <a:prstGeom prst="rect">
              <a:avLst/>
            </a:prstGeom>
            <a:solidFill>
              <a:schemeClr val="bg2"/>
            </a:solidFill>
            <a:ln w="9525">
              <a:noFill/>
              <a:miter lim="800000"/>
              <a:headEnd/>
              <a:tailEnd/>
            </a:ln>
          </p:spPr>
          <p:txBody>
            <a:bodyPr/>
            <a:lstStyle/>
            <a:p>
              <a:pPr>
                <a:defRPr/>
              </a:pPr>
              <a:endParaRPr lang="pt-PT"/>
            </a:p>
          </p:txBody>
        </p:sp>
        <p:sp>
          <p:nvSpPr>
            <p:cNvPr id="12" name="Rectangle 15"/>
            <p:cNvSpPr>
              <a:spLocks noChangeArrowheads="1"/>
            </p:cNvSpPr>
            <p:nvPr/>
          </p:nvSpPr>
          <p:spPr bwMode="auto">
            <a:xfrm>
              <a:off x="260" y="912"/>
              <a:ext cx="52" cy="249"/>
            </a:xfrm>
            <a:prstGeom prst="rect">
              <a:avLst/>
            </a:prstGeom>
            <a:solidFill>
              <a:schemeClr val="bg2"/>
            </a:solidFill>
            <a:ln w="9525">
              <a:noFill/>
              <a:miter lim="800000"/>
              <a:headEnd/>
              <a:tailEnd/>
            </a:ln>
          </p:spPr>
          <p:txBody>
            <a:bodyPr/>
            <a:lstStyle/>
            <a:p>
              <a:pPr>
                <a:defRPr/>
              </a:pPr>
              <a:endParaRPr lang="pt-PT"/>
            </a:p>
          </p:txBody>
        </p:sp>
        <p:sp>
          <p:nvSpPr>
            <p:cNvPr id="13" name="Rectangle 16"/>
            <p:cNvSpPr>
              <a:spLocks noChangeArrowheads="1"/>
            </p:cNvSpPr>
            <p:nvPr/>
          </p:nvSpPr>
          <p:spPr bwMode="auto">
            <a:xfrm>
              <a:off x="144" y="912"/>
              <a:ext cx="52" cy="125"/>
            </a:xfrm>
            <a:prstGeom prst="rect">
              <a:avLst/>
            </a:prstGeom>
            <a:solidFill>
              <a:schemeClr val="bg2"/>
            </a:solidFill>
            <a:ln w="9525">
              <a:noFill/>
              <a:miter lim="800000"/>
              <a:headEnd/>
              <a:tailEnd/>
            </a:ln>
          </p:spPr>
          <p:txBody>
            <a:bodyPr/>
            <a:lstStyle/>
            <a:p>
              <a:pPr>
                <a:defRPr/>
              </a:pPr>
              <a:endParaRPr lang="pt-PT"/>
            </a:p>
          </p:txBody>
        </p:sp>
        <p:sp>
          <p:nvSpPr>
            <p:cNvPr id="14" name="Rectangle 17"/>
            <p:cNvSpPr>
              <a:spLocks noChangeArrowheads="1"/>
            </p:cNvSpPr>
            <p:nvPr/>
          </p:nvSpPr>
          <p:spPr bwMode="auto">
            <a:xfrm>
              <a:off x="1077" y="912"/>
              <a:ext cx="49" cy="1098"/>
            </a:xfrm>
            <a:prstGeom prst="rect">
              <a:avLst/>
            </a:prstGeom>
            <a:solidFill>
              <a:schemeClr val="accent2"/>
            </a:solidFill>
            <a:ln w="9525">
              <a:noFill/>
              <a:miter lim="800000"/>
              <a:headEnd/>
              <a:tailEnd/>
            </a:ln>
          </p:spPr>
          <p:txBody>
            <a:bodyPr/>
            <a:lstStyle/>
            <a:p>
              <a:pPr>
                <a:defRPr/>
              </a:pPr>
              <a:endParaRPr lang="pt-PT"/>
            </a:p>
          </p:txBody>
        </p:sp>
        <p:sp>
          <p:nvSpPr>
            <p:cNvPr id="15" name="Rectangle 18"/>
            <p:cNvSpPr>
              <a:spLocks noChangeArrowheads="1"/>
            </p:cNvSpPr>
            <p:nvPr/>
          </p:nvSpPr>
          <p:spPr bwMode="auto">
            <a:xfrm>
              <a:off x="1191" y="912"/>
              <a:ext cx="49" cy="1223"/>
            </a:xfrm>
            <a:prstGeom prst="rect">
              <a:avLst/>
            </a:prstGeom>
            <a:solidFill>
              <a:schemeClr val="accent2"/>
            </a:solidFill>
            <a:ln w="9525">
              <a:noFill/>
              <a:miter lim="800000"/>
              <a:headEnd/>
              <a:tailEnd/>
            </a:ln>
          </p:spPr>
          <p:txBody>
            <a:bodyPr/>
            <a:lstStyle/>
            <a:p>
              <a:pPr>
                <a:defRPr/>
              </a:pPr>
              <a:endParaRPr lang="pt-PT"/>
            </a:p>
          </p:txBody>
        </p:sp>
        <p:sp>
          <p:nvSpPr>
            <p:cNvPr id="16" name="Rectangle 19"/>
            <p:cNvSpPr>
              <a:spLocks noChangeArrowheads="1"/>
            </p:cNvSpPr>
            <p:nvPr/>
          </p:nvSpPr>
          <p:spPr bwMode="auto">
            <a:xfrm>
              <a:off x="1304" y="912"/>
              <a:ext cx="49" cy="1341"/>
            </a:xfrm>
            <a:prstGeom prst="rect">
              <a:avLst/>
            </a:prstGeom>
            <a:solidFill>
              <a:schemeClr val="accent1"/>
            </a:solidFill>
            <a:ln w="9525">
              <a:noFill/>
              <a:miter lim="800000"/>
              <a:headEnd/>
              <a:tailEnd/>
            </a:ln>
          </p:spPr>
          <p:txBody>
            <a:bodyPr/>
            <a:lstStyle/>
            <a:p>
              <a:pPr>
                <a:defRPr/>
              </a:pPr>
              <a:endParaRPr lang="pt-PT"/>
            </a:p>
          </p:txBody>
        </p:sp>
        <p:sp>
          <p:nvSpPr>
            <p:cNvPr id="17" name="Rectangle 20"/>
            <p:cNvSpPr>
              <a:spLocks noChangeArrowheads="1"/>
            </p:cNvSpPr>
            <p:nvPr/>
          </p:nvSpPr>
          <p:spPr bwMode="auto">
            <a:xfrm>
              <a:off x="1418" y="912"/>
              <a:ext cx="52" cy="1466"/>
            </a:xfrm>
            <a:prstGeom prst="rect">
              <a:avLst/>
            </a:prstGeom>
            <a:solidFill>
              <a:schemeClr val="accent1"/>
            </a:solidFill>
            <a:ln w="9525">
              <a:noFill/>
              <a:miter lim="800000"/>
              <a:headEnd/>
              <a:tailEnd/>
            </a:ln>
          </p:spPr>
          <p:txBody>
            <a:bodyPr/>
            <a:lstStyle/>
            <a:p>
              <a:pPr>
                <a:defRPr/>
              </a:pPr>
              <a:endParaRPr lang="pt-PT"/>
            </a:p>
          </p:txBody>
        </p:sp>
        <p:sp>
          <p:nvSpPr>
            <p:cNvPr id="18" name="Rectangle 21"/>
            <p:cNvSpPr>
              <a:spLocks noChangeArrowheads="1"/>
            </p:cNvSpPr>
            <p:nvPr/>
          </p:nvSpPr>
          <p:spPr bwMode="auto">
            <a:xfrm>
              <a:off x="1535" y="912"/>
              <a:ext cx="49" cy="1584"/>
            </a:xfrm>
            <a:prstGeom prst="rect">
              <a:avLst/>
            </a:prstGeom>
            <a:solidFill>
              <a:schemeClr val="accent1"/>
            </a:solidFill>
            <a:ln w="9525">
              <a:noFill/>
              <a:miter lim="800000"/>
              <a:headEnd/>
              <a:tailEnd/>
            </a:ln>
          </p:spPr>
          <p:txBody>
            <a:bodyPr/>
            <a:lstStyle/>
            <a:p>
              <a:pPr>
                <a:defRPr/>
              </a:pPr>
              <a:endParaRPr lang="pt-PT"/>
            </a:p>
          </p:txBody>
        </p:sp>
      </p:grpSp>
      <p:sp>
        <p:nvSpPr>
          <p:cNvPr id="19" name="Line 22"/>
          <p:cNvSpPr>
            <a:spLocks noChangeShapeType="1"/>
          </p:cNvSpPr>
          <p:nvPr/>
        </p:nvSpPr>
        <p:spPr bwMode="auto">
          <a:xfrm>
            <a:off x="266700" y="6172200"/>
            <a:ext cx="8610600" cy="0"/>
          </a:xfrm>
          <a:prstGeom prst="line">
            <a:avLst/>
          </a:prstGeom>
          <a:noFill/>
          <a:ln w="12700">
            <a:solidFill>
              <a:schemeClr val="tx2"/>
            </a:solidFill>
            <a:round/>
            <a:headEnd/>
            <a:tailEnd/>
          </a:ln>
          <a:effectLst/>
        </p:spPr>
        <p:txBody>
          <a:bodyPr/>
          <a:lstStyle/>
          <a:p>
            <a:pPr>
              <a:defRPr/>
            </a:pPr>
            <a:endParaRPr lang="pt-PT"/>
          </a:p>
        </p:txBody>
      </p:sp>
      <p:sp>
        <p:nvSpPr>
          <p:cNvPr id="5122" name="Rectangle 2"/>
          <p:cNvSpPr>
            <a:spLocks noGrp="1" noChangeArrowheads="1"/>
          </p:cNvSpPr>
          <p:nvPr>
            <p:ph type="ctrTitle"/>
          </p:nvPr>
        </p:nvSpPr>
        <p:spPr>
          <a:xfrm>
            <a:off x="2895600" y="1371600"/>
            <a:ext cx="5867400" cy="2286000"/>
          </a:xfrm>
        </p:spPr>
        <p:txBody>
          <a:bodyPr/>
          <a:lstStyle>
            <a:lvl1pPr>
              <a:defRPr sz="4500"/>
            </a:lvl1pPr>
          </a:lstStyle>
          <a:p>
            <a:r>
              <a:rPr lang="pt-PT"/>
              <a:t>Clique para editar o estilo do título			</a:t>
            </a:r>
          </a:p>
        </p:txBody>
      </p:sp>
      <p:sp>
        <p:nvSpPr>
          <p:cNvPr id="5123" name="Rectangle 3"/>
          <p:cNvSpPr>
            <a:spLocks noGrp="1" noChangeArrowheads="1"/>
          </p:cNvSpPr>
          <p:nvPr>
            <p:ph type="subTitle" idx="1"/>
          </p:nvPr>
        </p:nvSpPr>
        <p:spPr>
          <a:xfrm>
            <a:off x="2971800" y="4267200"/>
            <a:ext cx="5791200" cy="1447800"/>
          </a:xfrm>
        </p:spPr>
        <p:txBody>
          <a:bodyPr/>
          <a:lstStyle>
            <a:lvl1pPr marL="0" indent="0">
              <a:buFont typeface="Wingdings" pitchFamily="2" charset="2"/>
              <a:buNone/>
              <a:defRPr sz="2600" b="1"/>
            </a:lvl1pPr>
          </a:lstStyle>
          <a:p>
            <a:r>
              <a:rPr lang="pt-PT"/>
              <a:t>Faça clique para editar o estilo do subtítulo do modelo global</a:t>
            </a:r>
          </a:p>
        </p:txBody>
      </p:sp>
      <p:sp>
        <p:nvSpPr>
          <p:cNvPr id="20" name="Rectangle 4"/>
          <p:cNvSpPr>
            <a:spLocks noGrp="1" noChangeArrowheads="1"/>
          </p:cNvSpPr>
          <p:nvPr>
            <p:ph type="dt" sz="half" idx="10"/>
          </p:nvPr>
        </p:nvSpPr>
        <p:spPr>
          <a:xfrm>
            <a:off x="457200" y="6248400"/>
            <a:ext cx="2133600" cy="457200"/>
          </a:xfrm>
        </p:spPr>
        <p:txBody>
          <a:bodyPr/>
          <a:lstStyle>
            <a:lvl1pPr>
              <a:defRPr/>
            </a:lvl1pPr>
          </a:lstStyle>
          <a:p>
            <a:pPr>
              <a:defRPr/>
            </a:pPr>
            <a:endParaRPr lang="pt-PT"/>
          </a:p>
        </p:txBody>
      </p:sp>
      <p:sp>
        <p:nvSpPr>
          <p:cNvPr id="21" name="Rectangle 5"/>
          <p:cNvSpPr>
            <a:spLocks noGrp="1" noChangeArrowheads="1"/>
          </p:cNvSpPr>
          <p:nvPr>
            <p:ph type="ftr" sz="quarter" idx="11"/>
          </p:nvPr>
        </p:nvSpPr>
        <p:spPr/>
        <p:txBody>
          <a:bodyPr/>
          <a:lstStyle>
            <a:lvl1pPr>
              <a:defRPr/>
            </a:lvl1pPr>
          </a:lstStyle>
          <a:p>
            <a:pPr>
              <a:defRPr/>
            </a:pPr>
            <a:r>
              <a:rPr lang="pt-PT"/>
              <a:t>ESSaF   Dietética    07/08   Nídia Braz</a:t>
            </a:r>
          </a:p>
        </p:txBody>
      </p:sp>
      <p:sp>
        <p:nvSpPr>
          <p:cNvPr id="22" name="Rectangle 6"/>
          <p:cNvSpPr>
            <a:spLocks noGrp="1" noChangeArrowheads="1"/>
          </p:cNvSpPr>
          <p:nvPr>
            <p:ph type="sldNum" sz="quarter" idx="12"/>
          </p:nvPr>
        </p:nvSpPr>
        <p:spPr/>
        <p:txBody>
          <a:bodyPr/>
          <a:lstStyle>
            <a:lvl1pPr>
              <a:defRPr/>
            </a:lvl1pPr>
          </a:lstStyle>
          <a:p>
            <a:pPr>
              <a:defRPr/>
            </a:pPr>
            <a:fld id="{0A41E9C2-2588-4B7B-A1AE-8DCAC1CD9879}" type="slidenum">
              <a:rPr lang="pt-PT"/>
              <a:pPr>
                <a:defRPr/>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5" name="Rectangle 5"/>
          <p:cNvSpPr>
            <a:spLocks noGrp="1" noChangeArrowheads="1"/>
          </p:cNvSpPr>
          <p:nvPr>
            <p:ph type="sldNum" sz="quarter" idx="11"/>
          </p:nvPr>
        </p:nvSpPr>
        <p:spPr>
          <a:ln/>
        </p:spPr>
        <p:txBody>
          <a:bodyPr/>
          <a:lstStyle>
            <a:lvl1pPr>
              <a:defRPr/>
            </a:lvl1pPr>
          </a:lstStyle>
          <a:p>
            <a:pPr>
              <a:defRPr/>
            </a:pPr>
            <a:fld id="{E73639B5-E606-42B9-9A52-B49DE61EE2BA}" type="slidenum">
              <a:rPr lang="pt-PT"/>
              <a:pPr>
                <a:defRPr/>
              </a:pPr>
              <a:t>‹nº›</a:t>
            </a:fld>
            <a:endParaRPr lang="pt-PT"/>
          </a:p>
        </p:txBody>
      </p:sp>
      <p:sp>
        <p:nvSpPr>
          <p:cNvPr id="6"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934200" y="457200"/>
            <a:ext cx="1752600" cy="56388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1676400" y="457200"/>
            <a:ext cx="5105400" cy="56388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5" name="Rectangle 5"/>
          <p:cNvSpPr>
            <a:spLocks noGrp="1" noChangeArrowheads="1"/>
          </p:cNvSpPr>
          <p:nvPr>
            <p:ph type="sldNum" sz="quarter" idx="11"/>
          </p:nvPr>
        </p:nvSpPr>
        <p:spPr>
          <a:ln/>
        </p:spPr>
        <p:txBody>
          <a:bodyPr/>
          <a:lstStyle>
            <a:lvl1pPr>
              <a:defRPr/>
            </a:lvl1pPr>
          </a:lstStyle>
          <a:p>
            <a:pPr>
              <a:defRPr/>
            </a:pPr>
            <a:fld id="{D28EC995-852F-495B-90DC-AD5DB10EC5A0}" type="slidenum">
              <a:rPr lang="pt-PT"/>
              <a:pPr>
                <a:defRPr/>
              </a:pPr>
              <a:t>‹nº›</a:t>
            </a:fld>
            <a:endParaRPr lang="pt-PT"/>
          </a:p>
        </p:txBody>
      </p:sp>
      <p:sp>
        <p:nvSpPr>
          <p:cNvPr id="6"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OverObj" preserve="1">
  <p:cSld name="Título e texto sobre objecto">
    <p:spTree>
      <p:nvGrpSpPr>
        <p:cNvPr id="1" name=""/>
        <p:cNvGrpSpPr/>
        <p:nvPr/>
      </p:nvGrpSpPr>
      <p:grpSpPr>
        <a:xfrm>
          <a:off x="0" y="0"/>
          <a:ext cx="0" cy="0"/>
          <a:chOff x="0" y="0"/>
          <a:chExt cx="0" cy="0"/>
        </a:xfrm>
      </p:grpSpPr>
      <p:sp>
        <p:nvSpPr>
          <p:cNvPr id="2" name="Título 1"/>
          <p:cNvSpPr>
            <a:spLocks noGrp="1"/>
          </p:cNvSpPr>
          <p:nvPr>
            <p:ph type="title"/>
          </p:nvPr>
        </p:nvSpPr>
        <p:spPr>
          <a:xfrm>
            <a:off x="1676400" y="457200"/>
            <a:ext cx="7010400" cy="1295400"/>
          </a:xfrm>
        </p:spPr>
        <p:txBody>
          <a:bodyPr/>
          <a:lstStyle/>
          <a:p>
            <a:r>
              <a:rPr lang="pt-PT" smtClean="0"/>
              <a:t>Clique para editar o estilo</a:t>
            </a:r>
            <a:endParaRPr lang="pt-PT"/>
          </a:p>
        </p:txBody>
      </p:sp>
      <p:sp>
        <p:nvSpPr>
          <p:cNvPr id="3" name="Marcador de Posição do Texto 2"/>
          <p:cNvSpPr>
            <a:spLocks noGrp="1"/>
          </p:cNvSpPr>
          <p:nvPr>
            <p:ph type="body" sz="half" idx="1"/>
          </p:nvPr>
        </p:nvSpPr>
        <p:spPr>
          <a:xfrm>
            <a:off x="1676400" y="1981200"/>
            <a:ext cx="7010400" cy="19812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1676400" y="4114800"/>
            <a:ext cx="7010400" cy="19812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6" name="Rectangle 5"/>
          <p:cNvSpPr>
            <a:spLocks noGrp="1" noChangeArrowheads="1"/>
          </p:cNvSpPr>
          <p:nvPr>
            <p:ph type="sldNum" sz="quarter" idx="11"/>
          </p:nvPr>
        </p:nvSpPr>
        <p:spPr>
          <a:ln/>
        </p:spPr>
        <p:txBody>
          <a:bodyPr/>
          <a:lstStyle>
            <a:lvl1pPr>
              <a:defRPr/>
            </a:lvl1pPr>
          </a:lstStyle>
          <a:p>
            <a:pPr>
              <a:defRPr/>
            </a:pPr>
            <a:fld id="{A495924B-4605-4097-9838-FE4BB0B5899A}" type="slidenum">
              <a:rPr lang="pt-PT"/>
              <a:pPr>
                <a:defRPr/>
              </a:pPr>
              <a:t>‹nº›</a:t>
            </a:fld>
            <a:endParaRPr lang="pt-PT"/>
          </a:p>
        </p:txBody>
      </p:sp>
      <p:sp>
        <p:nvSpPr>
          <p:cNvPr id="7"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bl" preserve="1">
  <p:cSld name="Título e tabela">
    <p:spTree>
      <p:nvGrpSpPr>
        <p:cNvPr id="1" name=""/>
        <p:cNvGrpSpPr/>
        <p:nvPr/>
      </p:nvGrpSpPr>
      <p:grpSpPr>
        <a:xfrm>
          <a:off x="0" y="0"/>
          <a:ext cx="0" cy="0"/>
          <a:chOff x="0" y="0"/>
          <a:chExt cx="0" cy="0"/>
        </a:xfrm>
      </p:grpSpPr>
      <p:sp>
        <p:nvSpPr>
          <p:cNvPr id="2" name="Título 1"/>
          <p:cNvSpPr>
            <a:spLocks noGrp="1"/>
          </p:cNvSpPr>
          <p:nvPr>
            <p:ph type="title"/>
          </p:nvPr>
        </p:nvSpPr>
        <p:spPr>
          <a:xfrm>
            <a:off x="1676400" y="457200"/>
            <a:ext cx="7010400" cy="1295400"/>
          </a:xfrm>
        </p:spPr>
        <p:txBody>
          <a:bodyPr/>
          <a:lstStyle/>
          <a:p>
            <a:r>
              <a:rPr lang="pt-PT" smtClean="0"/>
              <a:t>Clique para editar o estilo</a:t>
            </a:r>
            <a:endParaRPr lang="pt-PT"/>
          </a:p>
        </p:txBody>
      </p:sp>
      <p:sp>
        <p:nvSpPr>
          <p:cNvPr id="3" name="Marcador de Posição da Tabela 2"/>
          <p:cNvSpPr>
            <a:spLocks noGrp="1"/>
          </p:cNvSpPr>
          <p:nvPr>
            <p:ph type="tbl" idx="1"/>
          </p:nvPr>
        </p:nvSpPr>
        <p:spPr>
          <a:xfrm>
            <a:off x="1676400" y="1981200"/>
            <a:ext cx="7010400" cy="4114800"/>
          </a:xfrm>
        </p:spPr>
        <p:txBody>
          <a:bodyPr/>
          <a:lstStyle/>
          <a:p>
            <a:pPr lvl="0"/>
            <a:endParaRPr lang="pt-PT" noProof="0" smtClean="0"/>
          </a:p>
        </p:txBody>
      </p:sp>
      <p:sp>
        <p:nvSpPr>
          <p:cNvPr id="4"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5" name="Rectangle 5"/>
          <p:cNvSpPr>
            <a:spLocks noGrp="1" noChangeArrowheads="1"/>
          </p:cNvSpPr>
          <p:nvPr>
            <p:ph type="sldNum" sz="quarter" idx="11"/>
          </p:nvPr>
        </p:nvSpPr>
        <p:spPr>
          <a:ln/>
        </p:spPr>
        <p:txBody>
          <a:bodyPr/>
          <a:lstStyle>
            <a:lvl1pPr>
              <a:defRPr/>
            </a:lvl1pPr>
          </a:lstStyle>
          <a:p>
            <a:pPr>
              <a:defRPr/>
            </a:pPr>
            <a:fld id="{1D2EFAB0-36C4-46C0-A35D-AE11E9013F27}" type="slidenum">
              <a:rPr lang="pt-PT"/>
              <a:pPr>
                <a:defRPr/>
              </a:pPr>
              <a:t>‹nº›</a:t>
            </a:fld>
            <a:endParaRPr lang="pt-PT"/>
          </a:p>
        </p:txBody>
      </p:sp>
      <p:sp>
        <p:nvSpPr>
          <p:cNvPr id="6"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5" name="Rectangle 5"/>
          <p:cNvSpPr>
            <a:spLocks noGrp="1" noChangeArrowheads="1"/>
          </p:cNvSpPr>
          <p:nvPr>
            <p:ph type="sldNum" sz="quarter" idx="11"/>
          </p:nvPr>
        </p:nvSpPr>
        <p:spPr>
          <a:ln/>
        </p:spPr>
        <p:txBody>
          <a:bodyPr/>
          <a:lstStyle>
            <a:lvl1pPr>
              <a:defRPr/>
            </a:lvl1pPr>
          </a:lstStyle>
          <a:p>
            <a:pPr>
              <a:defRPr/>
            </a:pPr>
            <a:fld id="{7B0E07F5-42AF-4EA0-B407-E756A99230C7}" type="slidenum">
              <a:rPr lang="pt-PT"/>
              <a:pPr>
                <a:defRPr/>
              </a:pPr>
              <a:t>‹nº›</a:t>
            </a:fld>
            <a:endParaRPr lang="pt-PT"/>
          </a:p>
        </p:txBody>
      </p:sp>
      <p:sp>
        <p:nvSpPr>
          <p:cNvPr id="6"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5" name="Rectangle 5"/>
          <p:cNvSpPr>
            <a:spLocks noGrp="1" noChangeArrowheads="1"/>
          </p:cNvSpPr>
          <p:nvPr>
            <p:ph type="sldNum" sz="quarter" idx="11"/>
          </p:nvPr>
        </p:nvSpPr>
        <p:spPr>
          <a:ln/>
        </p:spPr>
        <p:txBody>
          <a:bodyPr/>
          <a:lstStyle>
            <a:lvl1pPr>
              <a:defRPr/>
            </a:lvl1pPr>
          </a:lstStyle>
          <a:p>
            <a:pPr>
              <a:defRPr/>
            </a:pPr>
            <a:fld id="{3BC3A3A7-2007-40E1-9843-51702F6C5534}" type="slidenum">
              <a:rPr lang="pt-PT"/>
              <a:pPr>
                <a:defRPr/>
              </a:pPr>
              <a:t>‹nº›</a:t>
            </a:fld>
            <a:endParaRPr lang="pt-PT"/>
          </a:p>
        </p:txBody>
      </p:sp>
      <p:sp>
        <p:nvSpPr>
          <p:cNvPr id="6"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1676400" y="19812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5257800" y="19812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6" name="Rectangle 5"/>
          <p:cNvSpPr>
            <a:spLocks noGrp="1" noChangeArrowheads="1"/>
          </p:cNvSpPr>
          <p:nvPr>
            <p:ph type="sldNum" sz="quarter" idx="11"/>
          </p:nvPr>
        </p:nvSpPr>
        <p:spPr>
          <a:ln/>
        </p:spPr>
        <p:txBody>
          <a:bodyPr/>
          <a:lstStyle>
            <a:lvl1pPr>
              <a:defRPr/>
            </a:lvl1pPr>
          </a:lstStyle>
          <a:p>
            <a:pPr>
              <a:defRPr/>
            </a:pPr>
            <a:fld id="{E9B42523-4C19-4133-A5B6-6C2C60ABB11A}" type="slidenum">
              <a:rPr lang="pt-PT"/>
              <a:pPr>
                <a:defRPr/>
              </a:pPr>
              <a:t>‹nº›</a:t>
            </a:fld>
            <a:endParaRPr lang="pt-PT"/>
          </a:p>
        </p:txBody>
      </p:sp>
      <p:sp>
        <p:nvSpPr>
          <p:cNvPr id="7"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8" name="Rectangle 5"/>
          <p:cNvSpPr>
            <a:spLocks noGrp="1" noChangeArrowheads="1"/>
          </p:cNvSpPr>
          <p:nvPr>
            <p:ph type="sldNum" sz="quarter" idx="11"/>
          </p:nvPr>
        </p:nvSpPr>
        <p:spPr>
          <a:ln/>
        </p:spPr>
        <p:txBody>
          <a:bodyPr/>
          <a:lstStyle>
            <a:lvl1pPr>
              <a:defRPr/>
            </a:lvl1pPr>
          </a:lstStyle>
          <a:p>
            <a:pPr>
              <a:defRPr/>
            </a:pPr>
            <a:fld id="{F8EACFD8-E3B0-49BF-94F3-9AB95EDB9075}" type="slidenum">
              <a:rPr lang="pt-PT"/>
              <a:pPr>
                <a:defRPr/>
              </a:pPr>
              <a:t>‹nº›</a:t>
            </a:fld>
            <a:endParaRPr lang="pt-PT"/>
          </a:p>
        </p:txBody>
      </p:sp>
      <p:sp>
        <p:nvSpPr>
          <p:cNvPr id="9"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4" name="Rectangle 5"/>
          <p:cNvSpPr>
            <a:spLocks noGrp="1" noChangeArrowheads="1"/>
          </p:cNvSpPr>
          <p:nvPr>
            <p:ph type="sldNum" sz="quarter" idx="11"/>
          </p:nvPr>
        </p:nvSpPr>
        <p:spPr>
          <a:ln/>
        </p:spPr>
        <p:txBody>
          <a:bodyPr/>
          <a:lstStyle>
            <a:lvl1pPr>
              <a:defRPr/>
            </a:lvl1pPr>
          </a:lstStyle>
          <a:p>
            <a:pPr>
              <a:defRPr/>
            </a:pPr>
            <a:fld id="{425E5046-BFCE-4FC0-B94A-3C903D496E3B}" type="slidenum">
              <a:rPr lang="pt-PT"/>
              <a:pPr>
                <a:defRPr/>
              </a:pPr>
              <a:t>‹nº›</a:t>
            </a:fld>
            <a:endParaRPr lang="pt-PT"/>
          </a:p>
        </p:txBody>
      </p:sp>
      <p:sp>
        <p:nvSpPr>
          <p:cNvPr id="5"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3" name="Rectangle 5"/>
          <p:cNvSpPr>
            <a:spLocks noGrp="1" noChangeArrowheads="1"/>
          </p:cNvSpPr>
          <p:nvPr>
            <p:ph type="sldNum" sz="quarter" idx="11"/>
          </p:nvPr>
        </p:nvSpPr>
        <p:spPr>
          <a:ln/>
        </p:spPr>
        <p:txBody>
          <a:bodyPr/>
          <a:lstStyle>
            <a:lvl1pPr>
              <a:defRPr/>
            </a:lvl1pPr>
          </a:lstStyle>
          <a:p>
            <a:pPr>
              <a:defRPr/>
            </a:pPr>
            <a:fld id="{5C3DD583-5DF7-4C6B-8D1F-07E768AC985C}" type="slidenum">
              <a:rPr lang="pt-PT"/>
              <a:pPr>
                <a:defRPr/>
              </a:pPr>
              <a:t>‹nº›</a:t>
            </a:fld>
            <a:endParaRPr lang="pt-PT"/>
          </a:p>
        </p:txBody>
      </p:sp>
      <p:sp>
        <p:nvSpPr>
          <p:cNvPr id="4"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6" name="Rectangle 5"/>
          <p:cNvSpPr>
            <a:spLocks noGrp="1" noChangeArrowheads="1"/>
          </p:cNvSpPr>
          <p:nvPr>
            <p:ph type="sldNum" sz="quarter" idx="11"/>
          </p:nvPr>
        </p:nvSpPr>
        <p:spPr>
          <a:ln/>
        </p:spPr>
        <p:txBody>
          <a:bodyPr/>
          <a:lstStyle>
            <a:lvl1pPr>
              <a:defRPr/>
            </a:lvl1pPr>
          </a:lstStyle>
          <a:p>
            <a:pPr>
              <a:defRPr/>
            </a:pPr>
            <a:fld id="{281CE8B8-BC98-4064-BFC9-D8D365A15FB5}" type="slidenum">
              <a:rPr lang="pt-PT"/>
              <a:pPr>
                <a:defRPr/>
              </a:pPr>
              <a:t>‹nº›</a:t>
            </a:fld>
            <a:endParaRPr lang="pt-PT"/>
          </a:p>
        </p:txBody>
      </p:sp>
      <p:sp>
        <p:nvSpPr>
          <p:cNvPr id="7"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ftr" sz="quarter" idx="10"/>
          </p:nvPr>
        </p:nvSpPr>
        <p:spPr>
          <a:ln/>
        </p:spPr>
        <p:txBody>
          <a:bodyPr/>
          <a:lstStyle>
            <a:lvl1pPr>
              <a:defRPr/>
            </a:lvl1pPr>
          </a:lstStyle>
          <a:p>
            <a:pPr>
              <a:defRPr/>
            </a:pPr>
            <a:r>
              <a:rPr lang="pt-PT"/>
              <a:t>ESSaF   Dietética    07/08   Nídia Braz</a:t>
            </a:r>
          </a:p>
        </p:txBody>
      </p:sp>
      <p:sp>
        <p:nvSpPr>
          <p:cNvPr id="6" name="Rectangle 5"/>
          <p:cNvSpPr>
            <a:spLocks noGrp="1" noChangeArrowheads="1"/>
          </p:cNvSpPr>
          <p:nvPr>
            <p:ph type="sldNum" sz="quarter" idx="11"/>
          </p:nvPr>
        </p:nvSpPr>
        <p:spPr>
          <a:ln/>
        </p:spPr>
        <p:txBody>
          <a:bodyPr/>
          <a:lstStyle>
            <a:lvl1pPr>
              <a:defRPr/>
            </a:lvl1pPr>
          </a:lstStyle>
          <a:p>
            <a:pPr>
              <a:defRPr/>
            </a:pPr>
            <a:fld id="{77FD4B4D-09C7-4C33-8A63-6C1AACFE8963}" type="slidenum">
              <a:rPr lang="pt-PT"/>
              <a:pPr>
                <a:defRPr/>
              </a:pPr>
              <a:t>‹nº›</a:t>
            </a:fld>
            <a:endParaRPr lang="pt-PT"/>
          </a:p>
        </p:txBody>
      </p:sp>
      <p:sp>
        <p:nvSpPr>
          <p:cNvPr id="7" name="Rectangle 22"/>
          <p:cNvSpPr>
            <a:spLocks noGrp="1" noChangeArrowheads="1"/>
          </p:cNvSpPr>
          <p:nvPr>
            <p:ph type="dt" sz="half" idx="12"/>
          </p:nvPr>
        </p:nvSpPr>
        <p:spPr>
          <a:ln/>
        </p:spPr>
        <p:txBody>
          <a:bodyPr/>
          <a:lstStyle>
            <a:lvl1pPr>
              <a:defRPr/>
            </a:lvl1pPr>
          </a:lstStyle>
          <a:p>
            <a:pPr>
              <a:defRPr/>
            </a:pPr>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1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676400" y="457200"/>
            <a:ext cx="7010400" cy="1295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smtClean="0"/>
              <a:t>Clique para editar o estilo do título			</a:t>
            </a:r>
          </a:p>
        </p:txBody>
      </p:sp>
      <p:sp>
        <p:nvSpPr>
          <p:cNvPr id="2051" name="Rectangle 3"/>
          <p:cNvSpPr>
            <a:spLocks noGrp="1" noChangeArrowheads="1"/>
          </p:cNvSpPr>
          <p:nvPr>
            <p:ph type="body" idx="1"/>
          </p:nvPr>
        </p:nvSpPr>
        <p:spPr bwMode="auto">
          <a:xfrm>
            <a:off x="1676400" y="1981200"/>
            <a:ext cx="7010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smtClean="0"/>
              <a:t>Clique para 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tx2"/>
                </a:solidFill>
              </a:defRPr>
            </a:lvl1pPr>
          </a:lstStyle>
          <a:p>
            <a:pPr>
              <a:defRPr/>
            </a:pPr>
            <a:r>
              <a:rPr lang="pt-PT"/>
              <a:t>ESSaF   Dietética    07/08   Nídia Braz</a:t>
            </a:r>
          </a:p>
        </p:txBody>
      </p:sp>
      <p:sp>
        <p:nvSpPr>
          <p:cNvPr id="4101" name="Rectangle 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2"/>
                </a:solidFill>
              </a:defRPr>
            </a:lvl1pPr>
          </a:lstStyle>
          <a:p>
            <a:pPr>
              <a:defRPr/>
            </a:pPr>
            <a:fld id="{AD93E31B-AA56-4EB5-A2B9-1D4695998C31}" type="slidenum">
              <a:rPr lang="pt-PT"/>
              <a:pPr>
                <a:defRPr/>
              </a:pPr>
              <a:t>‹nº›</a:t>
            </a:fld>
            <a:endParaRPr lang="pt-PT"/>
          </a:p>
        </p:txBody>
      </p:sp>
      <p:sp>
        <p:nvSpPr>
          <p:cNvPr id="4102" name="Line 6"/>
          <p:cNvSpPr>
            <a:spLocks noChangeShapeType="1"/>
          </p:cNvSpPr>
          <p:nvPr/>
        </p:nvSpPr>
        <p:spPr bwMode="auto">
          <a:xfrm>
            <a:off x="266700" y="6172200"/>
            <a:ext cx="8610600" cy="0"/>
          </a:xfrm>
          <a:prstGeom prst="line">
            <a:avLst/>
          </a:prstGeom>
          <a:noFill/>
          <a:ln w="12700">
            <a:solidFill>
              <a:schemeClr val="tx2"/>
            </a:solidFill>
            <a:round/>
            <a:headEnd/>
            <a:tailEnd/>
          </a:ln>
          <a:effectLst/>
        </p:spPr>
        <p:txBody>
          <a:bodyPr/>
          <a:lstStyle/>
          <a:p>
            <a:pPr>
              <a:defRPr/>
            </a:pPr>
            <a:endParaRPr lang="pt-PT"/>
          </a:p>
        </p:txBody>
      </p:sp>
      <p:sp>
        <p:nvSpPr>
          <p:cNvPr id="4103" name="Line 7"/>
          <p:cNvSpPr>
            <a:spLocks noChangeShapeType="1"/>
          </p:cNvSpPr>
          <p:nvPr/>
        </p:nvSpPr>
        <p:spPr bwMode="auto">
          <a:xfrm>
            <a:off x="228600" y="304800"/>
            <a:ext cx="8610600" cy="0"/>
          </a:xfrm>
          <a:prstGeom prst="line">
            <a:avLst/>
          </a:prstGeom>
          <a:noFill/>
          <a:ln w="76200">
            <a:solidFill>
              <a:schemeClr val="tx2"/>
            </a:solidFill>
            <a:round/>
            <a:headEnd/>
            <a:tailEnd/>
          </a:ln>
          <a:effectLst/>
        </p:spPr>
        <p:txBody>
          <a:bodyPr/>
          <a:lstStyle/>
          <a:p>
            <a:pPr>
              <a:defRPr/>
            </a:pPr>
            <a:endParaRPr lang="pt-PT"/>
          </a:p>
        </p:txBody>
      </p:sp>
      <p:grpSp>
        <p:nvGrpSpPr>
          <p:cNvPr id="2056" name="Group 8"/>
          <p:cNvGrpSpPr>
            <a:grpSpLocks/>
          </p:cNvGrpSpPr>
          <p:nvPr/>
        </p:nvGrpSpPr>
        <p:grpSpPr bwMode="auto">
          <a:xfrm>
            <a:off x="228600" y="457200"/>
            <a:ext cx="1246188" cy="1371600"/>
            <a:chOff x="144" y="288"/>
            <a:chExt cx="785" cy="864"/>
          </a:xfrm>
        </p:grpSpPr>
        <p:sp>
          <p:nvSpPr>
            <p:cNvPr id="4105" name="Rectangle 9"/>
            <p:cNvSpPr>
              <a:spLocks noChangeArrowheads="1"/>
            </p:cNvSpPr>
            <p:nvPr/>
          </p:nvSpPr>
          <p:spPr bwMode="auto">
            <a:xfrm>
              <a:off x="589" y="288"/>
              <a:ext cx="28" cy="534"/>
            </a:xfrm>
            <a:prstGeom prst="rect">
              <a:avLst/>
            </a:prstGeom>
            <a:solidFill>
              <a:schemeClr val="accent2"/>
            </a:solidFill>
            <a:ln w="9525">
              <a:noFill/>
              <a:miter lim="800000"/>
              <a:headEnd/>
              <a:tailEnd/>
            </a:ln>
          </p:spPr>
          <p:txBody>
            <a:bodyPr/>
            <a:lstStyle/>
            <a:p>
              <a:pPr>
                <a:defRPr/>
              </a:pPr>
              <a:endParaRPr lang="pt-PT"/>
            </a:p>
          </p:txBody>
        </p:sp>
        <p:sp>
          <p:nvSpPr>
            <p:cNvPr id="4106" name="Rectangle 10"/>
            <p:cNvSpPr>
              <a:spLocks noChangeArrowheads="1"/>
            </p:cNvSpPr>
            <p:nvPr/>
          </p:nvSpPr>
          <p:spPr bwMode="auto">
            <a:xfrm>
              <a:off x="526" y="288"/>
              <a:ext cx="28" cy="470"/>
            </a:xfrm>
            <a:prstGeom prst="rect">
              <a:avLst/>
            </a:prstGeom>
            <a:solidFill>
              <a:schemeClr val="bg2"/>
            </a:solidFill>
            <a:ln w="9525">
              <a:noFill/>
              <a:miter lim="800000"/>
              <a:headEnd/>
              <a:tailEnd/>
            </a:ln>
          </p:spPr>
          <p:txBody>
            <a:bodyPr/>
            <a:lstStyle/>
            <a:p>
              <a:pPr>
                <a:defRPr/>
              </a:pPr>
              <a:endParaRPr lang="pt-PT"/>
            </a:p>
          </p:txBody>
        </p:sp>
        <p:sp>
          <p:nvSpPr>
            <p:cNvPr id="4107" name="Rectangle 11"/>
            <p:cNvSpPr>
              <a:spLocks noChangeArrowheads="1"/>
            </p:cNvSpPr>
            <p:nvPr/>
          </p:nvSpPr>
          <p:spPr bwMode="auto">
            <a:xfrm>
              <a:off x="462" y="288"/>
              <a:ext cx="28" cy="401"/>
            </a:xfrm>
            <a:prstGeom prst="rect">
              <a:avLst/>
            </a:prstGeom>
            <a:solidFill>
              <a:schemeClr val="bg2"/>
            </a:solidFill>
            <a:ln w="9525">
              <a:noFill/>
              <a:miter lim="800000"/>
              <a:headEnd/>
              <a:tailEnd/>
            </a:ln>
          </p:spPr>
          <p:txBody>
            <a:bodyPr/>
            <a:lstStyle/>
            <a:p>
              <a:pPr>
                <a:defRPr/>
              </a:pPr>
              <a:endParaRPr lang="pt-PT"/>
            </a:p>
          </p:txBody>
        </p:sp>
        <p:sp>
          <p:nvSpPr>
            <p:cNvPr id="4108" name="Rectangle 12"/>
            <p:cNvSpPr>
              <a:spLocks noChangeArrowheads="1"/>
            </p:cNvSpPr>
            <p:nvPr/>
          </p:nvSpPr>
          <p:spPr bwMode="auto">
            <a:xfrm>
              <a:off x="398" y="288"/>
              <a:ext cx="28" cy="334"/>
            </a:xfrm>
            <a:prstGeom prst="rect">
              <a:avLst/>
            </a:prstGeom>
            <a:solidFill>
              <a:schemeClr val="bg2"/>
            </a:solidFill>
            <a:ln w="9525">
              <a:noFill/>
              <a:miter lim="800000"/>
              <a:headEnd/>
              <a:tailEnd/>
            </a:ln>
          </p:spPr>
          <p:txBody>
            <a:bodyPr/>
            <a:lstStyle/>
            <a:p>
              <a:pPr>
                <a:defRPr/>
              </a:pPr>
              <a:endParaRPr lang="pt-PT"/>
            </a:p>
          </p:txBody>
        </p:sp>
        <p:sp>
          <p:nvSpPr>
            <p:cNvPr id="4109" name="Rectangle 13"/>
            <p:cNvSpPr>
              <a:spLocks noChangeArrowheads="1"/>
            </p:cNvSpPr>
            <p:nvPr/>
          </p:nvSpPr>
          <p:spPr bwMode="auto">
            <a:xfrm>
              <a:off x="335" y="288"/>
              <a:ext cx="28" cy="269"/>
            </a:xfrm>
            <a:prstGeom prst="rect">
              <a:avLst/>
            </a:prstGeom>
            <a:solidFill>
              <a:schemeClr val="bg2"/>
            </a:solidFill>
            <a:ln w="9525">
              <a:noFill/>
              <a:miter lim="800000"/>
              <a:headEnd/>
              <a:tailEnd/>
            </a:ln>
          </p:spPr>
          <p:txBody>
            <a:bodyPr/>
            <a:lstStyle/>
            <a:p>
              <a:pPr>
                <a:defRPr/>
              </a:pPr>
              <a:endParaRPr lang="pt-PT"/>
            </a:p>
          </p:txBody>
        </p:sp>
        <p:sp>
          <p:nvSpPr>
            <p:cNvPr id="4110" name="Rectangle 14"/>
            <p:cNvSpPr>
              <a:spLocks noChangeArrowheads="1"/>
            </p:cNvSpPr>
            <p:nvPr/>
          </p:nvSpPr>
          <p:spPr bwMode="auto">
            <a:xfrm>
              <a:off x="271" y="288"/>
              <a:ext cx="28" cy="197"/>
            </a:xfrm>
            <a:prstGeom prst="rect">
              <a:avLst/>
            </a:prstGeom>
            <a:solidFill>
              <a:schemeClr val="bg2"/>
            </a:solidFill>
            <a:ln w="9525">
              <a:noFill/>
              <a:miter lim="800000"/>
              <a:headEnd/>
              <a:tailEnd/>
            </a:ln>
          </p:spPr>
          <p:txBody>
            <a:bodyPr/>
            <a:lstStyle/>
            <a:p>
              <a:pPr>
                <a:defRPr/>
              </a:pPr>
              <a:endParaRPr lang="pt-PT"/>
            </a:p>
          </p:txBody>
        </p:sp>
        <p:sp>
          <p:nvSpPr>
            <p:cNvPr id="4111" name="Rectangle 15"/>
            <p:cNvSpPr>
              <a:spLocks noChangeArrowheads="1"/>
            </p:cNvSpPr>
            <p:nvPr/>
          </p:nvSpPr>
          <p:spPr bwMode="auto">
            <a:xfrm>
              <a:off x="207" y="288"/>
              <a:ext cx="29" cy="136"/>
            </a:xfrm>
            <a:prstGeom prst="rect">
              <a:avLst/>
            </a:prstGeom>
            <a:solidFill>
              <a:schemeClr val="bg2"/>
            </a:solidFill>
            <a:ln w="9525">
              <a:noFill/>
              <a:miter lim="800000"/>
              <a:headEnd/>
              <a:tailEnd/>
            </a:ln>
          </p:spPr>
          <p:txBody>
            <a:bodyPr/>
            <a:lstStyle/>
            <a:p>
              <a:pPr>
                <a:defRPr/>
              </a:pPr>
              <a:endParaRPr lang="pt-PT"/>
            </a:p>
          </p:txBody>
        </p:sp>
        <p:sp>
          <p:nvSpPr>
            <p:cNvPr id="4112" name="Rectangle 16"/>
            <p:cNvSpPr>
              <a:spLocks noChangeArrowheads="1"/>
            </p:cNvSpPr>
            <p:nvPr/>
          </p:nvSpPr>
          <p:spPr bwMode="auto">
            <a:xfrm>
              <a:off x="144" y="288"/>
              <a:ext cx="28" cy="68"/>
            </a:xfrm>
            <a:prstGeom prst="rect">
              <a:avLst/>
            </a:prstGeom>
            <a:solidFill>
              <a:schemeClr val="bg2"/>
            </a:solidFill>
            <a:ln w="9525">
              <a:noFill/>
              <a:miter lim="800000"/>
              <a:headEnd/>
              <a:tailEnd/>
            </a:ln>
          </p:spPr>
          <p:txBody>
            <a:bodyPr/>
            <a:lstStyle/>
            <a:p>
              <a:pPr>
                <a:defRPr/>
              </a:pPr>
              <a:endParaRPr lang="pt-PT"/>
            </a:p>
          </p:txBody>
        </p:sp>
        <p:sp>
          <p:nvSpPr>
            <p:cNvPr id="4113" name="Rectangle 17"/>
            <p:cNvSpPr>
              <a:spLocks noChangeArrowheads="1"/>
            </p:cNvSpPr>
            <p:nvPr/>
          </p:nvSpPr>
          <p:spPr bwMode="auto">
            <a:xfrm>
              <a:off x="653" y="288"/>
              <a:ext cx="26" cy="599"/>
            </a:xfrm>
            <a:prstGeom prst="rect">
              <a:avLst/>
            </a:prstGeom>
            <a:solidFill>
              <a:schemeClr val="accent2"/>
            </a:solidFill>
            <a:ln w="9525">
              <a:noFill/>
              <a:miter lim="800000"/>
              <a:headEnd/>
              <a:tailEnd/>
            </a:ln>
          </p:spPr>
          <p:txBody>
            <a:bodyPr/>
            <a:lstStyle/>
            <a:p>
              <a:pPr>
                <a:defRPr/>
              </a:pPr>
              <a:endParaRPr lang="pt-PT"/>
            </a:p>
          </p:txBody>
        </p:sp>
        <p:sp>
          <p:nvSpPr>
            <p:cNvPr id="4114" name="Rectangle 18"/>
            <p:cNvSpPr>
              <a:spLocks noChangeArrowheads="1"/>
            </p:cNvSpPr>
            <p:nvPr/>
          </p:nvSpPr>
          <p:spPr bwMode="auto">
            <a:xfrm>
              <a:off x="715" y="288"/>
              <a:ext cx="26" cy="667"/>
            </a:xfrm>
            <a:prstGeom prst="rect">
              <a:avLst/>
            </a:prstGeom>
            <a:solidFill>
              <a:schemeClr val="accent2"/>
            </a:solidFill>
            <a:ln w="9525">
              <a:noFill/>
              <a:miter lim="800000"/>
              <a:headEnd/>
              <a:tailEnd/>
            </a:ln>
          </p:spPr>
          <p:txBody>
            <a:bodyPr/>
            <a:lstStyle/>
            <a:p>
              <a:pPr>
                <a:defRPr/>
              </a:pPr>
              <a:endParaRPr lang="pt-PT"/>
            </a:p>
          </p:txBody>
        </p:sp>
        <p:sp>
          <p:nvSpPr>
            <p:cNvPr id="4115" name="Rectangle 19"/>
            <p:cNvSpPr>
              <a:spLocks noChangeArrowheads="1"/>
            </p:cNvSpPr>
            <p:nvPr/>
          </p:nvSpPr>
          <p:spPr bwMode="auto">
            <a:xfrm>
              <a:off x="776" y="288"/>
              <a:ext cx="27" cy="731"/>
            </a:xfrm>
            <a:prstGeom prst="rect">
              <a:avLst/>
            </a:prstGeom>
            <a:solidFill>
              <a:schemeClr val="accent1"/>
            </a:solidFill>
            <a:ln w="9525">
              <a:noFill/>
              <a:miter lim="800000"/>
              <a:headEnd/>
              <a:tailEnd/>
            </a:ln>
          </p:spPr>
          <p:txBody>
            <a:bodyPr/>
            <a:lstStyle/>
            <a:p>
              <a:pPr>
                <a:defRPr/>
              </a:pPr>
              <a:endParaRPr lang="pt-PT"/>
            </a:p>
          </p:txBody>
        </p:sp>
        <p:sp>
          <p:nvSpPr>
            <p:cNvPr id="4116" name="Rectangle 20"/>
            <p:cNvSpPr>
              <a:spLocks noChangeArrowheads="1"/>
            </p:cNvSpPr>
            <p:nvPr/>
          </p:nvSpPr>
          <p:spPr bwMode="auto">
            <a:xfrm>
              <a:off x="839" y="288"/>
              <a:ext cx="28" cy="800"/>
            </a:xfrm>
            <a:prstGeom prst="rect">
              <a:avLst/>
            </a:prstGeom>
            <a:solidFill>
              <a:schemeClr val="accent1"/>
            </a:solidFill>
            <a:ln w="9525">
              <a:noFill/>
              <a:miter lim="800000"/>
              <a:headEnd/>
              <a:tailEnd/>
            </a:ln>
          </p:spPr>
          <p:txBody>
            <a:bodyPr/>
            <a:lstStyle/>
            <a:p>
              <a:pPr>
                <a:defRPr/>
              </a:pPr>
              <a:endParaRPr lang="pt-PT"/>
            </a:p>
          </p:txBody>
        </p:sp>
        <p:sp>
          <p:nvSpPr>
            <p:cNvPr id="4117" name="Rectangle 21"/>
            <p:cNvSpPr>
              <a:spLocks noChangeArrowheads="1"/>
            </p:cNvSpPr>
            <p:nvPr/>
          </p:nvSpPr>
          <p:spPr bwMode="auto">
            <a:xfrm>
              <a:off x="902" y="288"/>
              <a:ext cx="27" cy="864"/>
            </a:xfrm>
            <a:prstGeom prst="rect">
              <a:avLst/>
            </a:prstGeom>
            <a:solidFill>
              <a:schemeClr val="accent1"/>
            </a:solidFill>
            <a:ln w="9525">
              <a:noFill/>
              <a:miter lim="800000"/>
              <a:headEnd/>
              <a:tailEnd/>
            </a:ln>
          </p:spPr>
          <p:txBody>
            <a:bodyPr/>
            <a:lstStyle/>
            <a:p>
              <a:pPr>
                <a:defRPr/>
              </a:pPr>
              <a:endParaRPr lang="pt-PT"/>
            </a:p>
          </p:txBody>
        </p:sp>
      </p:grpSp>
      <p:sp>
        <p:nvSpPr>
          <p:cNvPr id="4118" name="Rectangle 22"/>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2"/>
                </a:solidFill>
              </a:defRPr>
            </a:lvl1pPr>
          </a:lstStyle>
          <a:p>
            <a:pPr>
              <a:defRPr/>
            </a:pPr>
            <a:endParaRPr lang="pt-PT"/>
          </a:p>
        </p:txBody>
      </p:sp>
    </p:spTree>
  </p:cSld>
  <p:clrMap bg1="dk2" tx1="lt1" bg2="dk1" tx2="lt2" accent1="accent1" accent2="accent2" accent3="accent3" accent4="accent4" accent5="accent5" accent6="accent6" hlink="hlink" folHlink="folHlink"/>
  <p:sldLayoutIdLst>
    <p:sldLayoutId id="2147483760"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Lst>
  <p:hf sldNum="0" hdr="0" ftr="0" dt="0"/>
  <p:txStyles>
    <p:titleStyle>
      <a:lvl1pPr algn="l" rtl="0" eaLnBrk="0" fontAlgn="base" hangingPunct="0">
        <a:spcBef>
          <a:spcPct val="0"/>
        </a:spcBef>
        <a:spcAft>
          <a:spcPct val="0"/>
        </a:spcAft>
        <a:defRPr sz="3900">
          <a:solidFill>
            <a:schemeClr val="tx2"/>
          </a:solidFill>
          <a:latin typeface="+mj-lt"/>
          <a:ea typeface="+mj-ea"/>
          <a:cs typeface="+mj-cs"/>
        </a:defRPr>
      </a:lvl1pPr>
      <a:lvl2pPr algn="l" rtl="0" eaLnBrk="0" fontAlgn="base" hangingPunct="0">
        <a:spcBef>
          <a:spcPct val="0"/>
        </a:spcBef>
        <a:spcAft>
          <a:spcPct val="0"/>
        </a:spcAft>
        <a:defRPr sz="3900">
          <a:solidFill>
            <a:schemeClr val="tx2"/>
          </a:solidFill>
          <a:latin typeface="Arial" charset="0"/>
        </a:defRPr>
      </a:lvl2pPr>
      <a:lvl3pPr algn="l" rtl="0" eaLnBrk="0" fontAlgn="base" hangingPunct="0">
        <a:spcBef>
          <a:spcPct val="0"/>
        </a:spcBef>
        <a:spcAft>
          <a:spcPct val="0"/>
        </a:spcAft>
        <a:defRPr sz="3900">
          <a:solidFill>
            <a:schemeClr val="tx2"/>
          </a:solidFill>
          <a:latin typeface="Arial" charset="0"/>
        </a:defRPr>
      </a:lvl3pPr>
      <a:lvl4pPr algn="l" rtl="0" eaLnBrk="0" fontAlgn="base" hangingPunct="0">
        <a:spcBef>
          <a:spcPct val="0"/>
        </a:spcBef>
        <a:spcAft>
          <a:spcPct val="0"/>
        </a:spcAft>
        <a:defRPr sz="3900">
          <a:solidFill>
            <a:schemeClr val="tx2"/>
          </a:solidFill>
          <a:latin typeface="Arial" charset="0"/>
        </a:defRPr>
      </a:lvl4pPr>
      <a:lvl5pPr algn="l" rtl="0" eaLnBrk="0" fontAlgn="base" hangingPunct="0">
        <a:spcBef>
          <a:spcPct val="0"/>
        </a:spcBef>
        <a:spcAft>
          <a:spcPct val="0"/>
        </a:spcAft>
        <a:defRPr sz="3900">
          <a:solidFill>
            <a:schemeClr val="tx2"/>
          </a:solidFill>
          <a:latin typeface="Arial" charset="0"/>
        </a:defRPr>
      </a:lvl5pPr>
      <a:lvl6pPr marL="457200" algn="l" rtl="0" fontAlgn="base">
        <a:spcBef>
          <a:spcPct val="0"/>
        </a:spcBef>
        <a:spcAft>
          <a:spcPct val="0"/>
        </a:spcAft>
        <a:defRPr sz="3900">
          <a:solidFill>
            <a:schemeClr val="tx2"/>
          </a:solidFill>
          <a:latin typeface="Arial" charset="0"/>
        </a:defRPr>
      </a:lvl6pPr>
      <a:lvl7pPr marL="914400" algn="l" rtl="0" fontAlgn="base">
        <a:spcBef>
          <a:spcPct val="0"/>
        </a:spcBef>
        <a:spcAft>
          <a:spcPct val="0"/>
        </a:spcAft>
        <a:defRPr sz="3900">
          <a:solidFill>
            <a:schemeClr val="tx2"/>
          </a:solidFill>
          <a:latin typeface="Arial" charset="0"/>
        </a:defRPr>
      </a:lvl7pPr>
      <a:lvl8pPr marL="1371600" algn="l" rtl="0" fontAlgn="base">
        <a:spcBef>
          <a:spcPct val="0"/>
        </a:spcBef>
        <a:spcAft>
          <a:spcPct val="0"/>
        </a:spcAft>
        <a:defRPr sz="3900">
          <a:solidFill>
            <a:schemeClr val="tx2"/>
          </a:solidFill>
          <a:latin typeface="Arial" charset="0"/>
        </a:defRPr>
      </a:lvl8pPr>
      <a:lvl9pPr marL="1828800" algn="l" rtl="0" fontAlgn="base">
        <a:spcBef>
          <a:spcPct val="0"/>
        </a:spcBef>
        <a:spcAft>
          <a:spcPct val="0"/>
        </a:spcAft>
        <a:defRPr sz="39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1"/>
        </a:buClr>
        <a:buSzPct val="85000"/>
        <a:buFont typeface="Wingdings" pitchFamily="2" charset="2"/>
        <a:buChar char="o"/>
        <a:defRPr sz="28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pitchFamily="2" charset="2"/>
        <a:buChar char="n"/>
        <a:defRPr sz="2500">
          <a:solidFill>
            <a:schemeClr val="tx2"/>
          </a:solidFill>
          <a:latin typeface="+mn-lt"/>
        </a:defRPr>
      </a:lvl2pPr>
      <a:lvl3pPr marL="1143000" indent="-228600" algn="l" rtl="0" eaLnBrk="0" fontAlgn="base" hangingPunct="0">
        <a:spcBef>
          <a:spcPct val="20000"/>
        </a:spcBef>
        <a:spcAft>
          <a:spcPct val="0"/>
        </a:spcAft>
        <a:buClr>
          <a:schemeClr val="accent1"/>
        </a:buClr>
        <a:buSzPct val="70000"/>
        <a:buFont typeface="Wingdings" pitchFamily="2" charset="2"/>
        <a:buChar char="p"/>
        <a:defRPr sz="2200">
          <a:solidFill>
            <a:schemeClr val="tx2"/>
          </a:solidFill>
          <a:latin typeface="+mn-lt"/>
        </a:defRPr>
      </a:lvl3pPr>
      <a:lvl4pPr marL="1600200" indent="-228600" algn="l" rtl="0" eaLnBrk="0" fontAlgn="base" hangingPunct="0">
        <a:spcBef>
          <a:spcPct val="20000"/>
        </a:spcBef>
        <a:spcAft>
          <a:spcPct val="0"/>
        </a:spcAft>
        <a:buClr>
          <a:schemeClr val="accent1"/>
        </a:buClr>
        <a:buSzPct val="70000"/>
        <a:buFont typeface="Wingdings" pitchFamily="2" charset="2"/>
        <a:buChar char="n"/>
        <a:defRPr sz="2000">
          <a:solidFill>
            <a:schemeClr val="tx2"/>
          </a:solidFill>
          <a:latin typeface="+mn-lt"/>
        </a:defRPr>
      </a:lvl4pPr>
      <a:lvl5pPr marL="2057400" indent="-228600" algn="l" rtl="0" eaLnBrk="0" fontAlgn="base" hangingPunct="0">
        <a:spcBef>
          <a:spcPct val="20000"/>
        </a:spcBef>
        <a:spcAft>
          <a:spcPct val="0"/>
        </a:spcAft>
        <a:buClr>
          <a:schemeClr val="accent1"/>
        </a:buClr>
        <a:buSzPct val="70000"/>
        <a:buFont typeface="Wingdings" pitchFamily="2" charset="2"/>
        <a:buChar char="o"/>
        <a:defRPr sz="2000">
          <a:solidFill>
            <a:schemeClr val="tx2"/>
          </a:solidFill>
          <a:latin typeface="+mn-lt"/>
        </a:defRPr>
      </a:lvl5pPr>
      <a:lvl6pPr marL="2514600" indent="-228600" algn="l" rtl="0" fontAlgn="base">
        <a:spcBef>
          <a:spcPct val="20000"/>
        </a:spcBef>
        <a:spcAft>
          <a:spcPct val="0"/>
        </a:spcAft>
        <a:buClr>
          <a:schemeClr val="accent1"/>
        </a:buClr>
        <a:buSzPct val="70000"/>
        <a:buFont typeface="Wingdings" pitchFamily="2" charset="2"/>
        <a:buChar char="o"/>
        <a:defRPr sz="2000">
          <a:solidFill>
            <a:schemeClr val="tx2"/>
          </a:solidFill>
          <a:latin typeface="+mn-lt"/>
        </a:defRPr>
      </a:lvl6pPr>
      <a:lvl7pPr marL="2971800" indent="-228600" algn="l" rtl="0" fontAlgn="base">
        <a:spcBef>
          <a:spcPct val="20000"/>
        </a:spcBef>
        <a:spcAft>
          <a:spcPct val="0"/>
        </a:spcAft>
        <a:buClr>
          <a:schemeClr val="accent1"/>
        </a:buClr>
        <a:buSzPct val="70000"/>
        <a:buFont typeface="Wingdings" pitchFamily="2" charset="2"/>
        <a:buChar char="o"/>
        <a:defRPr sz="2000">
          <a:solidFill>
            <a:schemeClr val="tx2"/>
          </a:solidFill>
          <a:latin typeface="+mn-lt"/>
        </a:defRPr>
      </a:lvl7pPr>
      <a:lvl8pPr marL="3429000" indent="-228600" algn="l" rtl="0" fontAlgn="base">
        <a:spcBef>
          <a:spcPct val="20000"/>
        </a:spcBef>
        <a:spcAft>
          <a:spcPct val="0"/>
        </a:spcAft>
        <a:buClr>
          <a:schemeClr val="accent1"/>
        </a:buClr>
        <a:buSzPct val="70000"/>
        <a:buFont typeface="Wingdings" pitchFamily="2" charset="2"/>
        <a:buChar char="o"/>
        <a:defRPr sz="2000">
          <a:solidFill>
            <a:schemeClr val="tx2"/>
          </a:solidFill>
          <a:latin typeface="+mn-lt"/>
        </a:defRPr>
      </a:lvl8pPr>
      <a:lvl9pPr marL="3886200" indent="-228600" algn="l" rtl="0" fontAlgn="base">
        <a:spcBef>
          <a:spcPct val="20000"/>
        </a:spcBef>
        <a:spcAft>
          <a:spcPct val="0"/>
        </a:spcAft>
        <a:buClr>
          <a:schemeClr val="accent1"/>
        </a:buClr>
        <a:buSzPct val="70000"/>
        <a:buFont typeface="Wingdings" pitchFamily="2" charset="2"/>
        <a:buChar char="o"/>
        <a:defRPr sz="2000">
          <a:solidFill>
            <a:schemeClr val="tx2"/>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www.nhlbi.nih.gov/health/health-topics/topics/ida/livingwith.html"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hyperlink" Target="http://images.google.pt/imgres?imgurl=http://www.csa.com/discoveryguides/mercury/images/minamatamap.jpg&amp;imgrefurl=http://www.csa.com/discoveryguides/mercury/review5.php&amp;h=543&amp;w=543&amp;sz=39&amp;hl=pt-PT&amp;start=60&amp;um=1&amp;tbnid=BTNBna_sgXFpMM:&amp;tbnh=132&amp;tbnw=132&amp;prev=/images?q=minamata+disease&amp;start=54&amp;ndsp=18&amp;svnum=10&amp;um=1&amp;hl=pt-PT&amp;sa=N" TargetMode="External"/><Relationship Id="rId1" Type="http://schemas.openxmlformats.org/officeDocument/2006/relationships/slideLayout" Target="../slideLayouts/slideLayout7.xml"/><Relationship Id="rId6" Type="http://schemas.openxmlformats.org/officeDocument/2006/relationships/hyperlink" Target="http://images.google.pt/imgres?imgurl=http://content.answers.com/main/content/wp/en/thumb/d/d0/190px-Tomokos_hand.gif&amp;imgrefurl=http://www.answers.com/topic/niigata-minamata-disease&amp;h=216&amp;w=190&amp;sz=21&amp;hl=pt-PT&amp;start=5&amp;um=1&amp;tbnid=dFT_1TCaaA7QFM:&amp;tbnh=107&amp;tbnw=94&amp;prev=/images?q=minamata+disease&amp;svnum=10&amp;um=1&amp;hl=pt-PT&amp;sa=G" TargetMode="External"/><Relationship Id="rId5" Type="http://schemas.openxmlformats.org/officeDocument/2006/relationships/image" Target="../media/image2.jpeg"/><Relationship Id="rId4" Type="http://schemas.openxmlformats.org/officeDocument/2006/relationships/hyperlink" Target="http://images.google.pt/imgres?imgurl=http://www.ariplex.com/ama/ama_sing.jpg&amp;imgrefurl=http://www.ariplex.com/ama/ama_p0.htm&amp;h=388&amp;w=700&amp;sz=64&amp;hl=pt-PT&amp;start=68&amp;um=1&amp;tbnid=NbOUS75jHKUAPM:&amp;tbnh=78&amp;tbnw=140&amp;prev=/images?q=minamata+disease&amp;start=54&amp;ndsp=18&amp;svnum=10&amp;um=1&amp;hl=pt-PT&amp;sa=N"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0922" name="Group 202"/>
          <p:cNvGraphicFramePr>
            <a:graphicFrameLocks noGrp="1"/>
          </p:cNvGraphicFramePr>
          <p:nvPr>
            <p:ph type="tbl" idx="4294967295"/>
          </p:nvPr>
        </p:nvGraphicFramePr>
        <p:xfrm>
          <a:off x="428564" y="836712"/>
          <a:ext cx="8535923" cy="5271588"/>
        </p:xfrm>
        <a:graphic>
          <a:graphicData uri="http://schemas.openxmlformats.org/drawingml/2006/table">
            <a:tbl>
              <a:tblPr/>
              <a:tblGrid>
                <a:gridCol w="1407132"/>
                <a:gridCol w="2016237"/>
                <a:gridCol w="2186270"/>
                <a:gridCol w="2926284"/>
              </a:tblGrid>
              <a:tr h="1074996">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lang="pt-PT" sz="2400" dirty="0" smtClean="0">
                          <a:latin typeface="Calibri" pitchFamily="34" charset="0"/>
                          <a:cs typeface="Calibri" pitchFamily="34" charset="0"/>
                        </a:rPr>
                        <a:t>Metais</a:t>
                      </a:r>
                      <a:endParaRPr kumimoji="0" lang="pt-PT" sz="2400" b="0" i="0" u="none" strike="noStrike" cap="none" normalizeH="0" baseline="0" dirty="0" smtClean="0">
                        <a:ln>
                          <a:noFill/>
                        </a:ln>
                        <a:solidFill>
                          <a:schemeClr val="tx2"/>
                        </a:solidFill>
                        <a:effectLst/>
                        <a:latin typeface="Calibri" pitchFamily="34" charset="0"/>
                        <a:cs typeface="Calibri" pitchFamily="34" charset="0"/>
                      </a:endParaRPr>
                    </a:p>
                  </a:txBody>
                  <a:tcPr marL="90000" marR="90000" marT="46800" marB="46800" anchor="ctr" anchorCtr="1"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lang="pt-PT" sz="2400" dirty="0" smtClean="0">
                          <a:latin typeface="Calibri" pitchFamily="34" charset="0"/>
                          <a:cs typeface="Calibri" pitchFamily="34" charset="0"/>
                        </a:rPr>
                        <a:t>fontes</a:t>
                      </a:r>
                      <a:endParaRPr kumimoji="0" lang="pt-PT" sz="2400" b="0" i="0" u="none" strike="noStrike" cap="none" normalizeH="0" baseline="0" dirty="0" smtClean="0">
                        <a:ln>
                          <a:noFill/>
                        </a:ln>
                        <a:solidFill>
                          <a:schemeClr val="tx2"/>
                        </a:solidFill>
                        <a:effectLst/>
                        <a:latin typeface="Calibri" pitchFamily="34" charset="0"/>
                        <a:cs typeface="Calibri" pitchFamily="34" charset="0"/>
                      </a:endParaRPr>
                    </a:p>
                  </a:txBody>
                  <a:tcPr marL="90000" marR="90000" marT="46800" marB="46800" anchor="ctr" anchorCtr="1"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lang="pt-PT" sz="2400" dirty="0" smtClean="0">
                          <a:latin typeface="Calibri" pitchFamily="34" charset="0"/>
                          <a:cs typeface="Calibri" pitchFamily="34" charset="0"/>
                        </a:rPr>
                        <a:t>UL (</a:t>
                      </a:r>
                      <a:r>
                        <a:rPr lang="en-US" sz="2400" dirty="0" smtClean="0">
                          <a:latin typeface="Calibri" pitchFamily="34" charset="0"/>
                          <a:cs typeface="Calibri" pitchFamily="34" charset="0"/>
                        </a:rPr>
                        <a:t>µg/g) </a:t>
                      </a:r>
                      <a:endParaRPr kumimoji="0" lang="en-US" sz="2400" b="0" i="0" u="none" strike="noStrike" cap="none" normalizeH="0" baseline="0" dirty="0" smtClean="0">
                        <a:ln>
                          <a:noFill/>
                        </a:ln>
                        <a:solidFill>
                          <a:schemeClr val="tx2"/>
                        </a:solidFill>
                        <a:effectLst/>
                        <a:latin typeface="Calibri" pitchFamily="34" charset="0"/>
                        <a:cs typeface="Calibri" pitchFamily="34" charset="0"/>
                      </a:endParaRPr>
                    </a:p>
                  </a:txBody>
                  <a:tcPr marL="90000" marR="90000" marT="46800" marB="46800" anchor="ctr" anchorCtr="1"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0"/>
                        </a:spcBef>
                        <a:spcAft>
                          <a:spcPct val="0"/>
                        </a:spcAft>
                        <a:buClr>
                          <a:schemeClr val="accent1"/>
                        </a:buClr>
                        <a:buSzPct val="85000"/>
                        <a:buFont typeface="Wingdings" pitchFamily="2" charset="2"/>
                        <a:buNone/>
                        <a:tabLst/>
                        <a:defRPr/>
                      </a:pPr>
                      <a:r>
                        <a:rPr lang="pt-PT" sz="2400" dirty="0" smtClean="0">
                          <a:latin typeface="Calibri" pitchFamily="34" charset="0"/>
                          <a:cs typeface="Calibri" pitchFamily="34" charset="0"/>
                        </a:rPr>
                        <a:t>efeitos </a:t>
                      </a:r>
                    </a:p>
                  </a:txBody>
                  <a:tcPr marL="90000" marR="90000" marT="46800" marB="46800" anchor="ctr" anchorCtr="1"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1074996">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Mercúrio</a:t>
                      </a:r>
                    </a:p>
                  </a:txBody>
                  <a:tcPr marL="90000" marR="90000" marT="46800" marB="46800" anchor="ctr" anchorCtr="1"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Metilmercúrio ambiente</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0.003 a 0.05</a:t>
                      </a:r>
                      <a:endParaRPr kumimoji="0" lang="en-US" sz="2400" b="0" i="0" u="none" strike="noStrike" cap="none" normalizeH="0" baseline="0" dirty="0" smtClean="0">
                        <a:ln>
                          <a:noFill/>
                        </a:ln>
                        <a:solidFill>
                          <a:schemeClr val="tx2"/>
                        </a:solidFill>
                        <a:effectLst/>
                        <a:latin typeface="Calibri" pitchFamily="34" charset="0"/>
                        <a:cs typeface="Calibri" pitchFamily="34" charset="0"/>
                      </a:endParaRPr>
                    </a:p>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en-US" sz="2400" b="0" i="0" u="none" strike="noStrike" cap="none" normalizeH="0" baseline="0" dirty="0" smtClean="0">
                          <a:ln>
                            <a:noFill/>
                          </a:ln>
                          <a:solidFill>
                            <a:schemeClr val="tx2"/>
                          </a:solidFill>
                          <a:effectLst/>
                          <a:latin typeface="Calibri" pitchFamily="34" charset="0"/>
                          <a:cs typeface="Calibri" pitchFamily="34" charset="0"/>
                        </a:rPr>
                        <a:t>0.5 a 1.0 (peixe)</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Deficiência, </a:t>
                      </a:r>
                    </a:p>
                    <a:p>
                      <a:pPr marL="0" marR="0" lvl="0" indent="0" algn="ctr" defTabSz="914400" rtl="0" eaLnBrk="1" fontAlgn="base" latinLnBrk="0" hangingPunct="1">
                        <a:lnSpc>
                          <a:spcPct val="95000"/>
                        </a:lnSpc>
                        <a:spcBef>
                          <a:spcPct val="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doença crónica ou morte</a:t>
                      </a:r>
                    </a:p>
                  </a:txBody>
                  <a:tcPr marL="90000" marR="90000" marT="46800" marB="46800" anchor="ctr" anchorCtr="1"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6188">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Cádmio</a:t>
                      </a:r>
                    </a:p>
                  </a:txBody>
                  <a:tcPr marL="90000" marR="90000" marT="46800" marB="46800" anchor="ctr" anchorCtr="1"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Resíduos industriais</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0.05</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Efeitos cumulativos</a:t>
                      </a:r>
                    </a:p>
                  </a:txBody>
                  <a:tcPr marL="90000" marR="90000" marT="46800" marB="46800" anchor="ctr" anchorCtr="1"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4996">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Chumbo</a:t>
                      </a:r>
                    </a:p>
                  </a:txBody>
                  <a:tcPr marL="90000" marR="90000" marT="46800" marB="46800" anchor="ctr" anchorCtr="1"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Ambiente, materiais de embalagem</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0.1 a 0.3</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Anemia, danos renais, hepáticos e cerebrais</a:t>
                      </a:r>
                    </a:p>
                  </a:txBody>
                  <a:tcPr marL="90000" marR="90000" marT="46800" marB="46800" anchor="ctr" anchorCtr="1"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4996">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Arsénico</a:t>
                      </a:r>
                    </a:p>
                  </a:txBody>
                  <a:tcPr marL="90000" marR="90000" marT="46800" marB="46800" anchor="ctr" anchorCtr="1" horzOverflow="overflow">
                    <a:lnL cap="flat">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Resíduos industriais e agrícolas</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0.2</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Doenças de pele, pulmões e coração</a:t>
                      </a:r>
                    </a:p>
                  </a:txBody>
                  <a:tcPr marL="90000" marR="90000" marT="46800" marB="46800" anchor="ctr" anchorCtr="1" horzOverflow="overflow">
                    <a:lnL>
                      <a:noFill/>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5" name="CaixaDeTexto 4"/>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a:t>
            </a:fld>
            <a:r>
              <a:rPr lang="pt-PT" sz="1100" dirty="0" smtClean="0"/>
              <a:t> Nídia Braz 2014 </a:t>
            </a:r>
            <a:endParaRPr lang="pt-PT" sz="11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Título 1"/>
          <p:cNvSpPr>
            <a:spLocks noGrp="1"/>
          </p:cNvSpPr>
          <p:nvPr>
            <p:ph type="title"/>
          </p:nvPr>
        </p:nvSpPr>
        <p:spPr>
          <a:xfrm>
            <a:off x="1259632" y="332656"/>
            <a:ext cx="1815480" cy="1295400"/>
          </a:xfrm>
        </p:spPr>
        <p:txBody>
          <a:bodyPr/>
          <a:lstStyle/>
          <a:p>
            <a:r>
              <a:rPr lang="pt-PT" sz="3200" dirty="0" smtClean="0">
                <a:latin typeface="Calibri" pitchFamily="34" charset="0"/>
                <a:cs typeface="Calibri" pitchFamily="34" charset="0"/>
              </a:rPr>
              <a:t>Arsénico</a:t>
            </a:r>
          </a:p>
        </p:txBody>
      </p:sp>
      <p:sp>
        <p:nvSpPr>
          <p:cNvPr id="3" name="Marcador de Posição do Texto 2"/>
          <p:cNvSpPr>
            <a:spLocks noGrp="1"/>
          </p:cNvSpPr>
          <p:nvPr>
            <p:ph type="body" sz="half" idx="1"/>
          </p:nvPr>
        </p:nvSpPr>
        <p:spPr>
          <a:xfrm>
            <a:off x="251520" y="1268760"/>
            <a:ext cx="8640960" cy="2947988"/>
          </a:xfrm>
        </p:spPr>
        <p:txBody>
          <a:bodyPr>
            <a:noAutofit/>
          </a:bodyPr>
          <a:lstStyle/>
          <a:p>
            <a:pPr>
              <a:lnSpc>
                <a:spcPct val="150000"/>
              </a:lnSpc>
              <a:buFont typeface="Arial" pitchFamily="34" charset="0"/>
              <a:buChar char="•"/>
              <a:defRPr/>
            </a:pPr>
            <a:r>
              <a:rPr lang="pt-PT" sz="2400" dirty="0" smtClean="0">
                <a:latin typeface="Calibri" pitchFamily="34" charset="0"/>
                <a:cs typeface="Calibri" pitchFamily="34" charset="0"/>
              </a:rPr>
              <a:t>Existe pouco no ar e na água, por isso a ingestão de alimentos contaminados é a maior causa de intoxicação.</a:t>
            </a:r>
          </a:p>
          <a:p>
            <a:pPr>
              <a:lnSpc>
                <a:spcPct val="150000"/>
              </a:lnSpc>
              <a:buFont typeface="Arial" pitchFamily="34" charset="0"/>
              <a:buChar char="•"/>
              <a:defRPr/>
            </a:pPr>
            <a:r>
              <a:rPr lang="pt-PT" sz="2400" dirty="0" smtClean="0">
                <a:latin typeface="Calibri" pitchFamily="34" charset="0"/>
                <a:cs typeface="Calibri" pitchFamily="34" charset="0"/>
              </a:rPr>
              <a:t>Usa-se na composição de pesticidas, que podem ser ingeridos com os vegetais.</a:t>
            </a:r>
          </a:p>
          <a:p>
            <a:pPr>
              <a:lnSpc>
                <a:spcPct val="150000"/>
              </a:lnSpc>
              <a:buFont typeface="Arial" pitchFamily="34" charset="0"/>
              <a:buChar char="•"/>
              <a:defRPr/>
            </a:pPr>
            <a:r>
              <a:rPr lang="pt-PT" sz="2400" dirty="0" smtClean="0">
                <a:latin typeface="Calibri" pitchFamily="34" charset="0"/>
                <a:cs typeface="Calibri" pitchFamily="34" charset="0"/>
              </a:rPr>
              <a:t>Pode também ser acumulado por peixes, na forma de </a:t>
            </a:r>
            <a:r>
              <a:rPr lang="pt-PT" sz="2400" dirty="0" err="1" smtClean="0">
                <a:latin typeface="Calibri" pitchFamily="34" charset="0"/>
                <a:cs typeface="Calibri" pitchFamily="34" charset="0"/>
              </a:rPr>
              <a:t>dimetilarsenato</a:t>
            </a:r>
            <a:r>
              <a:rPr lang="pt-PT" sz="2400" dirty="0" smtClean="0">
                <a:latin typeface="Calibri" pitchFamily="34" charset="0"/>
                <a:cs typeface="Calibri" pitchFamily="34" charset="0"/>
              </a:rPr>
              <a:t>, produzido por microrganismos.</a:t>
            </a:r>
            <a:endParaRPr lang="pt-PT" sz="2400" dirty="0">
              <a:latin typeface="Calibri" pitchFamily="34" charset="0"/>
              <a:cs typeface="Calibri" pitchFamily="34" charset="0"/>
            </a:endParaRPr>
          </a:p>
        </p:txBody>
      </p:sp>
      <p:sp>
        <p:nvSpPr>
          <p:cNvPr id="4" name="Marcador de Posição de Conteúdo 3"/>
          <p:cNvSpPr>
            <a:spLocks noGrp="1"/>
          </p:cNvSpPr>
          <p:nvPr>
            <p:ph sz="half" idx="2"/>
          </p:nvPr>
        </p:nvSpPr>
        <p:spPr>
          <a:xfrm>
            <a:off x="251520" y="4797153"/>
            <a:ext cx="8572500" cy="1152128"/>
          </a:xfrm>
        </p:spPr>
        <p:txBody>
          <a:bodyPr>
            <a:noAutofit/>
          </a:bodyPr>
          <a:lstStyle/>
          <a:p>
            <a:pPr algn="just">
              <a:lnSpc>
                <a:spcPct val="150000"/>
              </a:lnSpc>
              <a:buFont typeface="Arial" pitchFamily="34" charset="0"/>
              <a:buChar char="•"/>
              <a:defRPr/>
            </a:pPr>
            <a:r>
              <a:rPr lang="pt-PT" sz="2400" dirty="0" smtClean="0">
                <a:latin typeface="Calibri" pitchFamily="34" charset="0"/>
                <a:cs typeface="Calibri" pitchFamily="34" charset="0"/>
              </a:rPr>
              <a:t>A forma As</a:t>
            </a:r>
            <a:r>
              <a:rPr lang="pt-PT" sz="2400" baseline="30000" dirty="0" smtClean="0">
                <a:latin typeface="Calibri" pitchFamily="34" charset="0"/>
                <a:cs typeface="Calibri" pitchFamily="34" charset="0"/>
              </a:rPr>
              <a:t>3+</a:t>
            </a:r>
            <a:r>
              <a:rPr lang="pt-PT" sz="2400" dirty="0" smtClean="0">
                <a:latin typeface="Calibri" pitchFamily="34" charset="0"/>
                <a:cs typeface="Calibri" pitchFamily="34" charset="0"/>
              </a:rPr>
              <a:t> é lipossolúvel e facilmente absorvida, após 24h distribui-se pelo corpo e liga-se aos SH das proteínas.</a:t>
            </a:r>
          </a:p>
          <a:p>
            <a:pPr algn="just">
              <a:lnSpc>
                <a:spcPct val="150000"/>
              </a:lnSpc>
              <a:buNone/>
              <a:defRPr/>
            </a:pPr>
            <a:r>
              <a:rPr lang="pt-PT" sz="2400" dirty="0" smtClean="0">
                <a:latin typeface="Calibri" pitchFamily="34" charset="0"/>
                <a:cs typeface="Calibri" pitchFamily="34" charset="0"/>
              </a:rPr>
              <a:t>	Também pode substituir o Fósforo nos ossos.</a:t>
            </a:r>
            <a:endParaRPr lang="pt-PT" sz="2100" dirty="0">
              <a:latin typeface="Calibri" pitchFamily="34" charset="0"/>
              <a:cs typeface="Calibri" pitchFamily="34" charset="0"/>
            </a:endParaRPr>
          </a:p>
        </p:txBody>
      </p:sp>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10</a:t>
            </a:fld>
            <a:r>
              <a:rPr lang="pt-PT" sz="1100" dirty="0" smtClean="0"/>
              <a:t> Nídia Braz 2014 </a:t>
            </a:r>
            <a:endParaRPr lang="pt-PT" sz="11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Título 1"/>
          <p:cNvSpPr>
            <a:spLocks noGrp="1"/>
          </p:cNvSpPr>
          <p:nvPr>
            <p:ph type="title"/>
          </p:nvPr>
        </p:nvSpPr>
        <p:spPr>
          <a:xfrm>
            <a:off x="971600" y="116632"/>
            <a:ext cx="2391544" cy="1295400"/>
          </a:xfrm>
        </p:spPr>
        <p:txBody>
          <a:bodyPr/>
          <a:lstStyle/>
          <a:p>
            <a:pPr algn="ctr"/>
            <a:r>
              <a:rPr lang="pt-PT" sz="3200" dirty="0" smtClean="0">
                <a:latin typeface="Calibri" pitchFamily="34" charset="0"/>
                <a:cs typeface="Calibri" pitchFamily="34" charset="0"/>
              </a:rPr>
              <a:t>Arsénico</a:t>
            </a:r>
          </a:p>
        </p:txBody>
      </p:sp>
      <p:sp>
        <p:nvSpPr>
          <p:cNvPr id="3" name="Marcador de Posição do Texto 2"/>
          <p:cNvSpPr>
            <a:spLocks noGrp="1"/>
          </p:cNvSpPr>
          <p:nvPr>
            <p:ph type="body" sz="half" idx="1"/>
          </p:nvPr>
        </p:nvSpPr>
        <p:spPr>
          <a:xfrm>
            <a:off x="251520" y="1231776"/>
            <a:ext cx="8501062" cy="1981200"/>
          </a:xfrm>
        </p:spPr>
        <p:txBody>
          <a:bodyPr>
            <a:noAutofit/>
          </a:bodyPr>
          <a:lstStyle/>
          <a:p>
            <a:pPr algn="just">
              <a:lnSpc>
                <a:spcPct val="150000"/>
              </a:lnSpc>
              <a:buFont typeface="Arial" pitchFamily="34" charset="0"/>
              <a:buChar char="•"/>
              <a:defRPr/>
            </a:pPr>
            <a:r>
              <a:rPr lang="pt-PT" sz="2400" dirty="0" smtClean="0">
                <a:latin typeface="Calibri" pitchFamily="34" charset="0"/>
                <a:cs typeface="Calibri" pitchFamily="34" charset="0"/>
              </a:rPr>
              <a:t>No </a:t>
            </a:r>
            <a:r>
              <a:rPr lang="pt-PT" sz="2400" dirty="0" smtClean="0">
                <a:solidFill>
                  <a:srgbClr val="FFC000"/>
                </a:solidFill>
                <a:latin typeface="Calibri" pitchFamily="34" charset="0"/>
                <a:cs typeface="Calibri" pitchFamily="34" charset="0"/>
              </a:rPr>
              <a:t>envenamento agudo</a:t>
            </a:r>
            <a:r>
              <a:rPr lang="pt-PT" sz="2400" dirty="0" smtClean="0">
                <a:latin typeface="Calibri" pitchFamily="34" charset="0"/>
                <a:cs typeface="Calibri" pitchFamily="34" charset="0"/>
              </a:rPr>
              <a:t>, os sintomas aparecem em 30 min a 2 h e consistem em vómitos, diarreia, dor abdominal aguda e dor/queimadura esofágica. Segue-se vasodilatação, edema cerebral, depressão do miocárdio e neuropatia periférica.</a:t>
            </a:r>
            <a:endParaRPr lang="pt-PT" sz="2400" dirty="0">
              <a:latin typeface="Calibri" pitchFamily="34" charset="0"/>
              <a:cs typeface="Calibri" pitchFamily="34" charset="0"/>
            </a:endParaRPr>
          </a:p>
        </p:txBody>
      </p:sp>
      <p:sp>
        <p:nvSpPr>
          <p:cNvPr id="4" name="Marcador de Posição de Conteúdo 3"/>
          <p:cNvSpPr>
            <a:spLocks noGrp="1"/>
          </p:cNvSpPr>
          <p:nvPr>
            <p:ph sz="half" idx="2"/>
          </p:nvPr>
        </p:nvSpPr>
        <p:spPr>
          <a:xfrm>
            <a:off x="214282" y="3429000"/>
            <a:ext cx="8472518" cy="3143272"/>
          </a:xfrm>
        </p:spPr>
        <p:txBody>
          <a:bodyPr>
            <a:noAutofit/>
          </a:bodyPr>
          <a:lstStyle/>
          <a:p>
            <a:pPr algn="just">
              <a:lnSpc>
                <a:spcPct val="150000"/>
              </a:lnSpc>
              <a:buFont typeface="Arial" pitchFamily="34" charset="0"/>
              <a:buChar char="•"/>
              <a:defRPr/>
            </a:pPr>
            <a:r>
              <a:rPr lang="pt-PT" sz="2400" dirty="0" smtClean="0">
                <a:latin typeface="Calibri" pitchFamily="34" charset="0"/>
                <a:cs typeface="Calibri" pitchFamily="34" charset="0"/>
              </a:rPr>
              <a:t>Pode aparecer icterícia e falência renal.</a:t>
            </a:r>
          </a:p>
          <a:p>
            <a:pPr algn="just">
              <a:lnSpc>
                <a:spcPct val="150000"/>
              </a:lnSpc>
              <a:buFont typeface="Arial" pitchFamily="34" charset="0"/>
              <a:buChar char="•"/>
              <a:defRPr/>
            </a:pPr>
            <a:r>
              <a:rPr lang="pt-PT" sz="2400" dirty="0" smtClean="0">
                <a:latin typeface="Calibri" pitchFamily="34" charset="0"/>
                <a:cs typeface="Calibri" pitchFamily="34" charset="0"/>
              </a:rPr>
              <a:t>A morte ocorre por falha da circulação, entre 24h a 4 dias após  a ingestão.</a:t>
            </a:r>
          </a:p>
          <a:p>
            <a:pPr algn="just">
              <a:lnSpc>
                <a:spcPct val="150000"/>
              </a:lnSpc>
              <a:buFont typeface="Arial" pitchFamily="34" charset="0"/>
              <a:buChar char="•"/>
              <a:defRPr/>
            </a:pPr>
            <a:r>
              <a:rPr lang="pt-PT" sz="2400" dirty="0" smtClean="0">
                <a:latin typeface="Calibri" pitchFamily="34" charset="0"/>
                <a:cs typeface="Calibri" pitchFamily="34" charset="0"/>
              </a:rPr>
              <a:t>A </a:t>
            </a:r>
            <a:r>
              <a:rPr lang="pt-PT" sz="2400" dirty="0" smtClean="0">
                <a:solidFill>
                  <a:srgbClr val="FFC000"/>
                </a:solidFill>
                <a:latin typeface="Calibri" pitchFamily="34" charset="0"/>
                <a:cs typeface="Calibri" pitchFamily="34" charset="0"/>
              </a:rPr>
              <a:t>exposição crónica</a:t>
            </a:r>
            <a:r>
              <a:rPr lang="pt-PT" sz="2400" dirty="0" smtClean="0">
                <a:latin typeface="Calibri" pitchFamily="34" charset="0"/>
                <a:cs typeface="Calibri" pitchFamily="34" charset="0"/>
              </a:rPr>
              <a:t>, provoca sintomas menos definidos, como diarreia, dor abdominal, hiperpigmentação e </a:t>
            </a:r>
            <a:r>
              <a:rPr lang="pt-PT" sz="2400" dirty="0" err="1" smtClean="0">
                <a:latin typeface="Calibri" pitchFamily="34" charset="0"/>
                <a:cs typeface="Calibri" pitchFamily="34" charset="0"/>
              </a:rPr>
              <a:t>hiperqueratose</a:t>
            </a:r>
            <a:r>
              <a:rPr lang="pt-PT" sz="2400" dirty="0" smtClean="0">
                <a:latin typeface="Calibri" pitchFamily="34" charset="0"/>
                <a:cs typeface="Calibri" pitchFamily="34" charset="0"/>
              </a:rPr>
              <a:t>.</a:t>
            </a:r>
            <a:endParaRPr lang="pt-PT" sz="2400" dirty="0">
              <a:latin typeface="Calibri" pitchFamily="34" charset="0"/>
              <a:cs typeface="Calibri" pitchFamily="34" charset="0"/>
            </a:endParaRPr>
          </a:p>
        </p:txBody>
      </p:sp>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11</a:t>
            </a:fld>
            <a:r>
              <a:rPr lang="pt-PT" sz="1100" dirty="0" smtClean="0"/>
              <a:t> Nídia Braz 2014 </a:t>
            </a:r>
            <a:endParaRPr lang="pt-PT" sz="11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a:spLocks noGrp="1" noChangeArrowheads="1"/>
          </p:cNvSpPr>
          <p:nvPr>
            <p:ph type="ftr" sz="quarter" idx="10"/>
          </p:nvPr>
        </p:nvSpPr>
        <p:spPr/>
        <p:txBody>
          <a:bodyPr/>
          <a:lstStyle/>
          <a:p>
            <a:pPr>
              <a:defRPr/>
            </a:pPr>
            <a:r>
              <a:rPr lang="pt-PT" dirty="0" smtClean="0"/>
              <a:t>                  </a:t>
            </a:r>
            <a:endParaRPr lang="pt-PT" dirty="0"/>
          </a:p>
        </p:txBody>
      </p:sp>
      <p:sp>
        <p:nvSpPr>
          <p:cNvPr id="6" name="Rectangle 14"/>
          <p:cNvSpPr>
            <a:spLocks noGrp="1" noChangeArrowheads="1"/>
          </p:cNvSpPr>
          <p:nvPr>
            <p:ph type="sldNum" sz="quarter" idx="11"/>
          </p:nvPr>
        </p:nvSpPr>
        <p:spPr/>
        <p:txBody>
          <a:bodyPr/>
          <a:lstStyle/>
          <a:p>
            <a:pPr>
              <a:defRPr/>
            </a:pPr>
            <a:fld id="{822F6B88-5C63-4ABE-B24E-F29503213A96}" type="slidenum">
              <a:rPr lang="pt-PT">
                <a:solidFill>
                  <a:srgbClr val="FF33CC"/>
                </a:solidFill>
              </a:rPr>
              <a:pPr>
                <a:defRPr/>
              </a:pPr>
              <a:t>12</a:t>
            </a:fld>
            <a:endParaRPr lang="pt-PT">
              <a:solidFill>
                <a:srgbClr val="FF33CC"/>
              </a:solidFill>
            </a:endParaRPr>
          </a:p>
        </p:txBody>
      </p:sp>
      <p:sp>
        <p:nvSpPr>
          <p:cNvPr id="3076" name="Rectangle 2"/>
          <p:cNvSpPr>
            <a:spLocks noGrp="1" noChangeArrowheads="1"/>
          </p:cNvSpPr>
          <p:nvPr>
            <p:ph type="ctrTitle" idx="4294967295"/>
          </p:nvPr>
        </p:nvSpPr>
        <p:spPr>
          <a:xfrm>
            <a:off x="611560" y="2223120"/>
            <a:ext cx="8280920" cy="2286000"/>
          </a:xfrm>
        </p:spPr>
        <p:txBody>
          <a:bodyPr/>
          <a:lstStyle/>
          <a:p>
            <a:pPr eaLnBrk="1" hangingPunct="1">
              <a:lnSpc>
                <a:spcPct val="150000"/>
              </a:lnSpc>
            </a:pPr>
            <a:r>
              <a:rPr lang="pt-PT" sz="3600" dirty="0" smtClean="0">
                <a:solidFill>
                  <a:schemeClr val="tx1"/>
                </a:solidFill>
                <a:effectLst/>
              </a:rPr>
              <a:t>Absorção de </a:t>
            </a:r>
            <a:r>
              <a:rPr lang="pt-PT" sz="3600" dirty="0" smtClean="0">
                <a:solidFill>
                  <a:schemeClr val="tx1"/>
                </a:solidFill>
                <a:effectLst/>
              </a:rPr>
              <a:t>ferro</a:t>
            </a:r>
            <a:r>
              <a:rPr lang="pt-PT" sz="3600" dirty="0">
                <a:solidFill>
                  <a:schemeClr val="tx1"/>
                </a:solidFill>
              </a:rPr>
              <a:t/>
            </a:r>
            <a:br>
              <a:rPr lang="pt-PT" sz="3600" dirty="0">
                <a:solidFill>
                  <a:schemeClr val="tx1"/>
                </a:solidFill>
              </a:rPr>
            </a:br>
            <a:r>
              <a:rPr lang="pt-PT" sz="2400" dirty="0" smtClean="0">
                <a:solidFill>
                  <a:schemeClr val="tx1"/>
                </a:solidFill>
              </a:rPr>
              <a:t>O ferro é um metal essencial, que se pode tornar tóxico quando, por defeito metabólico, existe em </a:t>
            </a:r>
            <a:br>
              <a:rPr lang="pt-PT" sz="2400" dirty="0" smtClean="0">
                <a:solidFill>
                  <a:schemeClr val="tx1"/>
                </a:solidFill>
              </a:rPr>
            </a:br>
            <a:r>
              <a:rPr lang="pt-PT" sz="2400" dirty="0" smtClean="0">
                <a:solidFill>
                  <a:schemeClr val="tx1"/>
                </a:solidFill>
              </a:rPr>
              <a:t>quantidade excessiva no organismo, da mesma forma como pode provocar doença quando não está </a:t>
            </a:r>
            <a:r>
              <a:rPr lang="pt-PT" sz="2400" dirty="0" err="1" smtClean="0">
                <a:solidFill>
                  <a:schemeClr val="tx1"/>
                </a:solidFill>
              </a:rPr>
              <a:t>disponivel</a:t>
            </a:r>
            <a:r>
              <a:rPr lang="pt-PT" sz="2400" dirty="0" smtClean="0">
                <a:solidFill>
                  <a:schemeClr val="tx1"/>
                </a:solidFill>
              </a:rPr>
              <a:t> nas quantidades adequadas, quer por ingestão deficiente, que por deficiente capacidade de metabolização.</a:t>
            </a:r>
            <a:endParaRPr lang="pt-PT" sz="2800" dirty="0" smtClean="0">
              <a:solidFill>
                <a:schemeClr val="tx1"/>
              </a:solidFill>
              <a:effectLst/>
            </a:endParaRPr>
          </a:p>
        </p:txBody>
      </p:sp>
    </p:spTree>
    <p:extLst>
      <p:ext uri="{BB962C8B-B14F-4D97-AF65-F5344CB8AC3E}">
        <p14:creationId xmlns:p14="http://schemas.microsoft.com/office/powerpoint/2010/main" val="2078918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osição do Rodapé 3"/>
          <p:cNvSpPr>
            <a:spLocks noGrp="1"/>
          </p:cNvSpPr>
          <p:nvPr>
            <p:ph type="ftr" sz="quarter" idx="10"/>
          </p:nvPr>
        </p:nvSpPr>
        <p:spPr/>
        <p:txBody>
          <a:bodyPr/>
          <a:lstStyle/>
          <a:p>
            <a:pPr>
              <a:defRPr/>
            </a:pPr>
            <a:r>
              <a:rPr lang="pt-PT" dirty="0" smtClean="0"/>
              <a:t>                  </a:t>
            </a:r>
            <a:endParaRPr lang="pt-PT" dirty="0"/>
          </a:p>
        </p:txBody>
      </p:sp>
      <p:sp>
        <p:nvSpPr>
          <p:cNvPr id="5" name="Marcador de Posição do Número do Diapositivo 4"/>
          <p:cNvSpPr>
            <a:spLocks noGrp="1"/>
          </p:cNvSpPr>
          <p:nvPr>
            <p:ph type="sldNum" sz="quarter" idx="11"/>
          </p:nvPr>
        </p:nvSpPr>
        <p:spPr/>
        <p:txBody>
          <a:bodyPr/>
          <a:lstStyle/>
          <a:p>
            <a:pPr>
              <a:defRPr/>
            </a:pPr>
            <a:fld id="{AB358C3C-B355-4509-BB2A-F6C2FC2C8B1C}" type="slidenum">
              <a:rPr lang="pt-PT" smtClean="0"/>
              <a:pPr>
                <a:defRPr/>
              </a:pPr>
              <a:t>13</a:t>
            </a:fld>
            <a:endParaRPr lang="pt-PT"/>
          </a:p>
        </p:txBody>
      </p:sp>
      <p:sp>
        <p:nvSpPr>
          <p:cNvPr id="2" name="Título 1"/>
          <p:cNvSpPr>
            <a:spLocks noGrp="1"/>
          </p:cNvSpPr>
          <p:nvPr>
            <p:ph type="title" idx="4294967295"/>
          </p:nvPr>
        </p:nvSpPr>
        <p:spPr>
          <a:xfrm>
            <a:off x="2133600" y="457200"/>
            <a:ext cx="7010400" cy="1295400"/>
          </a:xfrm>
        </p:spPr>
        <p:txBody>
          <a:bodyPr/>
          <a:lstStyle/>
          <a:p>
            <a:pPr>
              <a:defRPr/>
            </a:pPr>
            <a:r>
              <a:rPr lang="pt-PT" sz="3600" dirty="0" err="1" smtClean="0">
                <a:latin typeface="Calibri" pitchFamily="34" charset="0"/>
                <a:cs typeface="Calibri" pitchFamily="34" charset="0"/>
              </a:rPr>
              <a:t>Hemocromatose</a:t>
            </a:r>
            <a:endParaRPr lang="pt-PT" sz="3600" dirty="0">
              <a:latin typeface="Calibri" pitchFamily="34" charset="0"/>
              <a:cs typeface="Calibri" pitchFamily="34" charset="0"/>
            </a:endParaRPr>
          </a:p>
        </p:txBody>
      </p:sp>
      <p:sp>
        <p:nvSpPr>
          <p:cNvPr id="3" name="Marcador de Posição de Conteúdo 2"/>
          <p:cNvSpPr>
            <a:spLocks noGrp="1"/>
          </p:cNvSpPr>
          <p:nvPr>
            <p:ph idx="4294967295"/>
          </p:nvPr>
        </p:nvSpPr>
        <p:spPr>
          <a:xfrm>
            <a:off x="467544" y="1484784"/>
            <a:ext cx="5182691" cy="4114800"/>
          </a:xfrm>
        </p:spPr>
        <p:txBody>
          <a:bodyPr/>
          <a:lstStyle/>
          <a:p>
            <a:pPr algn="just">
              <a:lnSpc>
                <a:spcPct val="150000"/>
              </a:lnSpc>
              <a:defRPr/>
            </a:pPr>
            <a:r>
              <a:rPr lang="pt-PT" sz="2400" dirty="0" smtClean="0">
                <a:latin typeface="Calibri" pitchFamily="34" charset="0"/>
                <a:cs typeface="Calibri" pitchFamily="34" charset="0"/>
              </a:rPr>
              <a:t>Um jovem do sexo masculino, com 20 anos, apresenta pigmentação excessiva da pele (aspecto bronzeado, sem exposição solar).</a:t>
            </a:r>
          </a:p>
          <a:p>
            <a:pPr algn="just">
              <a:lnSpc>
                <a:spcPct val="150000"/>
              </a:lnSpc>
              <a:defRPr/>
            </a:pPr>
            <a:r>
              <a:rPr lang="pt-PT" sz="2400" dirty="0" smtClean="0">
                <a:latin typeface="Calibri" pitchFamily="34" charset="0"/>
                <a:cs typeface="Calibri" pitchFamily="34" charset="0"/>
              </a:rPr>
              <a:t>O estudo mais detalhado do seu caso revela diabetes, distúrbios hormonais, funcionamento hepático deficiente e níveis elevados de ferro no sangue.</a:t>
            </a:r>
            <a:endParaRPr lang="pt-PT" sz="2400" dirty="0">
              <a:latin typeface="Calibri" pitchFamily="34" charset="0"/>
              <a:cs typeface="Calibri"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0275" y="476672"/>
            <a:ext cx="2876550" cy="442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1539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osição do Rodapé 3"/>
          <p:cNvSpPr>
            <a:spLocks noGrp="1"/>
          </p:cNvSpPr>
          <p:nvPr>
            <p:ph type="ftr" sz="quarter" idx="10"/>
          </p:nvPr>
        </p:nvSpPr>
        <p:spPr/>
        <p:txBody>
          <a:bodyPr/>
          <a:lstStyle/>
          <a:p>
            <a:pPr>
              <a:defRPr/>
            </a:pPr>
            <a:r>
              <a:rPr lang="pt-PT" dirty="0" smtClean="0"/>
              <a:t>                  </a:t>
            </a:r>
            <a:endParaRPr lang="pt-PT" dirty="0"/>
          </a:p>
        </p:txBody>
      </p:sp>
      <p:sp>
        <p:nvSpPr>
          <p:cNvPr id="5" name="Marcador de Posição do Número do Diapositivo 4"/>
          <p:cNvSpPr>
            <a:spLocks noGrp="1"/>
          </p:cNvSpPr>
          <p:nvPr>
            <p:ph type="sldNum" sz="quarter" idx="11"/>
          </p:nvPr>
        </p:nvSpPr>
        <p:spPr/>
        <p:txBody>
          <a:bodyPr/>
          <a:lstStyle/>
          <a:p>
            <a:pPr>
              <a:defRPr/>
            </a:pPr>
            <a:fld id="{603ECAE1-ABE8-4CAD-828C-F500BF401FC7}" type="slidenum">
              <a:rPr lang="pt-PT" smtClean="0"/>
              <a:pPr>
                <a:defRPr/>
              </a:pPr>
              <a:t>14</a:t>
            </a:fld>
            <a:endParaRPr lang="pt-PT" dirty="0"/>
          </a:p>
        </p:txBody>
      </p:sp>
      <p:sp>
        <p:nvSpPr>
          <p:cNvPr id="2" name="Título 1"/>
          <p:cNvSpPr>
            <a:spLocks noGrp="1"/>
          </p:cNvSpPr>
          <p:nvPr>
            <p:ph type="title" idx="4294967295"/>
          </p:nvPr>
        </p:nvSpPr>
        <p:spPr>
          <a:xfrm>
            <a:off x="179512" y="152400"/>
            <a:ext cx="3528392" cy="1295400"/>
          </a:xfrm>
          <a:noFill/>
        </p:spPr>
        <p:txBody>
          <a:bodyPr/>
          <a:lstStyle/>
          <a:p>
            <a:pPr>
              <a:defRPr/>
            </a:pPr>
            <a:r>
              <a:rPr lang="pt-PT" sz="3600" dirty="0" smtClean="0">
                <a:latin typeface="Calibri" pitchFamily="34" charset="0"/>
                <a:cs typeface="Calibri" pitchFamily="34" charset="0"/>
              </a:rPr>
              <a:t>Hemocromatose</a:t>
            </a:r>
            <a:endParaRPr lang="pt-PT" sz="3600" dirty="0">
              <a:latin typeface="Calibri" pitchFamily="34" charset="0"/>
              <a:cs typeface="Calibri" pitchFamily="34" charset="0"/>
            </a:endParaRPr>
          </a:p>
        </p:txBody>
      </p:sp>
      <p:sp>
        <p:nvSpPr>
          <p:cNvPr id="3" name="Marcador de Posição de Conteúdo 2"/>
          <p:cNvSpPr>
            <a:spLocks noGrp="1"/>
          </p:cNvSpPr>
          <p:nvPr>
            <p:ph idx="4294967295"/>
          </p:nvPr>
        </p:nvSpPr>
        <p:spPr>
          <a:xfrm>
            <a:off x="251520" y="1546448"/>
            <a:ext cx="3456384" cy="4114800"/>
          </a:xfrm>
        </p:spPr>
        <p:txBody>
          <a:bodyPr/>
          <a:lstStyle/>
          <a:p>
            <a:pPr marL="0" indent="0">
              <a:lnSpc>
                <a:spcPct val="150000"/>
              </a:lnSpc>
              <a:buNone/>
              <a:defRPr/>
            </a:pPr>
            <a:r>
              <a:rPr lang="pt-PT" sz="2400" dirty="0" smtClean="0">
                <a:latin typeface="Calibri" pitchFamily="34" charset="0"/>
                <a:cs typeface="Calibri" pitchFamily="34" charset="0"/>
              </a:rPr>
              <a:t>Esta condição </a:t>
            </a:r>
            <a:r>
              <a:rPr lang="pt-PT" sz="2400" dirty="0" smtClean="0">
                <a:latin typeface="Calibri" pitchFamily="34" charset="0"/>
                <a:cs typeface="Calibri" pitchFamily="34" charset="0"/>
              </a:rPr>
              <a:t>é hereditária e decorre </a:t>
            </a:r>
            <a:r>
              <a:rPr lang="pt-PT" sz="2400" dirty="0" smtClean="0">
                <a:latin typeface="Calibri" pitchFamily="34" charset="0"/>
                <a:cs typeface="Calibri" pitchFamily="34" charset="0"/>
              </a:rPr>
              <a:t>duma absorção excessivamente eficiente do ferro ingerido na dieta, ao nível do intestino delgado</a:t>
            </a:r>
            <a:r>
              <a:rPr lang="pt-PT" sz="2400" dirty="0" smtClean="0">
                <a:latin typeface="Calibri" pitchFamily="34" charset="0"/>
                <a:cs typeface="Calibri" pitchFamily="34" charset="0"/>
              </a:rPr>
              <a:t>.</a:t>
            </a:r>
            <a:endParaRPr lang="pt-PT" sz="2400" dirty="0" smtClean="0">
              <a:latin typeface="Calibri" pitchFamily="34" charset="0"/>
              <a:cs typeface="Calibri" pitchFamily="34" charset="0"/>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519562"/>
            <a:ext cx="4907260" cy="4637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ângulo 5"/>
          <p:cNvSpPr/>
          <p:nvPr/>
        </p:nvSpPr>
        <p:spPr>
          <a:xfrm>
            <a:off x="251520" y="5363135"/>
            <a:ext cx="8640960" cy="1200329"/>
          </a:xfrm>
          <a:prstGeom prst="rect">
            <a:avLst/>
          </a:prstGeom>
        </p:spPr>
        <p:txBody>
          <a:bodyPr wrap="square">
            <a:spAutoFit/>
          </a:bodyPr>
          <a:lstStyle/>
          <a:p>
            <a:pPr>
              <a:lnSpc>
                <a:spcPct val="150000"/>
              </a:lnSpc>
            </a:pPr>
            <a:r>
              <a:rPr lang="pt-PT" sz="2400" dirty="0">
                <a:latin typeface="Calibri" panose="020F0502020204030204" pitchFamily="34" charset="0"/>
              </a:rPr>
              <a:t>O ferro assimilado é acumulado ao nível do fígado, do pâncreas, das glândulas endócrinas e da pele</a:t>
            </a:r>
          </a:p>
        </p:txBody>
      </p:sp>
    </p:spTree>
    <p:extLst>
      <p:ext uri="{BB962C8B-B14F-4D97-AF65-F5344CB8AC3E}">
        <p14:creationId xmlns:p14="http://schemas.microsoft.com/office/powerpoint/2010/main" val="3744019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osição do Número do Diapositivo 4"/>
          <p:cNvSpPr>
            <a:spLocks noGrp="1"/>
          </p:cNvSpPr>
          <p:nvPr>
            <p:ph type="sldNum" sz="quarter" idx="11"/>
          </p:nvPr>
        </p:nvSpPr>
        <p:spPr/>
        <p:txBody>
          <a:bodyPr/>
          <a:lstStyle/>
          <a:p>
            <a:pPr>
              <a:defRPr/>
            </a:pPr>
            <a:fld id="{BE077C41-3AC2-4FA8-A8D3-A342AC97E3E6}" type="slidenum">
              <a:rPr lang="pt-PT" smtClean="0"/>
              <a:pPr>
                <a:defRPr/>
              </a:pPr>
              <a:t>15</a:t>
            </a:fld>
            <a:endParaRPr lang="pt-PT"/>
          </a:p>
        </p:txBody>
      </p:sp>
      <p:sp>
        <p:nvSpPr>
          <p:cNvPr id="6" name="Título 5"/>
          <p:cNvSpPr>
            <a:spLocks noGrp="1"/>
          </p:cNvSpPr>
          <p:nvPr>
            <p:ph type="title" idx="4294967295"/>
          </p:nvPr>
        </p:nvSpPr>
        <p:spPr>
          <a:xfrm>
            <a:off x="2133600" y="457200"/>
            <a:ext cx="7010400" cy="1295400"/>
          </a:xfrm>
        </p:spPr>
        <p:txBody>
          <a:bodyPr/>
          <a:lstStyle/>
          <a:p>
            <a:pPr>
              <a:defRPr/>
            </a:pPr>
            <a:r>
              <a:rPr lang="pt-PT" sz="3600" dirty="0" err="1" smtClean="0">
                <a:latin typeface="Calibri" pitchFamily="34" charset="0"/>
                <a:cs typeface="Calibri" pitchFamily="34" charset="0"/>
              </a:rPr>
              <a:t>Hemocromatose</a:t>
            </a:r>
            <a:endParaRPr lang="pt-PT" sz="3600" dirty="0">
              <a:latin typeface="Calibri" pitchFamily="34" charset="0"/>
              <a:cs typeface="Calibri" pitchFamily="34" charset="0"/>
            </a:endParaRPr>
          </a:p>
        </p:txBody>
      </p:sp>
      <p:sp>
        <p:nvSpPr>
          <p:cNvPr id="7" name="Marcador de Posição de Conteúdo 6"/>
          <p:cNvSpPr>
            <a:spLocks noGrp="1"/>
          </p:cNvSpPr>
          <p:nvPr>
            <p:ph idx="4294967295"/>
          </p:nvPr>
        </p:nvSpPr>
        <p:spPr>
          <a:xfrm>
            <a:off x="827584" y="1844824"/>
            <a:ext cx="7776864" cy="4114800"/>
          </a:xfrm>
        </p:spPr>
        <p:txBody>
          <a:bodyPr/>
          <a:lstStyle/>
          <a:p>
            <a:pPr algn="just">
              <a:lnSpc>
                <a:spcPct val="150000"/>
              </a:lnSpc>
              <a:defRPr/>
            </a:pPr>
            <a:r>
              <a:rPr lang="pt-PT" sz="2400" dirty="0" smtClean="0">
                <a:latin typeface="Calibri" pitchFamily="34" charset="0"/>
                <a:cs typeface="Calibri" pitchFamily="34" charset="0"/>
              </a:rPr>
              <a:t>O tratamento desta doença requer que se retire sangue periodicamente ou que, em alternativa, se medique o doente com um agente quelante capaz de remover, para excreção, a quantidade de ferro assimilada em excesso.</a:t>
            </a:r>
          </a:p>
          <a:p>
            <a:pPr algn="just">
              <a:lnSpc>
                <a:spcPct val="150000"/>
              </a:lnSpc>
              <a:defRPr/>
            </a:pPr>
            <a:r>
              <a:rPr lang="pt-PT" sz="2400" dirty="0" smtClean="0">
                <a:latin typeface="Calibri" pitchFamily="34" charset="0"/>
                <a:cs typeface="Calibri" pitchFamily="34" charset="0"/>
              </a:rPr>
              <a:t>A correcção desta deficiência através da dieta não está descrita como eficaz</a:t>
            </a:r>
            <a:endParaRPr lang="pt-PT" sz="2400" dirty="0">
              <a:latin typeface="Calibri" pitchFamily="34" charset="0"/>
              <a:cs typeface="Calibri"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4941168"/>
            <a:ext cx="3714750"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3158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osição do Rodapé 3"/>
          <p:cNvSpPr>
            <a:spLocks noGrp="1"/>
          </p:cNvSpPr>
          <p:nvPr>
            <p:ph type="ftr" sz="quarter" idx="10"/>
          </p:nvPr>
        </p:nvSpPr>
        <p:spPr/>
        <p:txBody>
          <a:bodyPr/>
          <a:lstStyle/>
          <a:p>
            <a:pPr>
              <a:defRPr/>
            </a:pPr>
            <a:r>
              <a:rPr lang="pt-PT" dirty="0" smtClean="0"/>
              <a:t>                  </a:t>
            </a:r>
            <a:endParaRPr lang="pt-PT" dirty="0"/>
          </a:p>
        </p:txBody>
      </p:sp>
      <p:sp>
        <p:nvSpPr>
          <p:cNvPr id="5" name="Marcador de Posição do Número do Diapositivo 4"/>
          <p:cNvSpPr>
            <a:spLocks noGrp="1"/>
          </p:cNvSpPr>
          <p:nvPr>
            <p:ph type="sldNum" sz="quarter" idx="11"/>
          </p:nvPr>
        </p:nvSpPr>
        <p:spPr/>
        <p:txBody>
          <a:bodyPr/>
          <a:lstStyle/>
          <a:p>
            <a:pPr>
              <a:defRPr/>
            </a:pPr>
            <a:fld id="{320EAB83-8A9B-455C-B03E-8D2D369F80AE}" type="slidenum">
              <a:rPr lang="pt-PT" smtClean="0"/>
              <a:pPr>
                <a:defRPr/>
              </a:pPr>
              <a:t>16</a:t>
            </a:fld>
            <a:endParaRPr lang="pt-PT"/>
          </a:p>
        </p:txBody>
      </p:sp>
      <p:sp>
        <p:nvSpPr>
          <p:cNvPr id="2" name="Título 1"/>
          <p:cNvSpPr>
            <a:spLocks noGrp="1"/>
          </p:cNvSpPr>
          <p:nvPr>
            <p:ph type="title" idx="4294967295"/>
          </p:nvPr>
        </p:nvSpPr>
        <p:spPr>
          <a:xfrm>
            <a:off x="2133600" y="457200"/>
            <a:ext cx="7010400" cy="1295400"/>
          </a:xfrm>
        </p:spPr>
        <p:txBody>
          <a:bodyPr/>
          <a:lstStyle/>
          <a:p>
            <a:pPr>
              <a:defRPr/>
            </a:pPr>
            <a:r>
              <a:rPr lang="pt-PT" sz="3600" dirty="0" smtClean="0">
                <a:latin typeface="Calibri" pitchFamily="34" charset="0"/>
                <a:cs typeface="Calibri" pitchFamily="34" charset="0"/>
              </a:rPr>
              <a:t>Anemia por deficiência de ferro</a:t>
            </a:r>
            <a:endParaRPr lang="pt-PT" sz="3600" dirty="0">
              <a:latin typeface="Calibri" pitchFamily="34" charset="0"/>
              <a:cs typeface="Calibri" pitchFamily="34" charset="0"/>
            </a:endParaRPr>
          </a:p>
        </p:txBody>
      </p:sp>
      <p:sp>
        <p:nvSpPr>
          <p:cNvPr id="3" name="Marcador de Posição de Conteúdo 2"/>
          <p:cNvSpPr>
            <a:spLocks noGrp="1"/>
          </p:cNvSpPr>
          <p:nvPr>
            <p:ph idx="4294967295"/>
          </p:nvPr>
        </p:nvSpPr>
        <p:spPr>
          <a:xfrm>
            <a:off x="683568" y="1751732"/>
            <a:ext cx="7960370" cy="3477468"/>
          </a:xfrm>
        </p:spPr>
        <p:txBody>
          <a:bodyPr/>
          <a:lstStyle/>
          <a:p>
            <a:pPr algn="just">
              <a:lnSpc>
                <a:spcPct val="150000"/>
              </a:lnSpc>
              <a:defRPr/>
            </a:pPr>
            <a:r>
              <a:rPr lang="pt-PT" sz="2400" dirty="0" smtClean="0">
                <a:latin typeface="Calibri" pitchFamily="34" charset="0"/>
                <a:cs typeface="Calibri" pitchFamily="34" charset="0"/>
              </a:rPr>
              <a:t>Um caso clínico de anemia persistente, que não se resolve com suplementação da dieta com ferro, ou que apesar de melhorar após a suplementação, recidiva sistematicamente, pode ser consequência de inadequada absorção do ferro existente na dieta ou causada pela ingestão sistemática de agentes </a:t>
            </a:r>
            <a:r>
              <a:rPr lang="pt-PT" sz="2400" dirty="0" smtClean="0">
                <a:latin typeface="Calibri" pitchFamily="34" charset="0"/>
                <a:cs typeface="Calibri" pitchFamily="34" charset="0"/>
              </a:rPr>
              <a:t>quelantes </a:t>
            </a:r>
            <a:r>
              <a:rPr lang="pt-PT" sz="2400" dirty="0" smtClean="0">
                <a:latin typeface="Calibri" pitchFamily="34" charset="0"/>
                <a:cs typeface="Calibri" pitchFamily="34" charset="0"/>
              </a:rPr>
              <a:t>do ferro. </a:t>
            </a:r>
            <a:endParaRPr lang="pt-PT" sz="2400" dirty="0" smtClean="0">
              <a:latin typeface="Calibri" pitchFamily="34" charset="0"/>
              <a:cs typeface="Calibri" pitchFamily="34" charset="0"/>
            </a:endParaRPr>
          </a:p>
          <a:p>
            <a:pPr algn="just">
              <a:lnSpc>
                <a:spcPct val="150000"/>
              </a:lnSpc>
              <a:defRPr/>
            </a:pPr>
            <a:endParaRPr lang="pt-PT" sz="2400" dirty="0">
              <a:latin typeface="Calibri" pitchFamily="34" charset="0"/>
              <a:cs typeface="Calibri" pitchFamily="34" charset="0"/>
            </a:endParaRPr>
          </a:p>
          <a:p>
            <a:pPr algn="just">
              <a:lnSpc>
                <a:spcPct val="150000"/>
              </a:lnSpc>
              <a:defRPr/>
            </a:pPr>
            <a:r>
              <a:rPr lang="pt-PT" sz="2400" dirty="0" smtClean="0">
                <a:latin typeface="Calibri" pitchFamily="34" charset="0"/>
                <a:cs typeface="Calibri" pitchFamily="34" charset="0"/>
              </a:rPr>
              <a:t> </a:t>
            </a:r>
            <a:r>
              <a:rPr lang="en-GB" sz="2400" dirty="0" smtClean="0">
                <a:latin typeface="Calibri" pitchFamily="34" charset="0"/>
                <a:cs typeface="Calibri" pitchFamily="34" charset="0"/>
                <a:hlinkClick r:id="rId2"/>
              </a:rPr>
              <a:t>Living With Iron-Deficiency </a:t>
            </a:r>
            <a:r>
              <a:rPr lang="en-GB" sz="2400" dirty="0" err="1" smtClean="0">
                <a:latin typeface="Calibri" pitchFamily="34" charset="0"/>
                <a:cs typeface="Calibri" pitchFamily="34" charset="0"/>
                <a:hlinkClick r:id="rId2"/>
              </a:rPr>
              <a:t>Anemia</a:t>
            </a:r>
            <a:r>
              <a:rPr lang="en-GB" sz="2400" dirty="0" smtClean="0">
                <a:latin typeface="Calibri" pitchFamily="34" charset="0"/>
                <a:cs typeface="Calibri" pitchFamily="34" charset="0"/>
                <a:hlinkClick r:id="rId2"/>
              </a:rPr>
              <a:t> - NHLBI, NIH</a:t>
            </a:r>
            <a:endParaRPr lang="pt-PT" sz="2400" dirty="0">
              <a:latin typeface="Calibri" pitchFamily="34" charset="0"/>
              <a:cs typeface="Calibri" pitchFamily="34" charset="0"/>
            </a:endParaRPr>
          </a:p>
        </p:txBody>
      </p:sp>
    </p:spTree>
    <p:extLst>
      <p:ext uri="{BB962C8B-B14F-4D97-AF65-F5344CB8AC3E}">
        <p14:creationId xmlns:p14="http://schemas.microsoft.com/office/powerpoint/2010/main" val="1739624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osição do Rodapé 3"/>
          <p:cNvSpPr>
            <a:spLocks noGrp="1"/>
          </p:cNvSpPr>
          <p:nvPr>
            <p:ph type="ftr" sz="quarter" idx="10"/>
          </p:nvPr>
        </p:nvSpPr>
        <p:spPr/>
        <p:txBody>
          <a:bodyPr/>
          <a:lstStyle/>
          <a:p>
            <a:pPr>
              <a:defRPr/>
            </a:pPr>
            <a:r>
              <a:rPr lang="pt-PT" dirty="0" smtClean="0"/>
              <a:t>                  </a:t>
            </a:r>
            <a:endParaRPr lang="pt-PT" dirty="0"/>
          </a:p>
        </p:txBody>
      </p:sp>
      <p:sp>
        <p:nvSpPr>
          <p:cNvPr id="5" name="Marcador de Posição do Número do Diapositivo 4"/>
          <p:cNvSpPr>
            <a:spLocks noGrp="1"/>
          </p:cNvSpPr>
          <p:nvPr>
            <p:ph type="sldNum" sz="quarter" idx="11"/>
          </p:nvPr>
        </p:nvSpPr>
        <p:spPr/>
        <p:txBody>
          <a:bodyPr/>
          <a:lstStyle/>
          <a:p>
            <a:pPr>
              <a:defRPr/>
            </a:pPr>
            <a:fld id="{FB38E32E-DEA8-42CF-91C6-2B3200AF018E}" type="slidenum">
              <a:rPr lang="pt-PT" smtClean="0"/>
              <a:pPr>
                <a:defRPr/>
              </a:pPr>
              <a:t>17</a:t>
            </a:fld>
            <a:endParaRPr lang="pt-PT"/>
          </a:p>
        </p:txBody>
      </p:sp>
      <p:sp>
        <p:nvSpPr>
          <p:cNvPr id="2" name="Título 1"/>
          <p:cNvSpPr>
            <a:spLocks noGrp="1"/>
          </p:cNvSpPr>
          <p:nvPr>
            <p:ph type="title" idx="4294967295"/>
          </p:nvPr>
        </p:nvSpPr>
        <p:spPr>
          <a:xfrm>
            <a:off x="2247056" y="44450"/>
            <a:ext cx="8229600" cy="1139825"/>
          </a:xfrm>
        </p:spPr>
        <p:txBody>
          <a:bodyPr/>
          <a:lstStyle/>
          <a:p>
            <a:pPr>
              <a:defRPr/>
            </a:pPr>
            <a:r>
              <a:rPr lang="pt-PT" sz="3600" dirty="0" smtClean="0">
                <a:latin typeface="Calibri" pitchFamily="34" charset="0"/>
                <a:cs typeface="Calibri" pitchFamily="34" charset="0"/>
              </a:rPr>
              <a:t>Anemia por deficiência de ferro</a:t>
            </a:r>
            <a:endParaRPr lang="pt-PT" sz="3600" dirty="0">
              <a:latin typeface="Calibri" pitchFamily="34" charset="0"/>
              <a:cs typeface="Calibri" pitchFamily="34" charset="0"/>
            </a:endParaRPr>
          </a:p>
        </p:txBody>
      </p:sp>
      <p:sp>
        <p:nvSpPr>
          <p:cNvPr id="3" name="Marcador de Posição de Conteúdo 2"/>
          <p:cNvSpPr>
            <a:spLocks noGrp="1"/>
          </p:cNvSpPr>
          <p:nvPr>
            <p:ph idx="4294967295"/>
          </p:nvPr>
        </p:nvSpPr>
        <p:spPr>
          <a:xfrm>
            <a:off x="457200" y="1772816"/>
            <a:ext cx="8229600" cy="4130675"/>
          </a:xfrm>
        </p:spPr>
        <p:txBody>
          <a:bodyPr/>
          <a:lstStyle/>
          <a:p>
            <a:pPr algn="just">
              <a:lnSpc>
                <a:spcPct val="150000"/>
              </a:lnSpc>
              <a:defRPr/>
            </a:pPr>
            <a:r>
              <a:rPr lang="pt-PT" sz="2400" dirty="0" smtClean="0">
                <a:latin typeface="Calibri" pitchFamily="34" charset="0"/>
                <a:cs typeface="Calibri" pitchFamily="34" charset="0"/>
              </a:rPr>
              <a:t>Os medicamentos que contém agentes quelantes do ferro são agentes hipocolesterolémicos e aminoglucósidos.</a:t>
            </a:r>
          </a:p>
          <a:p>
            <a:pPr algn="just">
              <a:lnSpc>
                <a:spcPct val="150000"/>
              </a:lnSpc>
              <a:defRPr/>
            </a:pPr>
            <a:r>
              <a:rPr lang="pt-PT" sz="2400" dirty="0" smtClean="0">
                <a:latin typeface="Calibri" pitchFamily="34" charset="0"/>
                <a:cs typeface="Calibri" pitchFamily="34" charset="0"/>
              </a:rPr>
              <a:t>Alguns alimentos também causam efeito semelhante, daqueles que são muito ricos em taninos (chá, café, vinho tinto).</a:t>
            </a:r>
          </a:p>
          <a:p>
            <a:pPr algn="just">
              <a:lnSpc>
                <a:spcPct val="150000"/>
              </a:lnSpc>
              <a:defRPr/>
            </a:pPr>
            <a:r>
              <a:rPr lang="pt-PT" sz="2400" dirty="0" smtClean="0">
                <a:latin typeface="Calibri" pitchFamily="34" charset="0"/>
                <a:cs typeface="Calibri" pitchFamily="34" charset="0"/>
              </a:rPr>
              <a:t>Situações de diarreia prolongada também reduzem a eficácia da absorção do ferro.</a:t>
            </a:r>
            <a:endParaRPr lang="pt-PT" sz="2400" dirty="0">
              <a:latin typeface="Calibri" pitchFamily="34" charset="0"/>
              <a:cs typeface="Calibri" pitchFamily="34" charset="0"/>
            </a:endParaRPr>
          </a:p>
        </p:txBody>
      </p:sp>
    </p:spTree>
    <p:extLst>
      <p:ext uri="{BB962C8B-B14F-4D97-AF65-F5344CB8AC3E}">
        <p14:creationId xmlns:p14="http://schemas.microsoft.com/office/powerpoint/2010/main" val="2693134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571604" y="214290"/>
            <a:ext cx="7253289" cy="1295400"/>
          </a:xfrm>
        </p:spPr>
        <p:txBody>
          <a:bodyPr/>
          <a:lstStyle/>
          <a:p>
            <a:pPr algn="r">
              <a:defRPr/>
            </a:pPr>
            <a:r>
              <a:rPr lang="pt-PT" sz="3200" dirty="0" smtClean="0">
                <a:solidFill>
                  <a:schemeClr val="bg2">
                    <a:lumMod val="50000"/>
                  </a:schemeClr>
                </a:solidFill>
                <a:latin typeface="Calibri" pitchFamily="34" charset="0"/>
                <a:cs typeface="Calibri" pitchFamily="34" charset="0"/>
              </a:rPr>
              <a:t>Tratamento das intoxicações com metais</a:t>
            </a:r>
            <a:endParaRPr lang="pt-PT" sz="3200" dirty="0">
              <a:solidFill>
                <a:schemeClr val="bg2">
                  <a:lumMod val="50000"/>
                </a:schemeClr>
              </a:solidFill>
              <a:latin typeface="Calibri" pitchFamily="34" charset="0"/>
              <a:cs typeface="Calibri" pitchFamily="34" charset="0"/>
            </a:endParaRPr>
          </a:p>
        </p:txBody>
      </p:sp>
      <p:sp>
        <p:nvSpPr>
          <p:cNvPr id="29699" name="Marcador de Posição do Texto 2"/>
          <p:cNvSpPr>
            <a:spLocks noGrp="1"/>
          </p:cNvSpPr>
          <p:nvPr>
            <p:ph type="body" sz="half" idx="1"/>
          </p:nvPr>
        </p:nvSpPr>
        <p:spPr>
          <a:xfrm>
            <a:off x="462855" y="1654450"/>
            <a:ext cx="8357617" cy="3214710"/>
          </a:xfrm>
        </p:spPr>
        <p:txBody>
          <a:bodyPr/>
          <a:lstStyle/>
          <a:p>
            <a:pPr algn="just">
              <a:lnSpc>
                <a:spcPct val="150000"/>
              </a:lnSpc>
              <a:buFont typeface="Arial" pitchFamily="34" charset="0"/>
              <a:buChar char="•"/>
            </a:pPr>
            <a:r>
              <a:rPr lang="pt-PT" sz="2400" dirty="0" smtClean="0">
                <a:latin typeface="Calibri" pitchFamily="34" charset="0"/>
                <a:cs typeface="Calibri" pitchFamily="34" charset="0"/>
              </a:rPr>
              <a:t>Usam-se agentes quelantes, capazes de formar complexos com os iões metálicos tóxicos, formando complexos não tóxicos, sem inactivar outros metais necessários e que possam ser excretados.</a:t>
            </a:r>
          </a:p>
        </p:txBody>
      </p:sp>
      <p:sp>
        <p:nvSpPr>
          <p:cNvPr id="29700" name="Marcador de Posição de Conteúdo 3"/>
          <p:cNvSpPr>
            <a:spLocks noGrp="1"/>
          </p:cNvSpPr>
          <p:nvPr>
            <p:ph sz="half" idx="2"/>
          </p:nvPr>
        </p:nvSpPr>
        <p:spPr>
          <a:xfrm>
            <a:off x="395536" y="4005064"/>
            <a:ext cx="8329612" cy="1595437"/>
          </a:xfrm>
        </p:spPr>
        <p:txBody>
          <a:bodyPr/>
          <a:lstStyle/>
          <a:p>
            <a:pPr algn="just">
              <a:lnSpc>
                <a:spcPct val="150000"/>
              </a:lnSpc>
              <a:buFont typeface="Arial" pitchFamily="34" charset="0"/>
              <a:buChar char="•"/>
            </a:pPr>
            <a:r>
              <a:rPr lang="pt-PT" sz="2400" dirty="0" smtClean="0">
                <a:latin typeface="Calibri" pitchFamily="34" charset="0"/>
                <a:cs typeface="Calibri" pitchFamily="34" charset="0"/>
              </a:rPr>
              <a:t>Os ligandos mais usados contém  -OH, -COOH,  -S-S e NH</a:t>
            </a:r>
            <a:r>
              <a:rPr lang="pt-PT" sz="2400" baseline="-25000" dirty="0" smtClean="0">
                <a:latin typeface="Calibri" pitchFamily="34" charset="0"/>
                <a:cs typeface="Calibri" pitchFamily="34" charset="0"/>
              </a:rPr>
              <a:t>2</a:t>
            </a:r>
            <a:r>
              <a:rPr lang="pt-PT" sz="2400" dirty="0" smtClean="0">
                <a:latin typeface="Calibri" pitchFamily="34" charset="0"/>
                <a:cs typeface="Calibri" pitchFamily="34" charset="0"/>
              </a:rPr>
              <a:t>.</a:t>
            </a:r>
          </a:p>
          <a:p>
            <a:pPr algn="just">
              <a:lnSpc>
                <a:spcPct val="150000"/>
              </a:lnSpc>
              <a:buFont typeface="Arial" pitchFamily="34" charset="0"/>
              <a:buChar char="•"/>
            </a:pPr>
            <a:r>
              <a:rPr lang="pt-PT" sz="2400" dirty="0" smtClean="0">
                <a:latin typeface="Calibri" pitchFamily="34" charset="0"/>
                <a:cs typeface="Calibri" pitchFamily="34" charset="0"/>
              </a:rPr>
              <a:t>EDTA,Ca; DTPA,Ca; Penicilamina.</a:t>
            </a:r>
          </a:p>
        </p:txBody>
      </p:sp>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18</a:t>
            </a:fld>
            <a:r>
              <a:rPr lang="pt-PT" sz="1100" dirty="0" smtClean="0"/>
              <a:t> Nídia Braz 2014 </a:t>
            </a:r>
            <a:endParaRPr lang="pt-PT" sz="11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2866" name="Group 98"/>
          <p:cNvGraphicFramePr>
            <a:graphicFrameLocks noGrp="1"/>
          </p:cNvGraphicFramePr>
          <p:nvPr>
            <p:ph type="tbl" idx="4294967295"/>
          </p:nvPr>
        </p:nvGraphicFramePr>
        <p:xfrm>
          <a:off x="467544" y="764704"/>
          <a:ext cx="8280400" cy="5313363"/>
        </p:xfrm>
        <a:graphic>
          <a:graphicData uri="http://schemas.openxmlformats.org/drawingml/2006/table">
            <a:tbl>
              <a:tblPr/>
              <a:tblGrid>
                <a:gridCol w="1439862"/>
                <a:gridCol w="2117725"/>
                <a:gridCol w="1744663"/>
                <a:gridCol w="2978150"/>
              </a:tblGrid>
              <a:tr h="1352550">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lang="pt-PT" sz="2400" dirty="0" smtClean="0">
                          <a:latin typeface="Calibri" pitchFamily="34" charset="0"/>
                          <a:cs typeface="Calibri" pitchFamily="34" charset="0"/>
                        </a:rPr>
                        <a:t>Metais</a:t>
                      </a:r>
                      <a:endParaRPr kumimoji="0" lang="pt-PT" sz="2400" b="0" i="0" u="none" strike="noStrike" cap="none" normalizeH="0" baseline="0" dirty="0" smtClean="0">
                        <a:ln>
                          <a:noFill/>
                        </a:ln>
                        <a:solidFill>
                          <a:schemeClr val="tx2"/>
                        </a:solidFill>
                        <a:effectLst/>
                        <a:latin typeface="Calibri" pitchFamily="34" charset="0"/>
                        <a:cs typeface="Calibri" pitchFamily="34" charset="0"/>
                      </a:endParaRPr>
                    </a:p>
                  </a:txBody>
                  <a:tcPr marL="90000" marR="90000" marT="46800" marB="46800" anchor="ctr" anchorCtr="1"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lang="pt-PT" sz="2400" dirty="0" smtClean="0">
                          <a:latin typeface="Calibri" pitchFamily="34" charset="0"/>
                          <a:cs typeface="Calibri" pitchFamily="34" charset="0"/>
                        </a:rPr>
                        <a:t>fontes</a:t>
                      </a:r>
                      <a:endParaRPr kumimoji="0" lang="pt-PT" sz="2400" b="0" i="0" u="none" strike="noStrike" cap="none" normalizeH="0" baseline="0" dirty="0" smtClean="0">
                        <a:ln>
                          <a:noFill/>
                        </a:ln>
                        <a:solidFill>
                          <a:schemeClr val="tx2"/>
                        </a:solidFill>
                        <a:effectLst/>
                        <a:latin typeface="Calibri" pitchFamily="34" charset="0"/>
                        <a:cs typeface="Calibri" pitchFamily="34" charset="0"/>
                      </a:endParaRPr>
                    </a:p>
                  </a:txBody>
                  <a:tcPr marL="90000" marR="90000" marT="46800" marB="46800" anchor="ctr" anchorCtr="1"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lang="pt-PT" sz="2400" dirty="0" smtClean="0">
                          <a:latin typeface="Calibri" pitchFamily="34" charset="0"/>
                          <a:cs typeface="Calibri" pitchFamily="34" charset="0"/>
                        </a:rPr>
                        <a:t>UL (</a:t>
                      </a:r>
                      <a:r>
                        <a:rPr lang="en-US" sz="2400" dirty="0" smtClean="0">
                          <a:latin typeface="Calibri" pitchFamily="34" charset="0"/>
                          <a:cs typeface="Calibri" pitchFamily="34" charset="0"/>
                        </a:rPr>
                        <a:t>µg/g) </a:t>
                      </a:r>
                      <a:endParaRPr kumimoji="0" lang="en-US" sz="2400" b="0" i="0" u="none" strike="noStrike" cap="none" normalizeH="0" baseline="0" dirty="0" smtClean="0">
                        <a:ln>
                          <a:noFill/>
                        </a:ln>
                        <a:solidFill>
                          <a:schemeClr val="tx2"/>
                        </a:solidFill>
                        <a:effectLst/>
                        <a:latin typeface="Calibri" pitchFamily="34" charset="0"/>
                        <a:cs typeface="Calibri" pitchFamily="34" charset="0"/>
                      </a:endParaRPr>
                    </a:p>
                  </a:txBody>
                  <a:tcPr marL="90000" marR="90000" marT="46800" marB="46800" anchor="ctr" anchorCtr="1"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0"/>
                        </a:spcBef>
                        <a:spcAft>
                          <a:spcPct val="0"/>
                        </a:spcAft>
                        <a:buClr>
                          <a:schemeClr val="accent1"/>
                        </a:buClr>
                        <a:buSzPct val="85000"/>
                        <a:buFont typeface="Wingdings" pitchFamily="2" charset="2"/>
                        <a:buNone/>
                        <a:tabLst/>
                        <a:defRPr/>
                      </a:pPr>
                      <a:r>
                        <a:rPr lang="pt-PT" sz="2400" dirty="0" smtClean="0">
                          <a:latin typeface="Calibri" pitchFamily="34" charset="0"/>
                          <a:cs typeface="Calibri" pitchFamily="34" charset="0"/>
                        </a:rPr>
                        <a:t>efeitos </a:t>
                      </a:r>
                    </a:p>
                  </a:txBody>
                  <a:tcPr marL="90000" marR="90000" marT="46800" marB="46800" anchor="ctr" anchorCtr="1"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135255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Cobre</a:t>
                      </a:r>
                    </a:p>
                  </a:txBody>
                  <a:tcPr marL="90000" marR="90000" marT="46800" marB="46800" anchor="ctr" anchorCtr="1"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Utensílios culinários em cobre</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0.1 a </a:t>
                      </a:r>
                    </a:p>
                    <a:p>
                      <a:pPr marL="0" marR="0" lvl="0" indent="0" algn="ctr" defTabSz="914400" rtl="0" eaLnBrk="1" fontAlgn="base" latinLnBrk="0" hangingPunct="1">
                        <a:lnSpc>
                          <a:spcPct val="95000"/>
                        </a:lnSpc>
                        <a:spcBef>
                          <a:spcPct val="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1.0</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Doença de Wilson, cirrose, anemia</a:t>
                      </a:r>
                    </a:p>
                  </a:txBody>
                  <a:tcPr marL="90000" marR="90000" marT="46800" marB="46800" anchor="ctr" anchorCtr="1"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0492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Zinco</a:t>
                      </a:r>
                    </a:p>
                  </a:txBody>
                  <a:tcPr marL="90000" marR="90000" marT="46800" marB="46800" anchor="ctr" anchorCtr="1"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smtClean="0">
                          <a:ln>
                            <a:noFill/>
                          </a:ln>
                          <a:solidFill>
                            <a:schemeClr val="tx2"/>
                          </a:solidFill>
                          <a:effectLst/>
                          <a:latin typeface="Calibri" pitchFamily="34" charset="0"/>
                          <a:cs typeface="Calibri" pitchFamily="34" charset="0"/>
                        </a:rPr>
                        <a:t>Tintas, pesticidas</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5</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Anemia, diarreia</a:t>
                      </a:r>
                    </a:p>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gastroenterite</a:t>
                      </a:r>
                    </a:p>
                  </a:txBody>
                  <a:tcPr marL="90000" marR="90000" marT="46800" marB="46800" anchor="ctr" anchorCtr="1"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03338">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Estanho</a:t>
                      </a:r>
                    </a:p>
                  </a:txBody>
                  <a:tcPr marL="90000" marR="90000" marT="46800" marB="46800" anchor="ctr" anchorCtr="1" horzOverflow="overflow">
                    <a:lnL cap="flat">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smtClean="0">
                          <a:ln>
                            <a:noFill/>
                          </a:ln>
                          <a:solidFill>
                            <a:schemeClr val="tx2"/>
                          </a:solidFill>
                          <a:effectLst/>
                          <a:latin typeface="Calibri" pitchFamily="34" charset="0"/>
                          <a:cs typeface="Calibri" pitchFamily="34" charset="0"/>
                        </a:rPr>
                        <a:t>Pesticidas, materiais de embalagem</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95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20</a:t>
                      </a:r>
                    </a:p>
                  </a:txBody>
                  <a:tcPr marL="90000" marR="90000" marT="46800" marB="46800" anchor="ctr" anchorCtr="1"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pt-PT" sz="2400" b="0" i="0" u="none" strike="noStrike" cap="none" normalizeH="0" baseline="0" dirty="0" smtClean="0">
                          <a:ln>
                            <a:noFill/>
                          </a:ln>
                          <a:solidFill>
                            <a:schemeClr val="tx2"/>
                          </a:solidFill>
                          <a:effectLst/>
                          <a:latin typeface="Calibri" pitchFamily="34" charset="0"/>
                          <a:cs typeface="Calibri" pitchFamily="34" charset="0"/>
                        </a:rPr>
                        <a:t>Atrofia das gónadas, danos no sistema nervoso</a:t>
                      </a:r>
                    </a:p>
                  </a:txBody>
                  <a:tcPr marL="90000" marR="90000" marT="46800" marB="46800" anchor="ctr" anchorCtr="1" horzOverflow="overflow">
                    <a:lnL>
                      <a:noFill/>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2</a:t>
            </a:fld>
            <a:r>
              <a:rPr lang="pt-PT" sz="1100" dirty="0" smtClean="0"/>
              <a:t> Nídia Braz 2014 </a:t>
            </a:r>
            <a:endParaRPr lang="pt-PT" sz="11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ítulo 1"/>
          <p:cNvSpPr>
            <a:spLocks noGrp="1"/>
          </p:cNvSpPr>
          <p:nvPr>
            <p:ph type="title"/>
          </p:nvPr>
        </p:nvSpPr>
        <p:spPr>
          <a:xfrm>
            <a:off x="971600" y="260648"/>
            <a:ext cx="1743472" cy="883568"/>
          </a:xfrm>
        </p:spPr>
        <p:txBody>
          <a:bodyPr/>
          <a:lstStyle/>
          <a:p>
            <a:pPr eaLnBrk="1" hangingPunct="1"/>
            <a:r>
              <a:rPr lang="pt-PT" sz="3200" dirty="0" smtClean="0">
                <a:latin typeface="Calibri" pitchFamily="34" charset="0"/>
                <a:cs typeface="Calibri" pitchFamily="34" charset="0"/>
              </a:rPr>
              <a:t>Mercúrio</a:t>
            </a:r>
          </a:p>
        </p:txBody>
      </p:sp>
      <p:sp>
        <p:nvSpPr>
          <p:cNvPr id="19459" name="Marcador de Posição do Texto 4"/>
          <p:cNvSpPr>
            <a:spLocks noGrp="1"/>
          </p:cNvSpPr>
          <p:nvPr>
            <p:ph type="body" sz="half" idx="1"/>
          </p:nvPr>
        </p:nvSpPr>
        <p:spPr>
          <a:xfrm>
            <a:off x="323528" y="1124744"/>
            <a:ext cx="8329612" cy="3528392"/>
          </a:xfrm>
        </p:spPr>
        <p:txBody>
          <a:bodyPr/>
          <a:lstStyle/>
          <a:p>
            <a:pPr eaLnBrk="1" hangingPunct="1">
              <a:lnSpc>
                <a:spcPct val="150000"/>
              </a:lnSpc>
              <a:buFont typeface="Arial" pitchFamily="34" charset="0"/>
              <a:buChar char="•"/>
            </a:pPr>
            <a:r>
              <a:rPr lang="pt-PT" dirty="0" err="1" smtClean="0">
                <a:latin typeface="Calibri" pitchFamily="34" charset="0"/>
                <a:cs typeface="Calibri" pitchFamily="34" charset="0"/>
              </a:rPr>
              <a:t>Hg</a:t>
            </a:r>
            <a:r>
              <a:rPr lang="pt-PT" dirty="0" smtClean="0">
                <a:latin typeface="Calibri" pitchFamily="34" charset="0"/>
                <a:cs typeface="Calibri" pitchFamily="34" charset="0"/>
              </a:rPr>
              <a:t> - mercúrio elementar (perigoso por inalação na forma gasosa, inofensivo por ingestão)</a:t>
            </a:r>
          </a:p>
          <a:p>
            <a:pPr eaLnBrk="1" hangingPunct="1">
              <a:lnSpc>
                <a:spcPct val="150000"/>
              </a:lnSpc>
              <a:buFont typeface="Arial" pitchFamily="34" charset="0"/>
              <a:buChar char="•"/>
            </a:pPr>
            <a:r>
              <a:rPr lang="pt-PT" dirty="0" err="1" smtClean="0">
                <a:latin typeface="Calibri" pitchFamily="34" charset="0"/>
                <a:cs typeface="Calibri" pitchFamily="34" charset="0"/>
              </a:rPr>
              <a:t>Hg</a:t>
            </a:r>
            <a:r>
              <a:rPr lang="pt-PT" baseline="30000" dirty="0" smtClean="0">
                <a:latin typeface="Calibri" pitchFamily="34" charset="0"/>
                <a:cs typeface="Calibri" pitchFamily="34" charset="0"/>
              </a:rPr>
              <a:t>+ </a:t>
            </a:r>
            <a:r>
              <a:rPr lang="pt-PT" dirty="0" smtClean="0">
                <a:latin typeface="Calibri" pitchFamily="34" charset="0"/>
                <a:cs typeface="Calibri" pitchFamily="34" charset="0"/>
              </a:rPr>
              <a:t> - mercúrio inorgânico</a:t>
            </a:r>
          </a:p>
          <a:p>
            <a:pPr eaLnBrk="1" hangingPunct="1">
              <a:lnSpc>
                <a:spcPct val="150000"/>
              </a:lnSpc>
              <a:buFont typeface="Arial" pitchFamily="34" charset="0"/>
              <a:buChar char="•"/>
            </a:pPr>
            <a:r>
              <a:rPr lang="pt-PT" dirty="0" smtClean="0">
                <a:latin typeface="Calibri" pitchFamily="34" charset="0"/>
                <a:cs typeface="Calibri" pitchFamily="34" charset="0"/>
              </a:rPr>
              <a:t>Hg2</a:t>
            </a:r>
            <a:r>
              <a:rPr lang="pt-PT" baseline="30000" dirty="0" smtClean="0">
                <a:latin typeface="Calibri" pitchFamily="34" charset="0"/>
                <a:cs typeface="Calibri" pitchFamily="34" charset="0"/>
              </a:rPr>
              <a:t>+</a:t>
            </a:r>
            <a:r>
              <a:rPr lang="pt-PT" dirty="0" smtClean="0">
                <a:latin typeface="Calibri" pitchFamily="34" charset="0"/>
                <a:cs typeface="Calibri" pitchFamily="34" charset="0"/>
              </a:rPr>
              <a:t>  -  sais de mercúrio </a:t>
            </a:r>
            <a:r>
              <a:rPr lang="pt-PT" sz="1600" dirty="0" smtClean="0">
                <a:latin typeface="Calibri" pitchFamily="34" charset="0"/>
                <a:cs typeface="Calibri" pitchFamily="34" charset="0"/>
              </a:rPr>
              <a:t>(</a:t>
            </a:r>
            <a:r>
              <a:rPr lang="pt-PT" sz="1600" dirty="0" err="1" smtClean="0">
                <a:latin typeface="Calibri" pitchFamily="34" charset="0"/>
                <a:cs typeface="Calibri" pitchFamily="34" charset="0"/>
              </a:rPr>
              <a:t>neferotóxicos</a:t>
            </a:r>
            <a:r>
              <a:rPr lang="pt-PT" sz="1600" dirty="0" smtClean="0">
                <a:latin typeface="Calibri" pitchFamily="34" charset="0"/>
                <a:cs typeface="Calibri" pitchFamily="34" charset="0"/>
              </a:rPr>
              <a:t>: </a:t>
            </a:r>
            <a:r>
              <a:rPr lang="pt-PT" sz="1600" dirty="0" err="1" smtClean="0">
                <a:latin typeface="Calibri" pitchFamily="34" charset="0"/>
                <a:cs typeface="Calibri" pitchFamily="34" charset="0"/>
              </a:rPr>
              <a:t>oliguria</a:t>
            </a:r>
            <a:r>
              <a:rPr lang="pt-PT" sz="1600" dirty="0" smtClean="0">
                <a:latin typeface="Calibri" pitchFamily="34" charset="0"/>
                <a:cs typeface="Calibri" pitchFamily="34" charset="0"/>
              </a:rPr>
              <a:t>, </a:t>
            </a:r>
            <a:r>
              <a:rPr lang="pt-PT" sz="1600" dirty="0" err="1" smtClean="0">
                <a:latin typeface="Calibri" pitchFamily="34" charset="0"/>
                <a:cs typeface="Calibri" pitchFamily="34" charset="0"/>
              </a:rPr>
              <a:t>anuria</a:t>
            </a:r>
            <a:r>
              <a:rPr lang="pt-PT" sz="1600" dirty="0" smtClean="0">
                <a:latin typeface="Calibri" pitchFamily="34" charset="0"/>
                <a:cs typeface="Calibri" pitchFamily="34" charset="0"/>
              </a:rPr>
              <a:t> e </a:t>
            </a:r>
            <a:r>
              <a:rPr lang="pt-PT" sz="1600" dirty="0" err="1" smtClean="0">
                <a:latin typeface="Calibri" pitchFamily="34" charset="0"/>
                <a:cs typeface="Calibri" pitchFamily="34" charset="0"/>
              </a:rPr>
              <a:t>uremia</a:t>
            </a:r>
            <a:r>
              <a:rPr lang="pt-PT" sz="1600" dirty="0" smtClean="0">
                <a:latin typeface="Calibri" pitchFamily="34" charset="0"/>
                <a:cs typeface="Calibri" pitchFamily="34" charset="0"/>
              </a:rPr>
              <a:t>)</a:t>
            </a:r>
            <a:endParaRPr lang="pt-PT" dirty="0" smtClean="0">
              <a:latin typeface="Calibri" pitchFamily="34" charset="0"/>
              <a:cs typeface="Calibri" pitchFamily="34" charset="0"/>
            </a:endParaRPr>
          </a:p>
          <a:p>
            <a:pPr eaLnBrk="1" hangingPunct="1">
              <a:lnSpc>
                <a:spcPct val="150000"/>
              </a:lnSpc>
              <a:buFont typeface="Arial" pitchFamily="34" charset="0"/>
              <a:buChar char="•"/>
            </a:pPr>
            <a:r>
              <a:rPr lang="pt-PT" dirty="0" smtClean="0">
                <a:latin typeface="Calibri" pitchFamily="34" charset="0"/>
                <a:cs typeface="Calibri" pitchFamily="34" charset="0"/>
              </a:rPr>
              <a:t>CH</a:t>
            </a:r>
            <a:r>
              <a:rPr lang="pt-PT" baseline="-25000" dirty="0" smtClean="0">
                <a:latin typeface="Calibri" pitchFamily="34" charset="0"/>
                <a:cs typeface="Calibri" pitchFamily="34" charset="0"/>
              </a:rPr>
              <a:t>3</a:t>
            </a:r>
            <a:r>
              <a:rPr lang="pt-PT" dirty="0" smtClean="0">
                <a:latin typeface="Calibri" pitchFamily="34" charset="0"/>
                <a:cs typeface="Calibri" pitchFamily="34" charset="0"/>
              </a:rPr>
              <a:t>Hg - metilmercúrio orgânico</a:t>
            </a:r>
          </a:p>
          <a:p>
            <a:pPr eaLnBrk="1" hangingPunct="1">
              <a:lnSpc>
                <a:spcPct val="150000"/>
              </a:lnSpc>
              <a:buFont typeface="Arial" pitchFamily="34" charset="0"/>
              <a:buChar char="•"/>
            </a:pPr>
            <a:r>
              <a:rPr lang="pt-PT" dirty="0" smtClean="0">
                <a:latin typeface="Calibri" pitchFamily="34" charset="0"/>
                <a:cs typeface="Calibri" pitchFamily="34" charset="0"/>
              </a:rPr>
              <a:t>CH</a:t>
            </a:r>
            <a:r>
              <a:rPr lang="pt-PT" baseline="-25000" dirty="0" smtClean="0">
                <a:latin typeface="Calibri" pitchFamily="34" charset="0"/>
                <a:cs typeface="Calibri" pitchFamily="34" charset="0"/>
              </a:rPr>
              <a:t>3</a:t>
            </a:r>
            <a:r>
              <a:rPr lang="pt-PT" dirty="0" smtClean="0">
                <a:latin typeface="Calibri" pitchFamily="34" charset="0"/>
                <a:cs typeface="Calibri" pitchFamily="34" charset="0"/>
              </a:rPr>
              <a:t>HgCH</a:t>
            </a:r>
            <a:r>
              <a:rPr lang="pt-PT" baseline="-25000" dirty="0" smtClean="0">
                <a:latin typeface="Calibri" pitchFamily="34" charset="0"/>
                <a:cs typeface="Calibri" pitchFamily="34" charset="0"/>
              </a:rPr>
              <a:t>3  </a:t>
            </a:r>
            <a:r>
              <a:rPr lang="pt-PT" dirty="0" smtClean="0">
                <a:latin typeface="Calibri" pitchFamily="34" charset="0"/>
                <a:cs typeface="Calibri" pitchFamily="34" charset="0"/>
              </a:rPr>
              <a:t>- </a:t>
            </a:r>
            <a:r>
              <a:rPr lang="pt-PT" dirty="0" err="1" smtClean="0">
                <a:latin typeface="Calibri" pitchFamily="34" charset="0"/>
                <a:cs typeface="Calibri" pitchFamily="34" charset="0"/>
              </a:rPr>
              <a:t>dimetilmercúrio</a:t>
            </a:r>
            <a:r>
              <a:rPr lang="pt-PT" dirty="0" smtClean="0">
                <a:latin typeface="Calibri" pitchFamily="34" charset="0"/>
                <a:cs typeface="Calibri" pitchFamily="34" charset="0"/>
              </a:rPr>
              <a:t> orgânico</a:t>
            </a:r>
          </a:p>
          <a:p>
            <a:pPr eaLnBrk="1" hangingPunct="1"/>
            <a:endParaRPr lang="pt-PT" dirty="0" smtClean="0"/>
          </a:p>
        </p:txBody>
      </p:sp>
      <p:sp>
        <p:nvSpPr>
          <p:cNvPr id="19460" name="Marcador de Posição de Conteúdo 5"/>
          <p:cNvSpPr>
            <a:spLocks noGrp="1"/>
          </p:cNvSpPr>
          <p:nvPr>
            <p:ph sz="half" idx="2"/>
          </p:nvPr>
        </p:nvSpPr>
        <p:spPr>
          <a:xfrm>
            <a:off x="357188" y="5517232"/>
            <a:ext cx="8329612" cy="936104"/>
          </a:xfrm>
        </p:spPr>
        <p:txBody>
          <a:bodyPr/>
          <a:lstStyle/>
          <a:p>
            <a:pPr eaLnBrk="1" hangingPunct="1">
              <a:buNone/>
            </a:pPr>
            <a:r>
              <a:rPr lang="pt-PT" sz="2400" dirty="0" smtClean="0">
                <a:solidFill>
                  <a:srgbClr val="FFC000"/>
                </a:solidFill>
                <a:latin typeface="Calibri" pitchFamily="34" charset="0"/>
                <a:cs typeface="Calibri" pitchFamily="34" charset="0"/>
              </a:rPr>
              <a:t>	As formas orgânicas são muito tóxicas e facilmente absorvidas através das membranas</a:t>
            </a:r>
          </a:p>
        </p:txBody>
      </p:sp>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3</a:t>
            </a:fld>
            <a:r>
              <a:rPr lang="pt-PT" sz="1100" dirty="0" smtClean="0"/>
              <a:t> Nídia Braz 2014 </a:t>
            </a:r>
            <a:endParaRPr lang="pt-PT" sz="11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3" name="Marcador de Posição do Texto 2"/>
          <p:cNvSpPr>
            <a:spLocks noGrp="1"/>
          </p:cNvSpPr>
          <p:nvPr>
            <p:ph type="body" sz="half" idx="4294967295"/>
          </p:nvPr>
        </p:nvSpPr>
        <p:spPr>
          <a:xfrm>
            <a:off x="395536" y="1484784"/>
            <a:ext cx="8329612" cy="1447800"/>
          </a:xfrm>
        </p:spPr>
        <p:txBody>
          <a:bodyPr/>
          <a:lstStyle/>
          <a:p>
            <a:pPr algn="just" eaLnBrk="1" hangingPunct="1">
              <a:lnSpc>
                <a:spcPct val="150000"/>
              </a:lnSpc>
              <a:buFont typeface="Arial" pitchFamily="34" charset="0"/>
              <a:buChar char="•"/>
            </a:pPr>
            <a:r>
              <a:rPr lang="pt-PT" sz="2400" dirty="0" smtClean="0">
                <a:latin typeface="Calibri" pitchFamily="34" charset="0"/>
                <a:cs typeface="Calibri" pitchFamily="34" charset="0"/>
              </a:rPr>
              <a:t>As bactérias capazes de redução de sulfatos transformam o mercúrio inorgânico nas formas orgânicas</a:t>
            </a:r>
          </a:p>
        </p:txBody>
      </p:sp>
      <p:sp>
        <p:nvSpPr>
          <p:cNvPr id="20484" name="Marcador de Posição de Conteúdo 3"/>
          <p:cNvSpPr>
            <a:spLocks noGrp="1"/>
          </p:cNvSpPr>
          <p:nvPr>
            <p:ph sz="half" idx="4294967295"/>
          </p:nvPr>
        </p:nvSpPr>
        <p:spPr>
          <a:xfrm>
            <a:off x="418851" y="3357563"/>
            <a:ext cx="8329613" cy="2667000"/>
          </a:xfrm>
        </p:spPr>
        <p:txBody>
          <a:bodyPr/>
          <a:lstStyle/>
          <a:p>
            <a:pPr eaLnBrk="1" hangingPunct="1">
              <a:buFont typeface="Arial" pitchFamily="34" charset="0"/>
              <a:buChar char="•"/>
            </a:pPr>
            <a:r>
              <a:rPr lang="pt-PT" sz="2400" dirty="0" smtClean="0">
                <a:latin typeface="Calibri" pitchFamily="34" charset="0"/>
                <a:cs typeface="Calibri" pitchFamily="34" charset="0"/>
              </a:rPr>
              <a:t>As causas mais  reportadas de intoxicação alimentar com mercúrio são:</a:t>
            </a:r>
          </a:p>
          <a:p>
            <a:pPr eaLnBrk="1" hangingPunct="1">
              <a:buFont typeface="Wingdings" pitchFamily="2" charset="2"/>
              <a:buChar char="ü"/>
            </a:pPr>
            <a:r>
              <a:rPr lang="pt-PT" sz="2400" dirty="0" smtClean="0">
                <a:latin typeface="Calibri" pitchFamily="34" charset="0"/>
                <a:cs typeface="Calibri" pitchFamily="34" charset="0"/>
              </a:rPr>
              <a:t> 	O consumo de cereais tratados com 	fungicidas com 	mercúrio </a:t>
            </a:r>
          </a:p>
          <a:p>
            <a:pPr eaLnBrk="1" hangingPunct="1">
              <a:buFont typeface="Wingdings" pitchFamily="2" charset="2"/>
              <a:buChar char="ü"/>
            </a:pPr>
            <a:r>
              <a:rPr lang="pt-PT" sz="2400" dirty="0" smtClean="0">
                <a:latin typeface="Calibri" pitchFamily="34" charset="0"/>
                <a:cs typeface="Calibri" pitchFamily="34" charset="0"/>
              </a:rPr>
              <a:t> 	O consumo de peixe contaminado com 	metilmercúrio</a:t>
            </a:r>
          </a:p>
        </p:txBody>
      </p:sp>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4</a:t>
            </a:fld>
            <a:r>
              <a:rPr lang="pt-PT" sz="1100" dirty="0" smtClean="0"/>
              <a:t> Nídia Braz 2014 </a:t>
            </a:r>
            <a:endParaRPr lang="pt-PT" sz="1100" dirty="0"/>
          </a:p>
        </p:txBody>
      </p:sp>
      <p:sp>
        <p:nvSpPr>
          <p:cNvPr id="9" name="Título 1"/>
          <p:cNvSpPr txBox="1">
            <a:spLocks/>
          </p:cNvSpPr>
          <p:nvPr/>
        </p:nvSpPr>
        <p:spPr>
          <a:xfrm>
            <a:off x="971600" y="260648"/>
            <a:ext cx="1743472" cy="883568"/>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pt-PT" sz="3200" b="0" i="0" u="none" strike="noStrike" kern="0" cap="none" spc="0" normalizeH="0" baseline="0" noProof="0" smtClean="0">
                <a:ln>
                  <a:noFill/>
                </a:ln>
                <a:solidFill>
                  <a:schemeClr val="tx2"/>
                </a:solidFill>
                <a:effectLst/>
                <a:uLnTx/>
                <a:uFillTx/>
                <a:latin typeface="Calibri" pitchFamily="34" charset="0"/>
                <a:ea typeface="+mj-ea"/>
                <a:cs typeface="Calibri" pitchFamily="34" charset="0"/>
              </a:rPr>
              <a:t>Mercúrio</a:t>
            </a:r>
            <a:endParaRPr kumimoji="0" lang="pt-PT" sz="3200" b="0" i="0" u="none" strike="noStrike" kern="0" cap="none" spc="0" normalizeH="0" baseline="0" noProof="0" dirty="0" smtClean="0">
              <a:ln>
                <a:noFill/>
              </a:ln>
              <a:solidFill>
                <a:schemeClr val="tx2"/>
              </a:solidFill>
              <a:effectLst/>
              <a:uLnTx/>
              <a:uFillTx/>
              <a:latin typeface="Calibri" pitchFamily="34" charset="0"/>
              <a:ea typeface="+mj-ea"/>
              <a:cs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ítulo 1"/>
          <p:cNvSpPr>
            <a:spLocks noGrp="1"/>
          </p:cNvSpPr>
          <p:nvPr>
            <p:ph type="title"/>
          </p:nvPr>
        </p:nvSpPr>
        <p:spPr>
          <a:xfrm>
            <a:off x="2843808" y="260648"/>
            <a:ext cx="5308428" cy="840726"/>
          </a:xfrm>
        </p:spPr>
        <p:txBody>
          <a:bodyPr/>
          <a:lstStyle/>
          <a:p>
            <a:pPr eaLnBrk="1" hangingPunct="1"/>
            <a:r>
              <a:rPr lang="pt-PT" sz="3200" dirty="0" smtClean="0">
                <a:latin typeface="Calibri" pitchFamily="34" charset="0"/>
                <a:cs typeface="Calibri" pitchFamily="34" charset="0"/>
              </a:rPr>
              <a:t>Doença de </a:t>
            </a:r>
            <a:r>
              <a:rPr lang="pt-PT" sz="3200" dirty="0" err="1" smtClean="0">
                <a:latin typeface="Calibri" pitchFamily="34" charset="0"/>
                <a:cs typeface="Calibri" pitchFamily="34" charset="0"/>
              </a:rPr>
              <a:t>Minamata</a:t>
            </a:r>
            <a:endParaRPr lang="pt-PT" sz="3600" dirty="0" smtClean="0">
              <a:latin typeface="Calibri" pitchFamily="34" charset="0"/>
              <a:cs typeface="Calibri" pitchFamily="34" charset="0"/>
            </a:endParaRPr>
          </a:p>
        </p:txBody>
      </p:sp>
      <p:sp>
        <p:nvSpPr>
          <p:cNvPr id="21507" name="Marcador de Posição do Texto 2"/>
          <p:cNvSpPr>
            <a:spLocks noGrp="1"/>
          </p:cNvSpPr>
          <p:nvPr>
            <p:ph type="body" sz="half" idx="1"/>
          </p:nvPr>
        </p:nvSpPr>
        <p:spPr>
          <a:xfrm>
            <a:off x="357188" y="1700808"/>
            <a:ext cx="8329612" cy="3376613"/>
          </a:xfrm>
        </p:spPr>
        <p:txBody>
          <a:bodyPr/>
          <a:lstStyle/>
          <a:p>
            <a:pPr algn="just" eaLnBrk="1" hangingPunct="1">
              <a:lnSpc>
                <a:spcPct val="150000"/>
              </a:lnSpc>
              <a:buFont typeface="Arial" pitchFamily="34" charset="0"/>
              <a:buChar char="•"/>
            </a:pPr>
            <a:r>
              <a:rPr lang="pt-PT" sz="2400" dirty="0" smtClean="0">
                <a:latin typeface="Calibri" pitchFamily="34" charset="0"/>
                <a:cs typeface="Calibri" pitchFamily="34" charset="0"/>
              </a:rPr>
              <a:t>Resíduos industriais contaminaram, nos anos 50 e 60 a Baía  de </a:t>
            </a:r>
            <a:r>
              <a:rPr lang="pt-PT" sz="2400" dirty="0" err="1" smtClean="0">
                <a:latin typeface="Calibri" pitchFamily="34" charset="0"/>
                <a:cs typeface="Calibri" pitchFamily="34" charset="0"/>
              </a:rPr>
              <a:t>Minamata</a:t>
            </a:r>
            <a:r>
              <a:rPr lang="pt-PT" sz="2400" dirty="0" smtClean="0">
                <a:latin typeface="Calibri" pitchFamily="34" charset="0"/>
                <a:cs typeface="Calibri" pitchFamily="34" charset="0"/>
              </a:rPr>
              <a:t> com mercúrio inorgânico. </a:t>
            </a:r>
          </a:p>
          <a:p>
            <a:pPr algn="just" eaLnBrk="1" hangingPunct="1">
              <a:lnSpc>
                <a:spcPct val="150000"/>
              </a:lnSpc>
              <a:buFont typeface="Arial" pitchFamily="34" charset="0"/>
              <a:buChar char="•"/>
            </a:pPr>
            <a:r>
              <a:rPr lang="pt-PT" sz="2400" dirty="0" smtClean="0">
                <a:latin typeface="Calibri" pitchFamily="34" charset="0"/>
                <a:cs typeface="Calibri" pitchFamily="34" charset="0"/>
              </a:rPr>
              <a:t>As bactérias dos sedimentos transformaram-nos em metilmercúrio.</a:t>
            </a:r>
          </a:p>
          <a:p>
            <a:pPr algn="just" eaLnBrk="1" hangingPunct="1">
              <a:lnSpc>
                <a:spcPct val="150000"/>
              </a:lnSpc>
              <a:buFont typeface="Arial" pitchFamily="34" charset="0"/>
              <a:buChar char="•"/>
            </a:pPr>
            <a:r>
              <a:rPr lang="pt-PT" sz="2400" dirty="0" smtClean="0">
                <a:latin typeface="Calibri" pitchFamily="34" charset="0"/>
                <a:cs typeface="Calibri" pitchFamily="34" charset="0"/>
              </a:rPr>
              <a:t>O consumo de peixe e marisco provocou muitos casos de envenenamento com mercúrio</a:t>
            </a:r>
          </a:p>
        </p:txBody>
      </p:sp>
      <p:sp>
        <p:nvSpPr>
          <p:cNvPr id="21508" name="Marcador de Posição de Conteúdo 3"/>
          <p:cNvSpPr>
            <a:spLocks noGrp="1"/>
          </p:cNvSpPr>
          <p:nvPr>
            <p:ph sz="half" idx="2"/>
          </p:nvPr>
        </p:nvSpPr>
        <p:spPr>
          <a:xfrm>
            <a:off x="323528" y="5356250"/>
            <a:ext cx="8258175" cy="881062"/>
          </a:xfrm>
        </p:spPr>
        <p:txBody>
          <a:bodyPr/>
          <a:lstStyle/>
          <a:p>
            <a:pPr eaLnBrk="1" hangingPunct="1">
              <a:buFont typeface="Arial" pitchFamily="34" charset="0"/>
              <a:buChar char="•"/>
            </a:pPr>
            <a:r>
              <a:rPr lang="pt-PT" sz="2400" dirty="0" smtClean="0">
                <a:latin typeface="Calibri" pitchFamily="34" charset="0"/>
                <a:cs typeface="Calibri" pitchFamily="34" charset="0"/>
              </a:rPr>
              <a:t>Em 1970 havia registo de </a:t>
            </a:r>
            <a:r>
              <a:rPr lang="pt-PT" sz="2400" dirty="0" smtClean="0">
                <a:solidFill>
                  <a:srgbClr val="FFC000"/>
                </a:solidFill>
                <a:latin typeface="Calibri" pitchFamily="34" charset="0"/>
                <a:cs typeface="Calibri" pitchFamily="34" charset="0"/>
              </a:rPr>
              <a:t>107 mortes e 800 casos de doença</a:t>
            </a:r>
            <a:r>
              <a:rPr lang="pt-PT" sz="2400" dirty="0" smtClean="0">
                <a:latin typeface="Calibri" pitchFamily="34" charset="0"/>
                <a:cs typeface="Calibri" pitchFamily="34" charset="0"/>
              </a:rPr>
              <a:t> confirmada</a:t>
            </a:r>
          </a:p>
        </p:txBody>
      </p:sp>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5</a:t>
            </a:fld>
            <a:r>
              <a:rPr lang="pt-PT" sz="1100" dirty="0" smtClean="0"/>
              <a:t> Nídia Braz 2014 </a:t>
            </a:r>
            <a:endParaRPr lang="pt-PT" sz="1100" dirty="0"/>
          </a:p>
        </p:txBody>
      </p:sp>
      <p:sp>
        <p:nvSpPr>
          <p:cNvPr id="7" name="Título 1"/>
          <p:cNvSpPr txBox="1">
            <a:spLocks/>
          </p:cNvSpPr>
          <p:nvPr/>
        </p:nvSpPr>
        <p:spPr bwMode="auto">
          <a:xfrm>
            <a:off x="971600" y="260648"/>
            <a:ext cx="1743472" cy="88356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pt-PT" sz="3200" b="0" i="0" u="none" strike="noStrike" kern="0" cap="none" spc="0" normalizeH="0" baseline="0" noProof="0" smtClean="0">
                <a:ln>
                  <a:noFill/>
                </a:ln>
                <a:solidFill>
                  <a:schemeClr val="tx2"/>
                </a:solidFill>
                <a:effectLst/>
                <a:uLnTx/>
                <a:uFillTx/>
                <a:latin typeface="Calibri" pitchFamily="34" charset="0"/>
                <a:ea typeface="+mj-ea"/>
                <a:cs typeface="Calibri" pitchFamily="34" charset="0"/>
              </a:rPr>
              <a:t>Mercúrio</a:t>
            </a:r>
            <a:endParaRPr kumimoji="0" lang="pt-PT" sz="3200" b="0" i="0" u="none" strike="noStrike" kern="0" cap="none" spc="0" normalizeH="0" baseline="0" noProof="0" dirty="0" smtClean="0">
              <a:ln>
                <a:noFill/>
              </a:ln>
              <a:solidFill>
                <a:schemeClr val="tx2"/>
              </a:solidFill>
              <a:effectLst/>
              <a:uLnTx/>
              <a:uFillTx/>
              <a:latin typeface="Calibri" pitchFamily="34" charset="0"/>
              <a:ea typeface="+mj-ea"/>
              <a:cs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Título 1"/>
          <p:cNvSpPr>
            <a:spLocks noGrp="1"/>
          </p:cNvSpPr>
          <p:nvPr>
            <p:ph type="title" idx="4294967295"/>
          </p:nvPr>
        </p:nvSpPr>
        <p:spPr>
          <a:xfrm>
            <a:off x="2699792" y="237452"/>
            <a:ext cx="5596460" cy="1031308"/>
          </a:xfrm>
        </p:spPr>
        <p:txBody>
          <a:bodyPr/>
          <a:lstStyle/>
          <a:p>
            <a:pPr eaLnBrk="1" hangingPunct="1"/>
            <a:r>
              <a:rPr lang="pt-PT" sz="3200" dirty="0" smtClean="0">
                <a:latin typeface="Calibri" pitchFamily="34" charset="0"/>
                <a:cs typeface="Calibri" pitchFamily="34" charset="0"/>
              </a:rPr>
              <a:t>Doença de </a:t>
            </a:r>
            <a:r>
              <a:rPr lang="pt-PT" sz="3200" dirty="0" err="1" smtClean="0">
                <a:latin typeface="Calibri" pitchFamily="34" charset="0"/>
                <a:cs typeface="Calibri" pitchFamily="34" charset="0"/>
              </a:rPr>
              <a:t>Minamata</a:t>
            </a:r>
            <a:endParaRPr lang="pt-PT" sz="3600" dirty="0" smtClean="0">
              <a:latin typeface="Calibri" pitchFamily="34" charset="0"/>
              <a:cs typeface="Calibri" pitchFamily="34" charset="0"/>
            </a:endParaRPr>
          </a:p>
        </p:txBody>
      </p:sp>
      <p:sp>
        <p:nvSpPr>
          <p:cNvPr id="22531" name="Marcador de Posição do Texto 2"/>
          <p:cNvSpPr>
            <a:spLocks noGrp="1"/>
          </p:cNvSpPr>
          <p:nvPr>
            <p:ph type="body" sz="half" idx="4294967295"/>
          </p:nvPr>
        </p:nvSpPr>
        <p:spPr>
          <a:xfrm>
            <a:off x="500034" y="1700808"/>
            <a:ext cx="8286808" cy="3090863"/>
          </a:xfrm>
        </p:spPr>
        <p:txBody>
          <a:bodyPr/>
          <a:lstStyle/>
          <a:p>
            <a:pPr algn="just" eaLnBrk="1" hangingPunct="1">
              <a:lnSpc>
                <a:spcPct val="150000"/>
              </a:lnSpc>
              <a:buFont typeface="Arial" pitchFamily="34" charset="0"/>
              <a:buChar char="•"/>
            </a:pPr>
            <a:r>
              <a:rPr lang="pt-PT" dirty="0" smtClean="0">
                <a:latin typeface="Calibri" pitchFamily="34" charset="0"/>
                <a:cs typeface="Calibri" pitchFamily="34" charset="0"/>
              </a:rPr>
              <a:t>O metilmercúrio afecta o SNC;</a:t>
            </a:r>
          </a:p>
          <a:p>
            <a:pPr eaLnBrk="1" hangingPunct="1">
              <a:lnSpc>
                <a:spcPct val="150000"/>
              </a:lnSpc>
              <a:buFont typeface="Arial" pitchFamily="34" charset="0"/>
              <a:buChar char="•"/>
            </a:pPr>
            <a:r>
              <a:rPr lang="pt-PT" dirty="0" smtClean="0">
                <a:latin typeface="Calibri" pitchFamily="34" charset="0"/>
                <a:cs typeface="Calibri" pitchFamily="34" charset="0"/>
              </a:rPr>
              <a:t>Os fetos que nasceram de mães saudáveis que tinham comido peixe contaminado, apresentavam sintomas semelhantes a paralisia cerebral;</a:t>
            </a:r>
          </a:p>
          <a:p>
            <a:pPr algn="just" eaLnBrk="1" hangingPunct="1">
              <a:lnSpc>
                <a:spcPct val="150000"/>
              </a:lnSpc>
              <a:buFont typeface="Arial" pitchFamily="34" charset="0"/>
              <a:buChar char="•"/>
            </a:pPr>
            <a:r>
              <a:rPr lang="pt-PT" dirty="0" smtClean="0">
                <a:latin typeface="Calibri" pitchFamily="34" charset="0"/>
                <a:cs typeface="Calibri" pitchFamily="34" charset="0"/>
              </a:rPr>
              <a:t>O cérebro dos fetos é mais sensível aos efeitos tóxicos do que o dos adultos;</a:t>
            </a:r>
          </a:p>
        </p:txBody>
      </p:sp>
      <p:sp>
        <p:nvSpPr>
          <p:cNvPr id="5" name="CaixaDeTexto 4"/>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6</a:t>
            </a:fld>
            <a:r>
              <a:rPr lang="pt-PT" sz="1100" dirty="0" smtClean="0"/>
              <a:t> Nídia Braz 2014 </a:t>
            </a:r>
            <a:endParaRPr lang="pt-PT" sz="1100" dirty="0"/>
          </a:p>
        </p:txBody>
      </p:sp>
      <p:sp>
        <p:nvSpPr>
          <p:cNvPr id="6" name="Título 1"/>
          <p:cNvSpPr txBox="1">
            <a:spLocks/>
          </p:cNvSpPr>
          <p:nvPr/>
        </p:nvSpPr>
        <p:spPr>
          <a:xfrm>
            <a:off x="971600" y="457200"/>
            <a:ext cx="1743472" cy="883568"/>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pt-PT" sz="3200" b="0" i="0" u="none" strike="noStrike" kern="0" cap="none" spc="0" normalizeH="0" baseline="0" noProof="0" dirty="0" smtClean="0">
                <a:ln>
                  <a:noFill/>
                </a:ln>
                <a:solidFill>
                  <a:schemeClr val="tx2"/>
                </a:solidFill>
                <a:effectLst/>
                <a:uLnTx/>
                <a:uFillTx/>
                <a:latin typeface="Calibri" pitchFamily="34" charset="0"/>
                <a:ea typeface="+mj-ea"/>
                <a:cs typeface="Calibri" pitchFamily="34" charset="0"/>
              </a:rPr>
              <a:t>Mercúrio</a:t>
            </a:r>
          </a:p>
        </p:txBody>
      </p:sp>
      <p:pic>
        <p:nvPicPr>
          <p:cNvPr id="7" name="Picture 8" descr="http://tbn0.google.com/images?q=tbn:BTNBna_sgXFpMM:http://www.csa.com/discoveryguides/mercury/images/minamatamap.jpg">
            <a:hlinkClick r:id="rId2"/>
          </p:cNvPr>
          <p:cNvPicPr>
            <a:picLocks noChangeAspect="1" noChangeArrowheads="1"/>
          </p:cNvPicPr>
          <p:nvPr/>
        </p:nvPicPr>
        <p:blipFill>
          <a:blip r:embed="rId3" cstate="print"/>
          <a:srcRect/>
          <a:stretch>
            <a:fillRect/>
          </a:stretch>
        </p:blipFill>
        <p:spPr bwMode="auto">
          <a:xfrm>
            <a:off x="6660232" y="404664"/>
            <a:ext cx="2144828" cy="2144828"/>
          </a:xfrm>
          <a:prstGeom prst="rect">
            <a:avLst/>
          </a:prstGeom>
          <a:noFill/>
          <a:ln w="9525">
            <a:noFill/>
            <a:miter lim="800000"/>
            <a:headEnd/>
            <a:tailEnd/>
          </a:ln>
        </p:spPr>
      </p:pic>
      <p:pic>
        <p:nvPicPr>
          <p:cNvPr id="8" name="Picture 10" descr="http://tbn0.google.com/images?q=tbn:NbOUS75jHKUAPM:http://www.ariplex.com/ama/ama_sing.jpg">
            <a:hlinkClick r:id="rId4"/>
          </p:cNvPr>
          <p:cNvPicPr>
            <a:picLocks noChangeAspect="1" noChangeArrowheads="1"/>
          </p:cNvPicPr>
          <p:nvPr/>
        </p:nvPicPr>
        <p:blipFill>
          <a:blip r:embed="rId5" cstate="print"/>
          <a:srcRect/>
          <a:stretch>
            <a:fillRect/>
          </a:stretch>
        </p:blipFill>
        <p:spPr bwMode="auto">
          <a:xfrm>
            <a:off x="7020272" y="5157192"/>
            <a:ext cx="1809320" cy="1007691"/>
          </a:xfrm>
          <a:prstGeom prst="rect">
            <a:avLst/>
          </a:prstGeom>
          <a:noFill/>
          <a:ln w="9525">
            <a:noFill/>
            <a:miter lim="800000"/>
            <a:headEnd/>
            <a:tailEnd/>
          </a:ln>
        </p:spPr>
      </p:pic>
      <p:pic>
        <p:nvPicPr>
          <p:cNvPr id="9" name="Picture 2" descr="http://tbn0.google.com/images?q=tbn:dFT_1TCaaA7QFM:http://content.answers.com/main/content/wp/en/thumb/d/d0/190px-Tomokos_hand.gif">
            <a:hlinkClick r:id="rId6"/>
          </p:cNvPr>
          <p:cNvPicPr>
            <a:picLocks noChangeAspect="1" noChangeArrowheads="1"/>
          </p:cNvPicPr>
          <p:nvPr/>
        </p:nvPicPr>
        <p:blipFill>
          <a:blip r:embed="rId7" cstate="print"/>
          <a:srcRect/>
          <a:stretch>
            <a:fillRect/>
          </a:stretch>
        </p:blipFill>
        <p:spPr bwMode="auto">
          <a:xfrm>
            <a:off x="5508104" y="5184462"/>
            <a:ext cx="1368152" cy="15569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Título 1"/>
          <p:cNvSpPr>
            <a:spLocks noGrp="1"/>
          </p:cNvSpPr>
          <p:nvPr>
            <p:ph type="title"/>
          </p:nvPr>
        </p:nvSpPr>
        <p:spPr>
          <a:xfrm>
            <a:off x="1676400" y="457200"/>
            <a:ext cx="1887488" cy="955576"/>
          </a:xfrm>
        </p:spPr>
        <p:txBody>
          <a:bodyPr/>
          <a:lstStyle/>
          <a:p>
            <a:pPr eaLnBrk="1" hangingPunct="1"/>
            <a:r>
              <a:rPr lang="pt-PT" sz="3200" dirty="0" smtClean="0">
                <a:latin typeface="Calibri" pitchFamily="34" charset="0"/>
                <a:cs typeface="Calibri" pitchFamily="34" charset="0"/>
              </a:rPr>
              <a:t>Cádmio</a:t>
            </a:r>
          </a:p>
        </p:txBody>
      </p:sp>
      <p:sp>
        <p:nvSpPr>
          <p:cNvPr id="24579" name="Marcador de Posição do Texto 2"/>
          <p:cNvSpPr>
            <a:spLocks noGrp="1"/>
          </p:cNvSpPr>
          <p:nvPr>
            <p:ph type="body" sz="half" idx="1"/>
          </p:nvPr>
        </p:nvSpPr>
        <p:spPr>
          <a:xfrm>
            <a:off x="285720" y="1714488"/>
            <a:ext cx="8472487" cy="1981200"/>
          </a:xfrm>
        </p:spPr>
        <p:txBody>
          <a:bodyPr/>
          <a:lstStyle/>
          <a:p>
            <a:pPr algn="just" eaLnBrk="1" hangingPunct="1">
              <a:lnSpc>
                <a:spcPct val="150000"/>
              </a:lnSpc>
              <a:buFont typeface="Arial" pitchFamily="34" charset="0"/>
              <a:buChar char="•"/>
            </a:pPr>
            <a:r>
              <a:rPr lang="pt-PT" sz="2400" dirty="0" smtClean="0">
                <a:latin typeface="Calibri" pitchFamily="34" charset="0"/>
                <a:cs typeface="Calibri" pitchFamily="34" charset="0"/>
              </a:rPr>
              <a:t>Ocorre como resíduo industrial e em fertilizantes preparados com sedimentos de estações de tratamento de águas </a:t>
            </a:r>
          </a:p>
          <a:p>
            <a:pPr algn="just" eaLnBrk="1" hangingPunct="1">
              <a:lnSpc>
                <a:spcPct val="150000"/>
              </a:lnSpc>
              <a:buFont typeface="Arial" pitchFamily="34" charset="0"/>
              <a:buChar char="•"/>
            </a:pPr>
            <a:r>
              <a:rPr lang="pt-PT" sz="2400" dirty="0" smtClean="0">
                <a:latin typeface="Calibri" pitchFamily="34" charset="0"/>
                <a:cs typeface="Calibri" pitchFamily="34" charset="0"/>
              </a:rPr>
              <a:t>Pode contaminar vegetais pela água de rega</a:t>
            </a:r>
          </a:p>
        </p:txBody>
      </p:sp>
      <p:sp>
        <p:nvSpPr>
          <p:cNvPr id="24580" name="Marcador de Posição de Conteúdo 3"/>
          <p:cNvSpPr>
            <a:spLocks noGrp="1"/>
          </p:cNvSpPr>
          <p:nvPr>
            <p:ph sz="half" idx="2"/>
          </p:nvPr>
        </p:nvSpPr>
        <p:spPr>
          <a:xfrm>
            <a:off x="3929063" y="3717032"/>
            <a:ext cx="4614862" cy="1600200"/>
          </a:xfrm>
        </p:spPr>
        <p:txBody>
          <a:bodyPr/>
          <a:lstStyle/>
          <a:p>
            <a:pPr eaLnBrk="1" hangingPunct="1">
              <a:buFont typeface="Arial" pitchFamily="34" charset="0"/>
              <a:buChar char="•"/>
            </a:pPr>
            <a:r>
              <a:rPr lang="pt-PT" sz="2400" dirty="0" smtClean="0">
                <a:solidFill>
                  <a:srgbClr val="FFC000"/>
                </a:solidFill>
              </a:rPr>
              <a:t>Sementes de gramíneas</a:t>
            </a:r>
          </a:p>
          <a:p>
            <a:pPr eaLnBrk="1" hangingPunct="1">
              <a:buFont typeface="Arial" pitchFamily="34" charset="0"/>
              <a:buChar char="•"/>
            </a:pPr>
            <a:r>
              <a:rPr lang="pt-PT" sz="2400" dirty="0" smtClean="0">
                <a:solidFill>
                  <a:srgbClr val="FFC000"/>
                </a:solidFill>
              </a:rPr>
              <a:t>Cereais</a:t>
            </a:r>
          </a:p>
          <a:p>
            <a:pPr eaLnBrk="1" hangingPunct="1">
              <a:buFont typeface="Arial" pitchFamily="34" charset="0"/>
              <a:buChar char="•"/>
            </a:pPr>
            <a:r>
              <a:rPr lang="pt-PT" sz="2400" dirty="0" smtClean="0">
                <a:solidFill>
                  <a:srgbClr val="FFC000"/>
                </a:solidFill>
              </a:rPr>
              <a:t>Vegetais de folha </a:t>
            </a:r>
          </a:p>
          <a:p>
            <a:pPr eaLnBrk="1" hangingPunct="1"/>
            <a:endParaRPr lang="pt-PT" sz="2400" dirty="0" smtClean="0"/>
          </a:p>
        </p:txBody>
      </p:sp>
      <p:sp>
        <p:nvSpPr>
          <p:cNvPr id="24581" name="CaixaDeTexto 5"/>
          <p:cNvSpPr txBox="1">
            <a:spLocks noChangeArrowheads="1"/>
          </p:cNvSpPr>
          <p:nvPr/>
        </p:nvSpPr>
        <p:spPr bwMode="auto">
          <a:xfrm>
            <a:off x="539552" y="3789040"/>
            <a:ext cx="3384376" cy="1200329"/>
          </a:xfrm>
          <a:prstGeom prst="rect">
            <a:avLst/>
          </a:prstGeom>
          <a:noFill/>
          <a:ln w="9525">
            <a:noFill/>
            <a:miter lim="800000"/>
            <a:headEnd/>
            <a:tailEnd/>
          </a:ln>
        </p:spPr>
        <p:txBody>
          <a:bodyPr wrap="square">
            <a:spAutoFit/>
          </a:bodyPr>
          <a:lstStyle/>
          <a:p>
            <a:pPr>
              <a:lnSpc>
                <a:spcPct val="150000"/>
              </a:lnSpc>
            </a:pPr>
            <a:r>
              <a:rPr lang="pt-PT" sz="2400" dirty="0">
                <a:solidFill>
                  <a:srgbClr val="FFC000"/>
                </a:solidFill>
              </a:rPr>
              <a:t>Alimentos relacionados com </a:t>
            </a:r>
            <a:r>
              <a:rPr lang="pt-PT" sz="2400" dirty="0" smtClean="0">
                <a:solidFill>
                  <a:srgbClr val="FFC000"/>
                </a:solidFill>
              </a:rPr>
              <a:t>intoxicações:</a:t>
            </a:r>
            <a:endParaRPr lang="pt-PT" sz="2400" dirty="0">
              <a:solidFill>
                <a:srgbClr val="FFC000"/>
              </a:solidFill>
            </a:endParaRPr>
          </a:p>
        </p:txBody>
      </p:sp>
      <p:sp>
        <p:nvSpPr>
          <p:cNvPr id="24582" name="CaixaDeTexto 6"/>
          <p:cNvSpPr txBox="1">
            <a:spLocks noChangeArrowheads="1"/>
          </p:cNvSpPr>
          <p:nvPr/>
        </p:nvSpPr>
        <p:spPr bwMode="auto">
          <a:xfrm>
            <a:off x="539552" y="5229200"/>
            <a:ext cx="8136904" cy="1015663"/>
          </a:xfrm>
          <a:prstGeom prst="rect">
            <a:avLst/>
          </a:prstGeom>
          <a:noFill/>
          <a:ln w="9525">
            <a:noFill/>
            <a:miter lim="800000"/>
            <a:headEnd/>
            <a:tailEnd/>
          </a:ln>
        </p:spPr>
        <p:txBody>
          <a:bodyPr wrap="square">
            <a:spAutoFit/>
          </a:bodyPr>
          <a:lstStyle/>
          <a:p>
            <a:pPr>
              <a:lnSpc>
                <a:spcPct val="150000"/>
              </a:lnSpc>
            </a:pPr>
            <a:r>
              <a:rPr lang="pt-PT" sz="2000" dirty="0"/>
              <a:t>Sintomas: 	náusea, vómito, diarreia, nas situações agudas,</a:t>
            </a:r>
          </a:p>
          <a:p>
            <a:pPr>
              <a:lnSpc>
                <a:spcPct val="150000"/>
              </a:lnSpc>
            </a:pPr>
            <a:r>
              <a:rPr lang="pt-PT" sz="2000" dirty="0"/>
              <a:t>		danos renais, nas situações de exposição prolongada</a:t>
            </a:r>
          </a:p>
        </p:txBody>
      </p:sp>
      <p:sp>
        <p:nvSpPr>
          <p:cNvPr id="8" name="CaixaDeTexto 7"/>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7</a:t>
            </a:fld>
            <a:r>
              <a:rPr lang="pt-PT" sz="1100" dirty="0" smtClean="0"/>
              <a:t> Nídia Braz 2014 </a:t>
            </a:r>
            <a:endParaRPr lang="pt-PT" sz="11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Título 1"/>
          <p:cNvSpPr>
            <a:spLocks noGrp="1"/>
          </p:cNvSpPr>
          <p:nvPr>
            <p:ph type="title"/>
          </p:nvPr>
        </p:nvSpPr>
        <p:spPr>
          <a:xfrm>
            <a:off x="1331640" y="476672"/>
            <a:ext cx="1743472" cy="864096"/>
          </a:xfrm>
        </p:spPr>
        <p:txBody>
          <a:bodyPr/>
          <a:lstStyle/>
          <a:p>
            <a:pPr eaLnBrk="1" hangingPunct="1"/>
            <a:r>
              <a:rPr lang="pt-PT" sz="3200" dirty="0" smtClean="0">
                <a:latin typeface="Calibri" pitchFamily="34" charset="0"/>
                <a:cs typeface="Calibri" pitchFamily="34" charset="0"/>
              </a:rPr>
              <a:t>Chumbo</a:t>
            </a:r>
          </a:p>
        </p:txBody>
      </p:sp>
      <p:sp>
        <p:nvSpPr>
          <p:cNvPr id="25603" name="Marcador de Posição do Texto 2"/>
          <p:cNvSpPr>
            <a:spLocks noGrp="1"/>
          </p:cNvSpPr>
          <p:nvPr>
            <p:ph type="body" sz="half" idx="1"/>
          </p:nvPr>
        </p:nvSpPr>
        <p:spPr>
          <a:xfrm>
            <a:off x="357158" y="1412776"/>
            <a:ext cx="8463314" cy="1728192"/>
          </a:xfrm>
        </p:spPr>
        <p:txBody>
          <a:bodyPr/>
          <a:lstStyle/>
          <a:p>
            <a:pPr eaLnBrk="1" hangingPunct="1">
              <a:lnSpc>
                <a:spcPct val="150000"/>
              </a:lnSpc>
              <a:buFont typeface="Arial" pitchFamily="34" charset="0"/>
              <a:buChar char="•"/>
            </a:pPr>
            <a:r>
              <a:rPr lang="pt-PT" sz="2400" dirty="0" smtClean="0">
                <a:latin typeface="Calibri" pitchFamily="34" charset="0"/>
                <a:cs typeface="Calibri" pitchFamily="34" charset="0"/>
              </a:rPr>
              <a:t>Ainda existem canalizações de chumbo em uso</a:t>
            </a:r>
          </a:p>
          <a:p>
            <a:pPr eaLnBrk="1" hangingPunct="1">
              <a:lnSpc>
                <a:spcPct val="150000"/>
              </a:lnSpc>
              <a:buFont typeface="Arial" pitchFamily="34" charset="0"/>
              <a:buChar char="•"/>
            </a:pPr>
            <a:r>
              <a:rPr lang="pt-PT" sz="2400" dirty="0" smtClean="0">
                <a:latin typeface="Calibri" pitchFamily="34" charset="0"/>
                <a:cs typeface="Calibri" pitchFamily="34" charset="0"/>
              </a:rPr>
              <a:t>Algumas loiças de barro vidrado têm chumbo na composição do revestimento</a:t>
            </a:r>
          </a:p>
        </p:txBody>
      </p:sp>
      <p:sp>
        <p:nvSpPr>
          <p:cNvPr id="25604" name="Marcador de Posição de Conteúdo 3"/>
          <p:cNvSpPr>
            <a:spLocks noGrp="1"/>
          </p:cNvSpPr>
          <p:nvPr>
            <p:ph sz="half" idx="2"/>
          </p:nvPr>
        </p:nvSpPr>
        <p:spPr>
          <a:xfrm>
            <a:off x="251520" y="3212976"/>
            <a:ext cx="8535293" cy="2309813"/>
          </a:xfrm>
        </p:spPr>
        <p:txBody>
          <a:bodyPr/>
          <a:lstStyle/>
          <a:p>
            <a:pPr algn="just" eaLnBrk="1" hangingPunct="1">
              <a:lnSpc>
                <a:spcPct val="150000"/>
              </a:lnSpc>
              <a:buFont typeface="Wingdings" pitchFamily="2" charset="2"/>
              <a:buNone/>
            </a:pPr>
            <a:r>
              <a:rPr lang="pt-PT" sz="2400" dirty="0" smtClean="0">
                <a:latin typeface="Calibri" pitchFamily="34" charset="0"/>
                <a:cs typeface="Calibri" pitchFamily="34" charset="0"/>
              </a:rPr>
              <a:t>	O chumbo inorgânico pode ser absorvido pelo </a:t>
            </a:r>
            <a:r>
              <a:rPr lang="pt-PT" sz="2400" dirty="0" err="1" smtClean="0">
                <a:latin typeface="Calibri" pitchFamily="34" charset="0"/>
                <a:cs typeface="Calibri" pitchFamily="34" charset="0"/>
              </a:rPr>
              <a:t>ap</a:t>
            </a:r>
            <a:r>
              <a:rPr lang="pt-PT" sz="2400" dirty="0" smtClean="0">
                <a:latin typeface="Calibri" pitchFamily="34" charset="0"/>
                <a:cs typeface="Calibri" pitchFamily="34" charset="0"/>
              </a:rPr>
              <a:t>. digestivo, pelo sistema respiratório e pela pele.</a:t>
            </a:r>
          </a:p>
          <a:p>
            <a:pPr algn="just" eaLnBrk="1" hangingPunct="1">
              <a:lnSpc>
                <a:spcPct val="150000"/>
              </a:lnSpc>
              <a:buFont typeface="Wingdings" pitchFamily="2" charset="2"/>
              <a:buNone/>
            </a:pPr>
            <a:r>
              <a:rPr lang="pt-PT" sz="2400" dirty="0" smtClean="0">
                <a:latin typeface="Calibri" pitchFamily="34" charset="0"/>
                <a:cs typeface="Calibri" pitchFamily="34" charset="0"/>
              </a:rPr>
              <a:t>	É mais facilmente absorvido por via digestiva em crianças do que nos adultos</a:t>
            </a:r>
          </a:p>
          <a:p>
            <a:pPr algn="just" eaLnBrk="1" hangingPunct="1">
              <a:lnSpc>
                <a:spcPct val="150000"/>
              </a:lnSpc>
              <a:buFont typeface="Wingdings" pitchFamily="2" charset="2"/>
              <a:buNone/>
            </a:pPr>
            <a:r>
              <a:rPr lang="pt-PT" sz="2400" dirty="0" smtClean="0">
                <a:latin typeface="Calibri" pitchFamily="34" charset="0"/>
                <a:cs typeface="Calibri" pitchFamily="34" charset="0"/>
              </a:rPr>
              <a:t>	Atravessa a placenta e, nas crianças, atinge o cérebro</a:t>
            </a:r>
          </a:p>
          <a:p>
            <a:pPr algn="just" eaLnBrk="1" hangingPunct="1">
              <a:lnSpc>
                <a:spcPct val="150000"/>
              </a:lnSpc>
              <a:buFont typeface="Wingdings" pitchFamily="2" charset="2"/>
              <a:buNone/>
            </a:pPr>
            <a:endParaRPr lang="pt-PT" sz="2400" dirty="0" smtClean="0">
              <a:latin typeface="Calibri" pitchFamily="34" charset="0"/>
              <a:cs typeface="Calibri" pitchFamily="34" charset="0"/>
            </a:endParaRPr>
          </a:p>
        </p:txBody>
      </p:sp>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8</a:t>
            </a:fld>
            <a:r>
              <a:rPr lang="pt-PT" sz="1100" dirty="0" smtClean="0"/>
              <a:t> Nídia Braz 2014 </a:t>
            </a:r>
            <a:endParaRPr lang="pt-PT" sz="11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Título 1"/>
          <p:cNvSpPr>
            <a:spLocks noGrp="1"/>
          </p:cNvSpPr>
          <p:nvPr>
            <p:ph type="title"/>
          </p:nvPr>
        </p:nvSpPr>
        <p:spPr>
          <a:xfrm>
            <a:off x="1403648" y="260648"/>
            <a:ext cx="2103512" cy="1295400"/>
          </a:xfrm>
        </p:spPr>
        <p:txBody>
          <a:bodyPr/>
          <a:lstStyle/>
          <a:p>
            <a:pPr eaLnBrk="1" hangingPunct="1"/>
            <a:r>
              <a:rPr lang="pt-PT" sz="3200" dirty="0" smtClean="0">
                <a:latin typeface="Calibri" pitchFamily="34" charset="0"/>
                <a:cs typeface="Calibri" pitchFamily="34" charset="0"/>
              </a:rPr>
              <a:t>Chumbo</a:t>
            </a:r>
          </a:p>
        </p:txBody>
      </p:sp>
      <p:sp>
        <p:nvSpPr>
          <p:cNvPr id="26627" name="Marcador de Posição do Texto 2"/>
          <p:cNvSpPr>
            <a:spLocks noGrp="1"/>
          </p:cNvSpPr>
          <p:nvPr>
            <p:ph type="body" sz="half" idx="1"/>
          </p:nvPr>
        </p:nvSpPr>
        <p:spPr>
          <a:xfrm>
            <a:off x="428625" y="1489124"/>
            <a:ext cx="8258175" cy="2947988"/>
          </a:xfrm>
        </p:spPr>
        <p:txBody>
          <a:bodyPr/>
          <a:lstStyle/>
          <a:p>
            <a:pPr algn="just" eaLnBrk="1" hangingPunct="1">
              <a:lnSpc>
                <a:spcPct val="150000"/>
              </a:lnSpc>
              <a:buFont typeface="Arial" pitchFamily="34" charset="0"/>
              <a:buChar char="•"/>
            </a:pPr>
            <a:r>
              <a:rPr lang="pt-PT" sz="2400" dirty="0" smtClean="0">
                <a:latin typeface="Calibri" pitchFamily="34" charset="0"/>
                <a:cs typeface="Calibri" pitchFamily="34" charset="0"/>
              </a:rPr>
              <a:t>O chumbo começa por ser distribuído pelo sangue, fígado e rim.</a:t>
            </a:r>
          </a:p>
          <a:p>
            <a:pPr algn="just" eaLnBrk="1" hangingPunct="1">
              <a:lnSpc>
                <a:spcPct val="150000"/>
              </a:lnSpc>
              <a:buFont typeface="Arial" pitchFamily="34" charset="0"/>
              <a:buChar char="•"/>
            </a:pPr>
            <a:r>
              <a:rPr lang="pt-PT" sz="2400" dirty="0" smtClean="0">
                <a:latin typeface="Calibri" pitchFamily="34" charset="0"/>
                <a:cs typeface="Calibri" pitchFamily="34" charset="0"/>
              </a:rPr>
              <a:t>Após exposição prolongada é acumulado nos ossos, onde interfere com a hematopoiese.</a:t>
            </a:r>
          </a:p>
          <a:p>
            <a:pPr algn="just" eaLnBrk="1" hangingPunct="1">
              <a:lnSpc>
                <a:spcPct val="150000"/>
              </a:lnSpc>
              <a:buFont typeface="Arial" pitchFamily="34" charset="0"/>
              <a:buChar char="•"/>
            </a:pPr>
            <a:r>
              <a:rPr lang="pt-PT" sz="2400" dirty="0" smtClean="0">
                <a:latin typeface="Calibri" pitchFamily="34" charset="0"/>
                <a:cs typeface="Calibri" pitchFamily="34" charset="0"/>
              </a:rPr>
              <a:t>O sistema nervoso é o outro grande alvo, principalmente em crianças.</a:t>
            </a:r>
          </a:p>
          <a:p>
            <a:pPr algn="just" eaLnBrk="1" hangingPunct="1">
              <a:lnSpc>
                <a:spcPct val="150000"/>
              </a:lnSpc>
              <a:buFont typeface="Arial" pitchFamily="34" charset="0"/>
              <a:buChar char="•"/>
            </a:pPr>
            <a:endParaRPr lang="pt-PT" sz="2400" dirty="0" smtClean="0">
              <a:latin typeface="Calibri" pitchFamily="34" charset="0"/>
              <a:cs typeface="Calibri" pitchFamily="34" charset="0"/>
            </a:endParaRPr>
          </a:p>
        </p:txBody>
      </p:sp>
      <p:sp>
        <p:nvSpPr>
          <p:cNvPr id="26628" name="Marcador de Posição de Conteúdo 3"/>
          <p:cNvSpPr>
            <a:spLocks noGrp="1"/>
          </p:cNvSpPr>
          <p:nvPr>
            <p:ph sz="half" idx="2"/>
          </p:nvPr>
        </p:nvSpPr>
        <p:spPr>
          <a:xfrm>
            <a:off x="428625" y="4929188"/>
            <a:ext cx="8258175" cy="1166812"/>
          </a:xfrm>
        </p:spPr>
        <p:txBody>
          <a:bodyPr/>
          <a:lstStyle/>
          <a:p>
            <a:pPr algn="just" eaLnBrk="1" hangingPunct="1">
              <a:lnSpc>
                <a:spcPct val="150000"/>
              </a:lnSpc>
              <a:buFont typeface="Arial" pitchFamily="34" charset="0"/>
              <a:buChar char="•"/>
            </a:pPr>
            <a:r>
              <a:rPr lang="pt-PT" sz="2400" dirty="0" smtClean="0">
                <a:latin typeface="Calibri" pitchFamily="34" charset="0"/>
                <a:cs typeface="Calibri" pitchFamily="34" charset="0"/>
              </a:rPr>
              <a:t>Também há referências a toxicidade reprodutiva, tanto feminina como masculina.</a:t>
            </a:r>
          </a:p>
        </p:txBody>
      </p:sp>
      <p:sp>
        <p:nvSpPr>
          <p:cNvPr id="6" name="CaixaDeTexto 5"/>
          <p:cNvSpPr txBox="1"/>
          <p:nvPr/>
        </p:nvSpPr>
        <p:spPr>
          <a:xfrm>
            <a:off x="7452320" y="6381328"/>
            <a:ext cx="1512168" cy="261610"/>
          </a:xfrm>
          <a:prstGeom prst="rect">
            <a:avLst/>
          </a:prstGeom>
          <a:noFill/>
        </p:spPr>
        <p:txBody>
          <a:bodyPr wrap="square" rtlCol="0">
            <a:spAutoFit/>
          </a:bodyPr>
          <a:lstStyle/>
          <a:p>
            <a:pPr algn="ctr"/>
            <a:fld id="{452021A6-3E60-4DBF-A387-924F13FF28C1}" type="slidenum">
              <a:rPr lang="pt-PT" sz="1100" smtClean="0"/>
              <a:pPr algn="ctr"/>
              <a:t>9</a:t>
            </a:fld>
            <a:r>
              <a:rPr lang="pt-PT" sz="1100" dirty="0" smtClean="0"/>
              <a:t> Nídia Braz 2014 </a:t>
            </a:r>
            <a:endParaRPr lang="pt-PT" sz="11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Modelo de apresentação predefinido">
  <a:themeElements>
    <a:clrScheme name="1_Modelo de apresentação predefinido 4">
      <a:dk1>
        <a:srgbClr val="FFFFCC"/>
      </a:dk1>
      <a:lt1>
        <a:srgbClr val="FFFFFF"/>
      </a:lt1>
      <a:dk2>
        <a:srgbClr val="000066"/>
      </a:dk2>
      <a:lt2>
        <a:srgbClr val="FFFFFF"/>
      </a:lt2>
      <a:accent1>
        <a:srgbClr val="0078F0"/>
      </a:accent1>
      <a:accent2>
        <a:srgbClr val="CCECFF"/>
      </a:accent2>
      <a:accent3>
        <a:srgbClr val="AAAAB8"/>
      </a:accent3>
      <a:accent4>
        <a:srgbClr val="DADADA"/>
      </a:accent4>
      <a:accent5>
        <a:srgbClr val="AABEF6"/>
      </a:accent5>
      <a:accent6>
        <a:srgbClr val="B9D6E7"/>
      </a:accent6>
      <a:hlink>
        <a:srgbClr val="3399FF"/>
      </a:hlink>
      <a:folHlink>
        <a:srgbClr val="FFCC00"/>
      </a:folHlink>
    </a:clrScheme>
    <a:fontScheme name="1_Modelo de apresentação predefini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elo de apresentação predefinido 1">
        <a:dk1>
          <a:srgbClr val="C0C0C0"/>
        </a:dk1>
        <a:lt1>
          <a:srgbClr val="FFFFFF"/>
        </a:lt1>
        <a:dk2>
          <a:srgbClr val="000000"/>
        </a:dk2>
        <a:lt2>
          <a:srgbClr val="FFFFFF"/>
        </a:lt2>
        <a:accent1>
          <a:srgbClr val="FF3300"/>
        </a:accent1>
        <a:accent2>
          <a:srgbClr val="666699"/>
        </a:accent2>
        <a:accent3>
          <a:srgbClr val="AAAAAA"/>
        </a:accent3>
        <a:accent4>
          <a:srgbClr val="DADADA"/>
        </a:accent4>
        <a:accent5>
          <a:srgbClr val="FFADAA"/>
        </a:accent5>
        <a:accent6>
          <a:srgbClr val="5C5C8A"/>
        </a:accent6>
        <a:hlink>
          <a:srgbClr val="FFFF99"/>
        </a:hlink>
        <a:folHlink>
          <a:srgbClr val="FF9900"/>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CC99FF"/>
        </a:dk1>
        <a:lt1>
          <a:srgbClr val="FFFFFF"/>
        </a:lt1>
        <a:dk2>
          <a:srgbClr val="400040"/>
        </a:dk2>
        <a:lt2>
          <a:srgbClr val="FFFFFF"/>
        </a:lt2>
        <a:accent1>
          <a:srgbClr val="FF66FF"/>
        </a:accent1>
        <a:accent2>
          <a:srgbClr val="CC00CC"/>
        </a:accent2>
        <a:accent3>
          <a:srgbClr val="AFAAAF"/>
        </a:accent3>
        <a:accent4>
          <a:srgbClr val="DADADA"/>
        </a:accent4>
        <a:accent5>
          <a:srgbClr val="FFB8FF"/>
        </a:accent5>
        <a:accent6>
          <a:srgbClr val="B900B9"/>
        </a:accent6>
        <a:hlink>
          <a:srgbClr val="FF7C80"/>
        </a:hlink>
        <a:folHlink>
          <a:srgbClr val="990099"/>
        </a:folHlink>
      </a:clrScheme>
      <a:clrMap bg1="dk2" tx1="lt1" bg2="dk1" tx2="lt2" accent1="accent1" accent2="accent2" accent3="accent3" accent4="accent4" accent5="accent5" accent6="accent6" hlink="hlink" folHlink="folHlink"/>
    </a:extraClrScheme>
    <a:extraClrScheme>
      <a:clrScheme name="1_Modelo de apresentação predefinido 3">
        <a:dk1>
          <a:srgbClr val="CC99FF"/>
        </a:dk1>
        <a:lt1>
          <a:srgbClr val="FFFFFF"/>
        </a:lt1>
        <a:dk2>
          <a:srgbClr val="34022D"/>
        </a:dk2>
        <a:lt2>
          <a:srgbClr val="FFFFFF"/>
        </a:lt2>
        <a:accent1>
          <a:srgbClr val="775EC8"/>
        </a:accent1>
        <a:accent2>
          <a:srgbClr val="9933FF"/>
        </a:accent2>
        <a:accent3>
          <a:srgbClr val="AEAAAD"/>
        </a:accent3>
        <a:accent4>
          <a:srgbClr val="DADADA"/>
        </a:accent4>
        <a:accent5>
          <a:srgbClr val="BDB6E0"/>
        </a:accent5>
        <a:accent6>
          <a:srgbClr val="8A2DE7"/>
        </a:accent6>
        <a:hlink>
          <a:srgbClr val="993366"/>
        </a:hlink>
        <a:folHlink>
          <a:srgbClr val="969696"/>
        </a:folHlink>
      </a:clrScheme>
      <a:clrMap bg1="dk2" tx1="lt1" bg2="dk1" tx2="lt2" accent1="accent1" accent2="accent2" accent3="accent3" accent4="accent4" accent5="accent5" accent6="accent6" hlink="hlink" folHlink="folHlink"/>
    </a:extraClrScheme>
    <a:extraClrScheme>
      <a:clrScheme name="1_Modelo de apresentação predefinido 4">
        <a:dk1>
          <a:srgbClr val="FFFFCC"/>
        </a:dk1>
        <a:lt1>
          <a:srgbClr val="FFFFFF"/>
        </a:lt1>
        <a:dk2>
          <a:srgbClr val="000066"/>
        </a:dk2>
        <a:lt2>
          <a:srgbClr val="FFFFFF"/>
        </a:lt2>
        <a:accent1>
          <a:srgbClr val="0078F0"/>
        </a:accent1>
        <a:accent2>
          <a:srgbClr val="CCECFF"/>
        </a:accent2>
        <a:accent3>
          <a:srgbClr val="AAAAB8"/>
        </a:accent3>
        <a:accent4>
          <a:srgbClr val="DADADA"/>
        </a:accent4>
        <a:accent5>
          <a:srgbClr val="AABEF6"/>
        </a:accent5>
        <a:accent6>
          <a:srgbClr val="B9D6E7"/>
        </a:accent6>
        <a:hlink>
          <a:srgbClr val="3399FF"/>
        </a:hlink>
        <a:folHlink>
          <a:srgbClr val="FFCC00"/>
        </a:folHlink>
      </a:clrScheme>
      <a:clrMap bg1="dk2" tx1="lt1" bg2="dk1" tx2="lt2" accent1="accent1" accent2="accent2" accent3="accent3" accent4="accent4" accent5="accent5" accent6="accent6" hlink="hlink" folHlink="folHlink"/>
    </a:extraClrScheme>
    <a:extraClrScheme>
      <a:clrScheme name="1_Modelo de apresentação predefinido 5">
        <a:dk1>
          <a:srgbClr val="00FFFF"/>
        </a:dk1>
        <a:lt1>
          <a:srgbClr val="FFFFFF"/>
        </a:lt1>
        <a:dk2>
          <a:srgbClr val="4E009C"/>
        </a:dk2>
        <a:lt2>
          <a:srgbClr val="FFFFFF"/>
        </a:lt2>
        <a:accent1>
          <a:srgbClr val="00A8A4"/>
        </a:accent1>
        <a:accent2>
          <a:srgbClr val="3399FF"/>
        </a:accent2>
        <a:accent3>
          <a:srgbClr val="B2AACB"/>
        </a:accent3>
        <a:accent4>
          <a:srgbClr val="DADADA"/>
        </a:accent4>
        <a:accent5>
          <a:srgbClr val="AAD1CF"/>
        </a:accent5>
        <a:accent6>
          <a:srgbClr val="2D8A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Modelo de apresentação predefinido 6">
        <a:dk1>
          <a:srgbClr val="CCCC33"/>
        </a:dk1>
        <a:lt1>
          <a:srgbClr val="FFFFFF"/>
        </a:lt1>
        <a:dk2>
          <a:srgbClr val="003300"/>
        </a:dk2>
        <a:lt2>
          <a:srgbClr val="FFFFCC"/>
        </a:lt2>
        <a:accent1>
          <a:srgbClr val="008000"/>
        </a:accent1>
        <a:accent2>
          <a:srgbClr val="669900"/>
        </a:accent2>
        <a:accent3>
          <a:srgbClr val="AAADAA"/>
        </a:accent3>
        <a:accent4>
          <a:srgbClr val="DADADA"/>
        </a:accent4>
        <a:accent5>
          <a:srgbClr val="AAC0AA"/>
        </a:accent5>
        <a:accent6>
          <a:srgbClr val="5C8A00"/>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1_Modelo de apresentação predefinido 7">
        <a:dk1>
          <a:srgbClr val="CCCC99"/>
        </a:dk1>
        <a:lt1>
          <a:srgbClr val="FFFFFF"/>
        </a:lt1>
        <a:dk2>
          <a:srgbClr val="800000"/>
        </a:dk2>
        <a:lt2>
          <a:srgbClr val="FFFFFF"/>
        </a:lt2>
        <a:accent1>
          <a:srgbClr val="CC9900"/>
        </a:accent1>
        <a:accent2>
          <a:srgbClr val="996633"/>
        </a:accent2>
        <a:accent3>
          <a:srgbClr val="C0AAAA"/>
        </a:accent3>
        <a:accent4>
          <a:srgbClr val="DADADA"/>
        </a:accent4>
        <a:accent5>
          <a:srgbClr val="E2CAAA"/>
        </a:accent5>
        <a:accent6>
          <a:srgbClr val="8A5C2D"/>
        </a:accent6>
        <a:hlink>
          <a:srgbClr val="FFFFCC"/>
        </a:hlink>
        <a:folHlink>
          <a:srgbClr val="DDD800"/>
        </a:folHlink>
      </a:clrScheme>
      <a:clrMap bg1="dk2" tx1="lt1" bg2="dk1" tx2="lt2" accent1="accent1" accent2="accent2" accent3="accent3" accent4="accent4" accent5="accent5" accent6="accent6" hlink="hlink" folHlink="folHlink"/>
    </a:extraClrScheme>
    <a:extraClrScheme>
      <a:clrScheme name="1_Modelo de apresentação predefinido 8">
        <a:dk1>
          <a:srgbClr val="204162"/>
        </a:dk1>
        <a:lt1>
          <a:srgbClr val="FFFFFF"/>
        </a:lt1>
        <a:dk2>
          <a:srgbClr val="204162"/>
        </a:dk2>
        <a:lt2>
          <a:srgbClr val="003300"/>
        </a:lt2>
        <a:accent1>
          <a:srgbClr val="99CC00"/>
        </a:accent1>
        <a:accent2>
          <a:srgbClr val="336633"/>
        </a:accent2>
        <a:accent3>
          <a:srgbClr val="FFFFFF"/>
        </a:accent3>
        <a:accent4>
          <a:srgbClr val="1A3653"/>
        </a:accent4>
        <a:accent5>
          <a:srgbClr val="CAE2AA"/>
        </a:accent5>
        <a:accent6>
          <a:srgbClr val="2D5C2D"/>
        </a:accent6>
        <a:hlink>
          <a:srgbClr val="6666FF"/>
        </a:hlink>
        <a:folHlink>
          <a:srgbClr val="C5C248"/>
        </a:folHlink>
      </a:clrScheme>
      <a:clrMap bg1="lt1" tx1="dk1" bg2="lt2" tx2="dk2" accent1="accent1" accent2="accent2" accent3="accent3" accent4="accent4" accent5="accent5" accent6="accent6" hlink="hlink" folHlink="folHlink"/>
    </a:extraClrScheme>
    <a:extraClrScheme>
      <a:clrScheme name="1_Modelo de apresentação predefinido 9">
        <a:dk1>
          <a:srgbClr val="000000"/>
        </a:dk1>
        <a:lt1>
          <a:srgbClr val="FFFFFF"/>
        </a:lt1>
        <a:dk2>
          <a:srgbClr val="1C1C34"/>
        </a:dk2>
        <a:lt2>
          <a:srgbClr val="000066"/>
        </a:lt2>
        <a:accent1>
          <a:srgbClr val="DDDDDD"/>
        </a:accent1>
        <a:accent2>
          <a:srgbClr val="6699CC"/>
        </a:accent2>
        <a:accent3>
          <a:srgbClr val="FFFFFF"/>
        </a:accent3>
        <a:accent4>
          <a:srgbClr val="000000"/>
        </a:accent4>
        <a:accent5>
          <a:srgbClr val="EBEBEB"/>
        </a:accent5>
        <a:accent6>
          <a:srgbClr val="5C8AB9"/>
        </a:accent6>
        <a:hlink>
          <a:srgbClr val="005A58"/>
        </a:hlink>
        <a:folHlink>
          <a:srgbClr val="808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Cascade</Template>
  <TotalTime>717</TotalTime>
  <Words>930</Words>
  <Application>Microsoft Office PowerPoint</Application>
  <PresentationFormat>Apresentação no Ecrã (4:3)</PresentationFormat>
  <Paragraphs>139</Paragraphs>
  <Slides>18</Slides>
  <Notes>0</Notes>
  <HiddenSlides>0</HiddenSlides>
  <MMClips>0</MMClips>
  <ScaleCrop>false</ScaleCrop>
  <HeadingPairs>
    <vt:vector size="4" baseType="variant">
      <vt:variant>
        <vt:lpstr>Tema</vt:lpstr>
      </vt:variant>
      <vt:variant>
        <vt:i4>1</vt:i4>
      </vt:variant>
      <vt:variant>
        <vt:lpstr>Títulos dos diapositivos</vt:lpstr>
      </vt:variant>
      <vt:variant>
        <vt:i4>18</vt:i4>
      </vt:variant>
    </vt:vector>
  </HeadingPairs>
  <TitlesOfParts>
    <vt:vector size="19" baseType="lpstr">
      <vt:lpstr>1_Modelo de apresentação predefinido</vt:lpstr>
      <vt:lpstr>Apresentação do PowerPoint</vt:lpstr>
      <vt:lpstr>Apresentação do PowerPoint</vt:lpstr>
      <vt:lpstr>Mercúrio</vt:lpstr>
      <vt:lpstr>Apresentação do PowerPoint</vt:lpstr>
      <vt:lpstr>Doença de Minamata</vt:lpstr>
      <vt:lpstr>Doença de Minamata</vt:lpstr>
      <vt:lpstr>Cádmio</vt:lpstr>
      <vt:lpstr>Chumbo</vt:lpstr>
      <vt:lpstr>Chumbo</vt:lpstr>
      <vt:lpstr>Arsénico</vt:lpstr>
      <vt:lpstr>Arsénico</vt:lpstr>
      <vt:lpstr>Absorção de ferro O ferro é um metal essencial, que se pode tornar tóxico quando, por defeito metabólico, existe em  quantidade excessiva no organismo, da mesma forma como pode provocar doença quando não está disponivel nas quantidades adequadas, quer por ingestão deficiente, que por deficiente capacidade de metabolização.</vt:lpstr>
      <vt:lpstr>Hemocromatose</vt:lpstr>
      <vt:lpstr>Hemocromatose</vt:lpstr>
      <vt:lpstr>Hemocromatose</vt:lpstr>
      <vt:lpstr>Anemia por deficiência de ferro</vt:lpstr>
      <vt:lpstr>Anemia por deficiência de ferro</vt:lpstr>
      <vt:lpstr>Tratamento das intoxicações com metais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Toxinas alimentares de origem natural</dc:title>
  <dc:creator>Nidia</dc:creator>
  <cp:lastModifiedBy>Nídia</cp:lastModifiedBy>
  <cp:revision>76</cp:revision>
  <cp:lastPrinted>2012-10-31T09:56:37Z</cp:lastPrinted>
  <dcterms:created xsi:type="dcterms:W3CDTF">2005-07-29T16:01:52Z</dcterms:created>
  <dcterms:modified xsi:type="dcterms:W3CDTF">2014-08-06T15:40:16Z</dcterms:modified>
</cp:coreProperties>
</file>