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19" r:id="rId3"/>
    <p:sldId id="362" r:id="rId4"/>
    <p:sldId id="380" r:id="rId5"/>
    <p:sldId id="369" r:id="rId6"/>
    <p:sldId id="384" r:id="rId7"/>
    <p:sldId id="373" r:id="rId8"/>
    <p:sldId id="376" r:id="rId9"/>
    <p:sldId id="385" r:id="rId10"/>
    <p:sldId id="374" r:id="rId11"/>
    <p:sldId id="375" r:id="rId12"/>
    <p:sldId id="370" r:id="rId13"/>
    <p:sldId id="377" r:id="rId14"/>
    <p:sldId id="355" r:id="rId15"/>
    <p:sldId id="382" r:id="rId16"/>
    <p:sldId id="383" r:id="rId1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" b="0" i="0" u="sng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ena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70"/>
    <p:restoredTop sz="95400"/>
  </p:normalViewPr>
  <p:slideViewPr>
    <p:cSldViewPr snapToGrid="0" snapToObjects="1">
      <p:cViewPr>
        <p:scale>
          <a:sx n="78" d="100"/>
          <a:sy n="78" d="100"/>
        </p:scale>
        <p:origin x="992" y="5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500629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889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4B767C32-EE8E-4B93-A405-FA6915C0F37F}" type="slidenum">
              <a:rPr lang="pt-PT" altLang="pt-PT"/>
              <a:pPr>
                <a:spcBef>
                  <a:spcPct val="0"/>
                </a:spcBef>
              </a:pPr>
              <a:t>16</a:t>
            </a:fld>
            <a:endParaRPr lang="pt-PT" altLang="pt-PT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43831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8396180" y="6245225"/>
            <a:ext cx="290621" cy="294638"/>
          </a:xfrm>
          <a:prstGeom prst="rect">
            <a:avLst/>
          </a:prstGeom>
        </p:spPr>
        <p:txBody>
          <a:bodyPr lIns="45718" tIns="45718" rIns="45718" bIns="45718"/>
          <a:lstStyle>
            <a:lvl1pPr defTabSz="457200">
              <a:defRPr sz="1400">
                <a:solidFill>
                  <a:srgbClr val="00666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20E0B-5C96-7F4A-8FA7-FF888228523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746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D6D8-C8D7-4A25-A1CB-78F57219B448}" type="datetimeFigureOut">
              <a:rPr lang="pt-PT" smtClean="0"/>
              <a:t>11/07/18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3414" y="6465092"/>
            <a:ext cx="242050" cy="210631"/>
          </a:xfrm>
        </p:spPr>
        <p:txBody>
          <a:bodyPr/>
          <a:lstStyle/>
          <a:p>
            <a:fld id="{F98DBC32-9B41-4145-8A2C-8ECDA557C2B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31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6E307-3EE8-4712-BE1C-EBF74FD91024}" type="datetimeFigureOut">
              <a:rPr lang="pt-PT" smtClean="0"/>
              <a:pPr/>
              <a:t>11/07/18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D4804-34D4-4A4C-B44D-F47F0BC6FF7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650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01834" y="1377797"/>
            <a:ext cx="8344764" cy="12701"/>
          </a:xfrm>
          <a:prstGeom prst="rect">
            <a:avLst/>
          </a:prstGeom>
          <a:ln w="3175">
            <a:solidFill>
              <a:srgbClr val="9A9A9A"/>
            </a:solidFill>
            <a:miter lim="400000"/>
          </a:ln>
        </p:spPr>
        <p:txBody>
          <a:bodyPr lIns="45718" tIns="45718" rIns="45718" bIns="45718" anchor="ctr"/>
          <a:lstStyle/>
          <a:p>
            <a:pPr defTabSz="321467">
              <a:defRPr sz="800" u="none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01834" y="232171"/>
            <a:ext cx="8340331" cy="982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b">
            <a:normAutofit/>
          </a:bodyPr>
          <a:lstStyle/>
          <a:p>
            <a:r>
              <a:t>Texto do título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01834" y="1562695"/>
            <a:ext cx="8340331" cy="4688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8634225" y="6465092"/>
            <a:ext cx="211239" cy="207937"/>
          </a:xfrm>
          <a:prstGeom prst="rect">
            <a:avLst/>
          </a:prstGeom>
          <a:ln w="12700">
            <a:miter lim="400000"/>
          </a:ln>
        </p:spPr>
        <p:txBody>
          <a:bodyPr wrap="none" lIns="35717" tIns="35717" rIns="35717" bIns="35717">
            <a:spAutoFit/>
          </a:bodyPr>
          <a:lstStyle>
            <a:lvl1pPr algn="r" defTabSz="410764">
              <a:defRPr sz="900" u="none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0" r:id="rId3"/>
    <p:sldLayoutId id="2147483661" r:id="rId4"/>
  </p:sldLayoutIdLst>
  <p:transition spd="med"/>
  <p:txStyles>
    <p:titleStyle>
      <a:lvl1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0" marR="0" indent="0" algn="l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titleStyle>
    <p:bodyStyle>
      <a:lvl1pPr marL="3048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7620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12192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16764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21336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25908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30480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35052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3962400" marR="0" indent="-304800" algn="l" defTabSz="410764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bodyStyle>
    <p:otherStyle>
      <a:lvl1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r" defTabSz="41076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image" Target="../media/image4.tiff"/><Relationship Id="rId7" Type="http://schemas.openxmlformats.org/officeDocument/2006/relationships/image" Target="../media/image5.tiff"/><Relationship Id="rId8" Type="http://schemas.openxmlformats.org/officeDocument/2006/relationships/image" Target="../media/image6.tiff"/><Relationship Id="rId9" Type="http://schemas.openxmlformats.org/officeDocument/2006/relationships/image" Target="../media/image7.tiff"/><Relationship Id="rId10" Type="http://schemas.openxmlformats.org/officeDocument/2006/relationships/image" Target="../media/image8.tiff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4" Type="http://schemas.openxmlformats.org/officeDocument/2006/relationships/image" Target="../media/image63.emf"/><Relationship Id="rId5" Type="http://schemas.openxmlformats.org/officeDocument/2006/relationships/image" Target="../media/image64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Relationship Id="rId3" Type="http://schemas.openxmlformats.org/officeDocument/2006/relationships/image" Target="../media/image6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4" Type="http://schemas.openxmlformats.org/officeDocument/2006/relationships/image" Target="../media/image67.tiff"/><Relationship Id="rId5" Type="http://schemas.openxmlformats.org/officeDocument/2006/relationships/image" Target="../media/image68.tiff"/><Relationship Id="rId6" Type="http://schemas.openxmlformats.org/officeDocument/2006/relationships/image" Target="../media/image69.tiff"/><Relationship Id="rId7" Type="http://schemas.openxmlformats.org/officeDocument/2006/relationships/image" Target="../media/image70.jpeg"/><Relationship Id="rId8" Type="http://schemas.openxmlformats.org/officeDocument/2006/relationships/image" Target="../media/image71.jpeg"/><Relationship Id="rId9" Type="http://schemas.openxmlformats.org/officeDocument/2006/relationships/image" Target="../media/image72.jpeg"/><Relationship Id="rId10" Type="http://schemas.openxmlformats.org/officeDocument/2006/relationships/image" Target="../media/image7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emf"/><Relationship Id="rId7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rease.ccmar.ualg.pt/#hom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17.jpeg"/><Relationship Id="rId8" Type="http://schemas.openxmlformats.org/officeDocument/2006/relationships/image" Target="../media/image8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tiff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5" Type="http://schemas.openxmlformats.org/officeDocument/2006/relationships/image" Target="../media/image21.tiff"/><Relationship Id="rId6" Type="http://schemas.openxmlformats.org/officeDocument/2006/relationships/image" Target="../media/image22.jpeg"/><Relationship Id="rId7" Type="http://schemas.openxmlformats.org/officeDocument/2006/relationships/image" Target="../media/image23.jpg"/><Relationship Id="rId8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Relationship Id="rId9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g"/><Relationship Id="rId7" Type="http://schemas.openxmlformats.org/officeDocument/2006/relationships/image" Target="../media/image36.jpeg"/><Relationship Id="rId8" Type="http://schemas.openxmlformats.org/officeDocument/2006/relationships/image" Target="../media/image37.jpeg"/><Relationship Id="rId9" Type="http://schemas.openxmlformats.org/officeDocument/2006/relationships/image" Target="../media/image38.jpeg"/><Relationship Id="rId10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jpeg"/><Relationship Id="rId12" Type="http://schemas.openxmlformats.org/officeDocument/2006/relationships/image" Target="../media/image49.jpeg"/><Relationship Id="rId13" Type="http://schemas.openxmlformats.org/officeDocument/2006/relationships/image" Target="../media/image50.tiff"/><Relationship Id="rId14" Type="http://schemas.openxmlformats.org/officeDocument/2006/relationships/image" Target="../media/image51.jpeg"/><Relationship Id="rId15" Type="http://schemas.openxmlformats.org/officeDocument/2006/relationships/image" Target="../media/image52.jpeg"/><Relationship Id="rId16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Relationship Id="rId3" Type="http://schemas.openxmlformats.org/officeDocument/2006/relationships/image" Target="../media/image40.jpeg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6" Type="http://schemas.openxmlformats.org/officeDocument/2006/relationships/image" Target="../media/image43.jpeg"/><Relationship Id="rId7" Type="http://schemas.openxmlformats.org/officeDocument/2006/relationships/image" Target="../media/image44.jpeg"/><Relationship Id="rId8" Type="http://schemas.openxmlformats.org/officeDocument/2006/relationships/image" Target="../media/image45.jpeg"/><Relationship Id="rId9" Type="http://schemas.openxmlformats.org/officeDocument/2006/relationships/image" Target="../media/image46.jpeg"/><Relationship Id="rId10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jpe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 idx="4294967295"/>
          </p:nvPr>
        </p:nvSpPr>
        <p:spPr>
          <a:xfrm>
            <a:off x="577847" y="220091"/>
            <a:ext cx="7916865" cy="1683690"/>
          </a:xfrm>
          <a:prstGeom prst="rect">
            <a:avLst/>
          </a:prstGeom>
          <a:solidFill>
            <a:schemeClr val="accent1">
              <a:alpha val="50195"/>
            </a:schemeClr>
          </a:solidFill>
        </p:spPr>
        <p:txBody>
          <a:bodyPr lIns="45718" tIns="45718" rIns="45718" bIns="45718" anchor="ctr">
            <a:normAutofit fontScale="90000"/>
          </a:bodyPr>
          <a:lstStyle/>
          <a:p>
            <a:pPr algn="ctr" defTabSz="804672">
              <a:defRPr sz="2816">
                <a:solidFill>
                  <a:srgbClr val="006666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2816" b="1" dirty="0">
                <a:sym typeface="Trebuchet MS"/>
              </a:rPr>
              <a:t>REASE</a:t>
            </a:r>
            <a:br>
              <a:rPr lang="en-GB" sz="2816" b="1" dirty="0">
                <a:sym typeface="Trebuchet MS"/>
              </a:rPr>
            </a:br>
            <a:r>
              <a:rPr lang="en-GB" sz="2816" b="1" dirty="0">
                <a:sym typeface="Trebuchet MS"/>
              </a:rPr>
              <a:t>A regional network to raise awareness on ecosystem services provided by seagrass meadows in the Algarve (south Portugal)</a:t>
            </a:r>
            <a:r>
              <a:rPr lang="pt-PT" sz="2816" dirty="0">
                <a:sym typeface="Trebuchet MS"/>
              </a:rPr>
              <a:t> </a:t>
            </a:r>
            <a:endParaRPr sz="3600" dirty="0"/>
          </a:p>
        </p:txBody>
      </p:sp>
      <p:sp>
        <p:nvSpPr>
          <p:cNvPr id="40" name="Shape 40"/>
          <p:cNvSpPr/>
          <p:nvPr/>
        </p:nvSpPr>
        <p:spPr>
          <a:xfrm>
            <a:off x="983867" y="2506697"/>
            <a:ext cx="7104824" cy="1692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457200">
              <a:defRPr sz="1700" u="none">
                <a:solidFill>
                  <a:srgbClr val="006666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pt-PT" sz="2000" dirty="0"/>
              <a:t>Rui </a:t>
            </a:r>
            <a:r>
              <a:rPr sz="2000" dirty="0"/>
              <a:t>Santos</a:t>
            </a:r>
            <a:endParaRPr lang="pt-PT" sz="2000" dirty="0"/>
          </a:p>
          <a:p>
            <a:pPr algn="ctr" defTabSz="457200">
              <a:defRPr sz="1700" u="none">
                <a:solidFill>
                  <a:srgbClr val="006666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pt-PT" sz="2000" u="none" dirty="0" err="1">
                <a:sym typeface="Trebuchet MS"/>
              </a:rPr>
              <a:t>Carmen</a:t>
            </a:r>
            <a:r>
              <a:rPr lang="pt-PT" sz="2000" u="none" dirty="0">
                <a:sym typeface="Trebuchet MS"/>
              </a:rPr>
              <a:t> B. de los Santos, Márcio Martins, Cátia Freitas, André Pinheiro, Cristina Veiga-Pires, Emanuel Reis, Rita Borges, Ana Ramos, Manuel Nora, José R. Cunha, Celeste Sousa </a:t>
            </a:r>
            <a:r>
              <a:rPr lang="pt-PT" sz="2000" u="none" dirty="0" err="1">
                <a:sym typeface="Trebuchet MS"/>
              </a:rPr>
              <a:t>and</a:t>
            </a:r>
            <a:r>
              <a:rPr lang="pt-PT" sz="2000" u="none" dirty="0">
                <a:sym typeface="Trebuchet MS"/>
              </a:rPr>
              <a:t> Helena Barracosa</a:t>
            </a:r>
            <a:endParaRPr sz="2000" dirty="0"/>
          </a:p>
        </p:txBody>
      </p:sp>
      <p:pic>
        <p:nvPicPr>
          <p:cNvPr id="6" name="Picture 3" descr="logo_v5_c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48" y="4458389"/>
            <a:ext cx="1974852" cy="80906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89888" y="371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290C3B4D-6F38-5749-8467-094409790C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849" y="4831767"/>
            <a:ext cx="1647863" cy="183308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48" y="5262221"/>
            <a:ext cx="2129930" cy="36535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49D44E23-8709-CA45-824F-477216247D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48" y="5991275"/>
            <a:ext cx="1276352" cy="46739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F4331B0A-E10E-DF4A-8E25-E921953D5E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506" y="5799640"/>
            <a:ext cx="698271" cy="67748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57CD2A4A-390D-C94C-8729-5C6F1EE097A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6876" y="5940109"/>
            <a:ext cx="1348263" cy="51856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E0233D04-637B-9641-B908-AFDF26E61D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253" y="5964851"/>
            <a:ext cx="1478541" cy="51227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595C09B9-22CB-4548-8866-F48B3B58C24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022" y="5118067"/>
            <a:ext cx="1263982" cy="703344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6FE7A768-C40F-C747-AC6A-40F678BF7B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5469" y="4930504"/>
            <a:ext cx="2642035" cy="101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818097" y="313297"/>
            <a:ext cx="7066596" cy="1057017"/>
          </a:xfrm>
        </p:spPr>
        <p:txBody>
          <a:bodyPr wrap="square">
            <a:spAutoFit/>
          </a:bodyPr>
          <a:lstStyle/>
          <a:p>
            <a:r>
              <a:rPr lang="en-GB" sz="3200" b="1" dirty="0"/>
              <a:t>Awareness on the role of vegetated ecosystems for human well-being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89C6FD9-22A4-CD4D-95B5-17B107B445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37" y="1665831"/>
            <a:ext cx="3602727" cy="289054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EE77BA41-ABD9-7C4D-B94B-B6D0B0BF68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807" y="4059995"/>
            <a:ext cx="3588274" cy="265670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40FA18E7-43FA-5D4A-9500-8628499A29C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2323" y="1531423"/>
            <a:ext cx="3404268" cy="2528572"/>
          </a:xfrm>
          <a:prstGeom prst="rect">
            <a:avLst/>
          </a:prstGeom>
        </p:spPr>
      </p:pic>
      <p:sp>
        <p:nvSpPr>
          <p:cNvPr id="5" name="Seta em ângulo recto para cima 4"/>
          <p:cNvSpPr/>
          <p:nvPr/>
        </p:nvSpPr>
        <p:spPr>
          <a:xfrm rot="5400000">
            <a:off x="1801000" y="4750352"/>
            <a:ext cx="1064527" cy="1030334"/>
          </a:xfrm>
          <a:prstGeom prst="bentUpArrow">
            <a:avLst/>
          </a:prstGeom>
          <a:solidFill>
            <a:schemeClr val="accent1">
              <a:lumMod val="5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700" b="0" i="0" u="sng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4256965" y="2361061"/>
            <a:ext cx="736979" cy="532263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700" b="0" i="0" u="sng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274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654324" y="608212"/>
            <a:ext cx="6971061" cy="1057017"/>
          </a:xfrm>
        </p:spPr>
        <p:txBody>
          <a:bodyPr wrap="square">
            <a:spAutoFit/>
          </a:bodyPr>
          <a:lstStyle/>
          <a:p>
            <a:r>
              <a:rPr lang="en-GB" sz="3200" b="1" dirty="0"/>
              <a:t>Awareness on the role of vegetated ecosystems for human well-being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1AFB9FAF-E96B-464A-A85A-E5A6A439D0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397" y="1984875"/>
            <a:ext cx="7298385" cy="463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87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29907" y="323566"/>
            <a:ext cx="4474198" cy="1057017"/>
          </a:xfrm>
        </p:spPr>
        <p:txBody>
          <a:bodyPr>
            <a:spAutoFit/>
          </a:bodyPr>
          <a:lstStyle/>
          <a:p>
            <a:r>
              <a:rPr lang="en-GB" sz="3200" b="1" i="1" dirty="0"/>
              <a:t>Citizen Science </a:t>
            </a:r>
            <a:r>
              <a:rPr lang="en-GB" sz="3200" b="1" dirty="0"/>
              <a:t>Blue Carbon Project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937419" y="1917289"/>
            <a:ext cx="7781754" cy="3609525"/>
            <a:chOff x="521954" y="1926814"/>
            <a:chExt cx="7781754" cy="3609525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xmlns="" id="{F73C715C-9C5B-014A-92D4-23655DE67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18796" y="1926814"/>
              <a:ext cx="2696842" cy="1800000"/>
            </a:xfrm>
            <a:prstGeom prst="rect">
              <a:avLst/>
            </a:prstGeom>
          </p:spPr>
        </p:pic>
        <p:pic>
          <p:nvPicPr>
            <p:cNvPr id="4" name="Imagem 3">
              <a:extLst>
                <a:ext uri="{FF2B5EF4-FFF2-40B4-BE49-F238E27FC236}">
                  <a16:creationId xmlns:a16="http://schemas.microsoft.com/office/drawing/2014/main" xmlns="" id="{7C24F6E1-4477-414F-A21C-6D22D21BB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954" y="3726814"/>
              <a:ext cx="2545263" cy="1800000"/>
            </a:xfrm>
            <a:prstGeom prst="rect">
              <a:avLst/>
            </a:prstGeom>
          </p:spPr>
        </p:pic>
        <p:pic>
          <p:nvPicPr>
            <p:cNvPr id="5" name="Imagem 4">
              <a:extLst>
                <a:ext uri="{FF2B5EF4-FFF2-40B4-BE49-F238E27FC236}">
                  <a16:creationId xmlns:a16="http://schemas.microsoft.com/office/drawing/2014/main" xmlns="" id="{379B462A-A8AA-0343-B7AA-94EA46669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954" y="1936339"/>
              <a:ext cx="2696842" cy="1800000"/>
            </a:xfrm>
            <a:prstGeom prst="rect">
              <a:avLst/>
            </a:prstGeom>
          </p:spPr>
        </p:pic>
        <p:pic>
          <p:nvPicPr>
            <p:cNvPr id="6" name="Imagem 5">
              <a:extLst>
                <a:ext uri="{FF2B5EF4-FFF2-40B4-BE49-F238E27FC236}">
                  <a16:creationId xmlns:a16="http://schemas.microsoft.com/office/drawing/2014/main" xmlns="" id="{0C8A80C8-4EC5-FE48-A506-485C62F99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3708" y="1936339"/>
              <a:ext cx="2400000" cy="1800000"/>
            </a:xfrm>
            <a:prstGeom prst="rect">
              <a:avLst/>
            </a:prstGeom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37796" y="3726814"/>
              <a:ext cx="1581000" cy="1800000"/>
            </a:xfrm>
            <a:prstGeom prst="rect">
              <a:avLst/>
            </a:prstGeom>
          </p:spPr>
        </p:pic>
        <p:pic>
          <p:nvPicPr>
            <p:cNvPr id="11" name="Imagem 1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6696"/>
            <a:stretch/>
          </p:blipFill>
          <p:spPr>
            <a:xfrm>
              <a:off x="3067217" y="3726814"/>
              <a:ext cx="1430717" cy="1800000"/>
            </a:xfrm>
            <a:prstGeom prst="rect">
              <a:avLst/>
            </a:prstGeom>
          </p:spPr>
        </p:pic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3708" y="3726814"/>
              <a:ext cx="1350000" cy="1800000"/>
            </a:xfrm>
            <a:prstGeom prst="rect">
              <a:avLst/>
            </a:prstGeom>
          </p:spPr>
        </p:pic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3708" y="3736339"/>
              <a:ext cx="135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5660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54528" y="551086"/>
            <a:ext cx="4474198" cy="564574"/>
          </a:xfrm>
        </p:spPr>
        <p:txBody>
          <a:bodyPr>
            <a:spAutoFit/>
          </a:bodyPr>
          <a:lstStyle/>
          <a:p>
            <a:r>
              <a:rPr lang="en-GB" sz="3200" b="1" dirty="0"/>
              <a:t>REASE </a:t>
            </a:r>
            <a:r>
              <a:rPr lang="en-GB" sz="3200" b="1" i="1" dirty="0"/>
              <a:t>App</a:t>
            </a:r>
            <a:endParaRPr lang="pt-PT" sz="3200" b="1" i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4E584BBB-23B7-F04B-A375-94F9C32188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797" y="1963178"/>
            <a:ext cx="1932581" cy="343287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0E8BA87D-75CD-F64C-BB09-EC68A6EDEC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52" y="1963178"/>
            <a:ext cx="1931661" cy="3431239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:a16="http://schemas.microsoft.com/office/drawing/2014/main" xmlns="" id="{8A2604CE-AC20-B44C-A093-817016F23D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125" y="1963178"/>
            <a:ext cx="1931660" cy="3431239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:a16="http://schemas.microsoft.com/office/drawing/2014/main" xmlns="" id="{EF0E5CC1-E2DB-AE41-A29D-58ECB9F5B8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211" y="1963178"/>
            <a:ext cx="1941629" cy="3431239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xmlns="" id="{B83075DB-3307-7141-882C-6879D1B82F7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5738" y="4036523"/>
            <a:ext cx="1023976" cy="1176481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97141030-663D-4944-98EE-F074B018CBF0}"/>
              </a:ext>
            </a:extLst>
          </p:cNvPr>
          <p:cNvSpPr/>
          <p:nvPr/>
        </p:nvSpPr>
        <p:spPr>
          <a:xfrm>
            <a:off x="496317" y="5701984"/>
            <a:ext cx="8190620" cy="494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747474"/>
                </a:solidFill>
                <a:latin typeface="Helvetica Neue Light"/>
                <a:ea typeface="Helvetica Neue Light"/>
              </a:rPr>
              <a:t>Data are validated and analysed by researchers of CCMAR.</a:t>
            </a:r>
            <a:endParaRPr lang="pt-PT" sz="2000" b="1" u="none" dirty="0">
              <a:solidFill>
                <a:srgbClr val="747474"/>
              </a:solidFill>
              <a:latin typeface="Helvetica Neue Light"/>
              <a:ea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27462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332918" y="281415"/>
            <a:ext cx="8620582" cy="1292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3000" b="1" u="none">
                <a:solidFill>
                  <a:srgbClr val="00666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algn="ctr"/>
            <a:r>
              <a:rPr lang="pt-PT" sz="2800" dirty="0">
                <a:solidFill>
                  <a:srgbClr val="747474"/>
                </a:solidFill>
                <a:latin typeface="Helvetica Neue Light"/>
                <a:ea typeface="Helvetica Neue Light"/>
              </a:rPr>
              <a:t>REASE </a:t>
            </a:r>
            <a:r>
              <a:rPr lang="en-GB" sz="2800" dirty="0">
                <a:solidFill>
                  <a:srgbClr val="747474"/>
                </a:solidFill>
                <a:latin typeface="Helvetica Neue Light"/>
                <a:ea typeface="Helvetica Neue Light"/>
              </a:rPr>
              <a:t>website </a:t>
            </a:r>
          </a:p>
          <a:p>
            <a:pPr algn="ctr"/>
            <a:r>
              <a:rPr lang="pt-PT" sz="2800" dirty="0"/>
              <a:t>http://rease.ccmar.ualg.pt/#home</a:t>
            </a:r>
          </a:p>
          <a:p>
            <a:pPr algn="ctr"/>
            <a:endParaRPr sz="2800" dirty="0">
              <a:solidFill>
                <a:srgbClr val="747474"/>
              </a:solidFill>
              <a:latin typeface="Helvetica Neue Light"/>
              <a:ea typeface="Helvetica Neue Light"/>
            </a:endParaRPr>
          </a:p>
        </p:txBody>
      </p:sp>
      <p:sp>
        <p:nvSpPr>
          <p:cNvPr id="43" name="Shape 43">
            <a:hlinkClick r:id="rId2"/>
          </p:cNvPr>
          <p:cNvSpPr/>
          <p:nvPr/>
        </p:nvSpPr>
        <p:spPr>
          <a:xfrm>
            <a:off x="1074917" y="535628"/>
            <a:ext cx="6834786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410764">
              <a:spcBef>
                <a:spcPts val="1100"/>
              </a:spcBef>
              <a:buSzPct val="100000"/>
              <a:defRPr sz="2000" b="1" u="none">
                <a:solidFill>
                  <a:srgbClr val="747474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lang="pt-PT" sz="2400" dirty="0"/>
          </a:p>
        </p:txBody>
      </p:sp>
      <p:grpSp>
        <p:nvGrpSpPr>
          <p:cNvPr id="2" name="Grupo 1"/>
          <p:cNvGrpSpPr/>
          <p:nvPr/>
        </p:nvGrpSpPr>
        <p:grpSpPr>
          <a:xfrm>
            <a:off x="709384" y="1264368"/>
            <a:ext cx="8067675" cy="5050707"/>
            <a:chOff x="709384" y="1264368"/>
            <a:chExt cx="8067675" cy="5050707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xmlns="" id="{3754AD04-435C-E043-90C9-CB77ADF42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452" y="1264368"/>
              <a:ext cx="7211518" cy="5050707"/>
            </a:xfrm>
            <a:prstGeom prst="rect">
              <a:avLst/>
            </a:prstGeom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109" y="3053956"/>
              <a:ext cx="4548416" cy="1818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384" y="1900238"/>
              <a:ext cx="8067675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5160472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1712659" y="1883835"/>
            <a:ext cx="5695305" cy="4785442"/>
            <a:chOff x="500916" y="1626513"/>
            <a:chExt cx="6108975" cy="5095772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490" y="1626513"/>
              <a:ext cx="2880000" cy="1720594"/>
            </a:xfrm>
            <a:prstGeom prst="rect">
              <a:avLst/>
            </a:prstGeom>
          </p:spPr>
        </p:pic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916" y="4937340"/>
              <a:ext cx="2880000" cy="1555200"/>
            </a:xfrm>
            <a:prstGeom prst="rect">
              <a:avLst/>
            </a:prstGeom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490" y="3592556"/>
              <a:ext cx="2880000" cy="1199413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9891" y="1626513"/>
              <a:ext cx="2880000" cy="1734194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891" y="3622393"/>
              <a:ext cx="2804920" cy="309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5891" y="232171"/>
            <a:ext cx="5536231" cy="982267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747474"/>
                </a:solidFill>
              </a:rPr>
              <a:t>Dissemination</a:t>
            </a:r>
            <a:r>
              <a:rPr lang="pt-PT" sz="3200" b="1" dirty="0">
                <a:solidFill>
                  <a:srgbClr val="747474"/>
                </a:solidFill>
              </a:rPr>
              <a:t> (Media)</a:t>
            </a:r>
          </a:p>
        </p:txBody>
      </p:sp>
      <p:pic>
        <p:nvPicPr>
          <p:cNvPr id="12" name="Espaço Reservado para Conteúdo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48" y="86640"/>
            <a:ext cx="1477026" cy="166491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5B288517-F31A-8F46-9945-6DE7175A2F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2884" y="142341"/>
            <a:ext cx="2068593" cy="155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54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001C502B-52EC-F648-AD8E-FF46558A5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55" y="418400"/>
            <a:ext cx="9077266" cy="6051510"/>
          </a:xfrm>
          <a:prstGeom prst="rect">
            <a:avLst/>
          </a:prstGeom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478213" y="5323619"/>
            <a:ext cx="30380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4000" b="1" u="none" dirty="0" err="1"/>
              <a:t>Thank</a:t>
            </a:r>
            <a:r>
              <a:rPr lang="pt-PT" altLang="pt-PT" sz="4000" b="1" u="none" dirty="0"/>
              <a:t> </a:t>
            </a:r>
            <a:r>
              <a:rPr lang="pt-PT" altLang="pt-PT" sz="4000" b="1" u="none" dirty="0" err="1"/>
              <a:t>You</a:t>
            </a:r>
            <a:r>
              <a:rPr lang="pt-PT" altLang="pt-PT" sz="4000" b="1" u="none" dirty="0"/>
              <a:t> !</a:t>
            </a:r>
          </a:p>
        </p:txBody>
      </p:sp>
      <p:sp>
        <p:nvSpPr>
          <p:cNvPr id="38915" name="Arc 3"/>
          <p:cNvSpPr>
            <a:spLocks/>
          </p:cNvSpPr>
          <p:nvPr/>
        </p:nvSpPr>
        <p:spPr bwMode="auto">
          <a:xfrm rot="8156569">
            <a:off x="2869858" y="2333796"/>
            <a:ext cx="3498850" cy="3392488"/>
          </a:xfrm>
          <a:custGeom>
            <a:avLst/>
            <a:gdLst>
              <a:gd name="T0" fmla="*/ 0 w 24312"/>
              <a:gd name="T1" fmla="*/ 2147483646 h 24435"/>
              <a:gd name="T2" fmla="*/ 2147483646 w 24312"/>
              <a:gd name="T3" fmla="*/ 2147483646 h 24435"/>
              <a:gd name="T4" fmla="*/ 2147483646 w 24312"/>
              <a:gd name="T5" fmla="*/ 2147483646 h 244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312" h="24435" fill="none" extrusionOk="0">
                <a:moveTo>
                  <a:pt x="-1" y="170"/>
                </a:moveTo>
                <a:cubicBezTo>
                  <a:pt x="899" y="57"/>
                  <a:pt x="1805" y="-1"/>
                  <a:pt x="2712" y="0"/>
                </a:cubicBezTo>
                <a:cubicBezTo>
                  <a:pt x="14641" y="0"/>
                  <a:pt x="24312" y="9670"/>
                  <a:pt x="24312" y="21600"/>
                </a:cubicBezTo>
                <a:cubicBezTo>
                  <a:pt x="24312" y="22548"/>
                  <a:pt x="24249" y="23495"/>
                  <a:pt x="24125" y="24435"/>
                </a:cubicBezTo>
              </a:path>
              <a:path w="24312" h="24435" stroke="0" extrusionOk="0">
                <a:moveTo>
                  <a:pt x="-1" y="170"/>
                </a:moveTo>
                <a:cubicBezTo>
                  <a:pt x="899" y="57"/>
                  <a:pt x="1805" y="-1"/>
                  <a:pt x="2712" y="0"/>
                </a:cubicBezTo>
                <a:cubicBezTo>
                  <a:pt x="14641" y="0"/>
                  <a:pt x="24312" y="9670"/>
                  <a:pt x="24312" y="21600"/>
                </a:cubicBezTo>
                <a:cubicBezTo>
                  <a:pt x="24312" y="22548"/>
                  <a:pt x="24249" y="23495"/>
                  <a:pt x="24125" y="24435"/>
                </a:cubicBezTo>
                <a:lnTo>
                  <a:pt x="2712" y="21600"/>
                </a:lnTo>
                <a:lnTo>
                  <a:pt x="-1" y="170"/>
                </a:lnTo>
                <a:close/>
              </a:path>
            </a:pathLst>
          </a:custGeom>
          <a:noFill/>
          <a:ln w="508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4682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2462" y="3923400"/>
            <a:ext cx="2926614" cy="29346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828" y="3923400"/>
            <a:ext cx="3138617" cy="292338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754" y="3923400"/>
            <a:ext cx="2595041" cy="2932938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xmlns="" id="{BD8B696D-C694-6146-9A6C-F374997E7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395" y="0"/>
            <a:ext cx="5816600" cy="41910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763" y="1743173"/>
            <a:ext cx="3682313" cy="2085685"/>
          </a:xfrm>
          <a:prstGeom prst="rect">
            <a:avLst/>
          </a:prstGeom>
        </p:spPr>
      </p:pic>
      <p:cxnSp>
        <p:nvCxnSpPr>
          <p:cNvPr id="19" name="Conexão Reta Unidirecional 18">
            <a:extLst>
              <a:ext uri="{FF2B5EF4-FFF2-40B4-BE49-F238E27FC236}">
                <a16:creationId xmlns:a16="http://schemas.microsoft.com/office/drawing/2014/main" xmlns="" id="{D76DD445-DA25-E740-B893-8999E22BF814}"/>
              </a:ext>
            </a:extLst>
          </p:cNvPr>
          <p:cNvCxnSpPr>
            <a:cxnSpLocks/>
          </p:cNvCxnSpPr>
          <p:nvPr/>
        </p:nvCxnSpPr>
        <p:spPr>
          <a:xfrm flipV="1">
            <a:off x="2351467" y="2072830"/>
            <a:ext cx="255347" cy="345418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558504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29907" y="558026"/>
            <a:ext cx="4474198" cy="687685"/>
          </a:xfrm>
        </p:spPr>
        <p:txBody>
          <a:bodyPr>
            <a:spAutoFit/>
          </a:bodyPr>
          <a:lstStyle/>
          <a:p>
            <a:r>
              <a:rPr lang="pt-PT" sz="4000" b="1" dirty="0"/>
              <a:t>REASE</a:t>
            </a:r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45" y="179438"/>
            <a:ext cx="1875947" cy="2114584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8A55FF58-50C4-8947-BDD5-71F07C2269C0}"/>
              </a:ext>
            </a:extLst>
          </p:cNvPr>
          <p:cNvSpPr/>
          <p:nvPr/>
        </p:nvSpPr>
        <p:spPr>
          <a:xfrm>
            <a:off x="2532411" y="1193859"/>
            <a:ext cx="41184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u="none" dirty="0"/>
              <a:t>Environmental Education Network </a:t>
            </a:r>
          </a:p>
          <a:p>
            <a:pPr algn="ctr"/>
            <a:r>
              <a:rPr lang="en-GB" sz="2000" u="none" dirty="0"/>
              <a:t>for Ecosystem Services</a:t>
            </a:r>
            <a:endParaRPr lang="pt-PT" sz="2000" b="1" u="none" dirty="0">
              <a:solidFill>
                <a:srgbClr val="747474"/>
              </a:solidFill>
              <a:latin typeface="Helvetica Neue Light"/>
              <a:ea typeface="Helvetica Neue Light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B3FFA7DB-90F8-814F-B65D-B48086686C4D}"/>
              </a:ext>
            </a:extLst>
          </p:cNvPr>
          <p:cNvSpPr/>
          <p:nvPr/>
        </p:nvSpPr>
        <p:spPr>
          <a:xfrm>
            <a:off x="569900" y="2450688"/>
            <a:ext cx="80340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u="none" dirty="0"/>
              <a:t>REASE is a network of institutions of </a:t>
            </a:r>
            <a:r>
              <a:rPr lang="en-GB" sz="2000" b="1" u="none" dirty="0"/>
              <a:t>scientific research</a:t>
            </a:r>
            <a:r>
              <a:rPr lang="en-GB" sz="2000" u="none" dirty="0"/>
              <a:t>, </a:t>
            </a:r>
            <a:r>
              <a:rPr lang="en-GB" sz="2000" b="1" u="none" dirty="0"/>
              <a:t>education</a:t>
            </a:r>
            <a:r>
              <a:rPr lang="en-GB" sz="2000" u="none" dirty="0"/>
              <a:t>, </a:t>
            </a:r>
            <a:r>
              <a:rPr lang="en-GB" sz="2000" b="1" u="none" dirty="0"/>
              <a:t>science outreach</a:t>
            </a:r>
            <a:r>
              <a:rPr lang="en-GB" sz="2000" u="none" dirty="0"/>
              <a:t> and </a:t>
            </a:r>
            <a:r>
              <a:rPr lang="en-GB" sz="2000" b="1" u="none" dirty="0"/>
              <a:t>environmental NGOs </a:t>
            </a:r>
            <a:r>
              <a:rPr lang="en-GB" sz="2000" u="none" dirty="0"/>
              <a:t>of Algarve (south Portugal). </a:t>
            </a:r>
          </a:p>
          <a:p>
            <a:endParaRPr lang="en-GB" sz="2000" u="none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u="none" dirty="0"/>
              <a:t> REASE aims to develop </a:t>
            </a:r>
            <a:r>
              <a:rPr lang="en-GB" sz="2000" b="1" u="none" dirty="0"/>
              <a:t>environmental education projects in the area of ecosystem services (ES), </a:t>
            </a:r>
            <a:r>
              <a:rPr lang="en-GB" sz="2000" u="none" dirty="0"/>
              <a:t>especially those provided by coastal vegetated ecosystems, including saltmarshes and </a:t>
            </a:r>
            <a:r>
              <a:rPr lang="en-GB" sz="2000" b="1" u="none" dirty="0"/>
              <a:t>seagrasses</a:t>
            </a:r>
            <a:r>
              <a:rPr lang="en-GB" sz="2000" u="none" dirty="0"/>
              <a:t>. </a:t>
            </a:r>
            <a:endParaRPr lang="en-GB" sz="2000" b="1" u="none" dirty="0"/>
          </a:p>
        </p:txBody>
      </p:sp>
      <p:pic>
        <p:nvPicPr>
          <p:cNvPr id="11" name="Picture 2" descr="C:\Users\Almargem\Desktop\networking.png">
            <a:extLst>
              <a:ext uri="{FF2B5EF4-FFF2-40B4-BE49-F238E27FC236}">
                <a16:creationId xmlns:a16="http://schemas.microsoft.com/office/drawing/2014/main" xmlns="" id="{89C09D57-7416-0B41-9158-3A609D03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0" y="4804627"/>
            <a:ext cx="3079475" cy="201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36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29907" y="558026"/>
            <a:ext cx="4474198" cy="564574"/>
          </a:xfrm>
        </p:spPr>
        <p:txBody>
          <a:bodyPr>
            <a:spAutoFit/>
          </a:bodyPr>
          <a:lstStyle/>
          <a:p>
            <a:r>
              <a:rPr lang="pt-PT" sz="3200" b="1" dirty="0"/>
              <a:t>OBJECTIVES</a:t>
            </a:r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B3FFA7DB-90F8-814F-B65D-B48086686C4D}"/>
              </a:ext>
            </a:extLst>
          </p:cNvPr>
          <p:cNvSpPr/>
          <p:nvPr/>
        </p:nvSpPr>
        <p:spPr>
          <a:xfrm>
            <a:off x="496319" y="1789404"/>
            <a:ext cx="8190620" cy="419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u="none" dirty="0"/>
              <a:t>Provide </a:t>
            </a:r>
            <a:r>
              <a:rPr lang="en-GB" sz="2000" b="1" u="none" dirty="0"/>
              <a:t>capacity building </a:t>
            </a:r>
            <a:r>
              <a:rPr lang="en-GB" sz="2000" u="none" dirty="0"/>
              <a:t>for school teachers and environmental managers in order to promote scientific knowledge on the services provided by coastal ecosystems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u="none" dirty="0"/>
              <a:t>Develop an “</a:t>
            </a:r>
            <a:r>
              <a:rPr lang="en-GB" sz="2000" b="1" u="none" dirty="0"/>
              <a:t>Incubator of EE projects</a:t>
            </a:r>
            <a:r>
              <a:rPr lang="en-GB" sz="2000" u="none" dirty="0"/>
              <a:t>” to design innovative, formal education ES projects to be developed in local schools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u="none" dirty="0"/>
              <a:t>To raise </a:t>
            </a:r>
            <a:r>
              <a:rPr lang="en-GB" sz="2000" b="1" u="none" dirty="0"/>
              <a:t>awareness of students and general public </a:t>
            </a:r>
            <a:r>
              <a:rPr lang="en-GB" sz="2000" u="none" dirty="0"/>
              <a:t>on the role of vegetated ecosystems for human well-being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u="none" dirty="0"/>
              <a:t>Launch a </a:t>
            </a:r>
            <a:r>
              <a:rPr lang="en-GB" sz="2000" b="1" u="none" dirty="0"/>
              <a:t>Citizen Science </a:t>
            </a:r>
            <a:r>
              <a:rPr lang="en-GB" sz="2000" u="none" dirty="0"/>
              <a:t>project for schools to evaluate the </a:t>
            </a:r>
            <a:r>
              <a:rPr lang="en-GB" sz="2000" b="1" u="none" dirty="0"/>
              <a:t>Blue Carbon</a:t>
            </a:r>
            <a:r>
              <a:rPr lang="en-GB" sz="2000" u="none" dirty="0"/>
              <a:t> stocks of coastal ecosystems </a:t>
            </a:r>
          </a:p>
        </p:txBody>
      </p:sp>
    </p:spTree>
    <p:extLst>
      <p:ext uri="{BB962C8B-B14F-4D97-AF65-F5344CB8AC3E}">
        <p14:creationId xmlns:p14="http://schemas.microsoft.com/office/powerpoint/2010/main" val="154814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96421" y="339130"/>
            <a:ext cx="7772400" cy="871429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54528" y="476944"/>
            <a:ext cx="4474198" cy="564574"/>
          </a:xfrm>
        </p:spPr>
        <p:txBody>
          <a:bodyPr>
            <a:spAutoFit/>
          </a:bodyPr>
          <a:lstStyle/>
          <a:p>
            <a:r>
              <a:rPr lang="en-GB" sz="3200" b="1" dirty="0"/>
              <a:t>Capacity building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365347" cy="1539031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B3FFA7DB-90F8-814F-B65D-B48086686C4D}"/>
              </a:ext>
            </a:extLst>
          </p:cNvPr>
          <p:cNvSpPr/>
          <p:nvPr/>
        </p:nvSpPr>
        <p:spPr>
          <a:xfrm>
            <a:off x="1031474" y="1086795"/>
            <a:ext cx="7972041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747474"/>
                </a:solidFill>
                <a:ea typeface="Helvetica Neue Light"/>
                <a:sym typeface="Helvetica Neue Light"/>
              </a:rPr>
              <a:t>4 training courses on Ecosystem Services of coastal systems</a:t>
            </a:r>
          </a:p>
          <a:p>
            <a:pPr>
              <a:lnSpc>
                <a:spcPct val="150000"/>
              </a:lnSpc>
            </a:pPr>
            <a:r>
              <a:rPr lang="en-GB" sz="2000" b="1" u="none" dirty="0">
                <a:solidFill>
                  <a:schemeClr val="tx1"/>
                </a:solidFill>
                <a:ea typeface="Helvetica Neue Light"/>
                <a:sym typeface="Helvetica Neue Light"/>
              </a:rPr>
              <a:t>60 teachers of several levels (K-12); 4 technicians of Environmental departments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u="none" dirty="0">
                <a:solidFill>
                  <a:srgbClr val="747474"/>
                </a:solidFill>
                <a:ea typeface="Helvetica Neue Light"/>
                <a:sym typeface="Helvetica Neue Light"/>
              </a:rPr>
              <a:t>Stakeholder workshops    </a:t>
            </a:r>
            <a:r>
              <a:rPr lang="en-GB" sz="2000" b="1" u="none" dirty="0">
                <a:solidFill>
                  <a:schemeClr val="tx1"/>
                </a:solidFill>
                <a:ea typeface="Helvetica Neue Light"/>
                <a:sym typeface="Helvetica Neue Light"/>
              </a:rPr>
              <a:t>12 eco-tourism enterprises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366439" y="3120693"/>
            <a:ext cx="8545717" cy="3603064"/>
            <a:chOff x="366439" y="3120693"/>
            <a:chExt cx="8545717" cy="3603064"/>
          </a:xfrm>
        </p:grpSpPr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xmlns="" id="{141D018D-4137-704E-B51D-F6485EDAB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439" y="4909343"/>
              <a:ext cx="2705087" cy="1800000"/>
            </a:xfrm>
            <a:prstGeom prst="rect">
              <a:avLst/>
            </a:prstGeom>
          </p:spPr>
        </p:pic>
        <p:pic>
          <p:nvPicPr>
            <p:cNvPr id="4" name="Imagem 3">
              <a:extLst>
                <a:ext uri="{FF2B5EF4-FFF2-40B4-BE49-F238E27FC236}">
                  <a16:creationId xmlns:a16="http://schemas.microsoft.com/office/drawing/2014/main" xmlns="" id="{BEB48248-44EC-ED4B-AA7B-EADF4F64F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7070" y="3120694"/>
              <a:ext cx="2705085" cy="1800000"/>
            </a:xfrm>
            <a:prstGeom prst="rect">
              <a:avLst/>
            </a:prstGeom>
          </p:spPr>
        </p:pic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xmlns="" id="{B4D2ECE1-A84F-3642-A37E-3C43588E21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439" y="3124889"/>
              <a:ext cx="3670282" cy="1800000"/>
            </a:xfrm>
            <a:prstGeom prst="rect">
              <a:avLst/>
            </a:prstGeom>
          </p:spPr>
        </p:pic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8227" y="3120693"/>
              <a:ext cx="2705411" cy="1800000"/>
            </a:xfrm>
            <a:prstGeom prst="rect">
              <a:avLst/>
            </a:prstGeom>
          </p:spPr>
        </p:pic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6620" y="4923757"/>
              <a:ext cx="2725536" cy="1800000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3492" y="4924278"/>
              <a:ext cx="3119930" cy="17850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801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690799" y="357675"/>
            <a:ext cx="4988393" cy="1057017"/>
          </a:xfrm>
        </p:spPr>
        <p:txBody>
          <a:bodyPr wrap="square">
            <a:spAutoFit/>
          </a:bodyPr>
          <a:lstStyle/>
          <a:p>
            <a:r>
              <a:rPr lang="en-GB" sz="3200" b="1" dirty="0"/>
              <a:t>Incubator of ES projects (AEJD)</a:t>
            </a:r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242108"/>
            <a:ext cx="1314450" cy="1289315"/>
          </a:xfrm>
          <a:prstGeom prst="rect">
            <a:avLst/>
          </a:prstGeom>
        </p:spPr>
      </p:pic>
      <p:grpSp>
        <p:nvGrpSpPr>
          <p:cNvPr id="22" name="Grupo 21"/>
          <p:cNvGrpSpPr/>
          <p:nvPr/>
        </p:nvGrpSpPr>
        <p:grpSpPr>
          <a:xfrm>
            <a:off x="13748" y="1790700"/>
            <a:ext cx="9153525" cy="4320000"/>
            <a:chOff x="0" y="1771650"/>
            <a:chExt cx="9153525" cy="4320000"/>
          </a:xfrm>
        </p:grpSpPr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771650"/>
              <a:ext cx="3240000" cy="2160000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9167" y="1771650"/>
              <a:ext cx="3240000" cy="2160000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931650"/>
              <a:ext cx="3240000" cy="2160000"/>
            </a:xfrm>
            <a:prstGeom prst="rect">
              <a:avLst/>
            </a:prstGeom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9584" y="3931650"/>
              <a:ext cx="3239583" cy="2160000"/>
            </a:xfrm>
            <a:prstGeom prst="rect">
              <a:avLst/>
            </a:prstGeom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6303" y="1771650"/>
              <a:ext cx="2707698" cy="2160000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8350" y="3931650"/>
              <a:ext cx="2715175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6734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54528" y="551086"/>
            <a:ext cx="4474198" cy="564574"/>
          </a:xfrm>
        </p:spPr>
        <p:txBody>
          <a:bodyPr>
            <a:spAutoFit/>
          </a:bodyPr>
          <a:lstStyle/>
          <a:p>
            <a:r>
              <a:rPr lang="en-GB" sz="3200" b="1" dirty="0"/>
              <a:t>Incubator of projects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B3FFA7DB-90F8-814F-B65D-B48086686C4D}"/>
              </a:ext>
            </a:extLst>
          </p:cNvPr>
          <p:cNvSpPr/>
          <p:nvPr/>
        </p:nvSpPr>
        <p:spPr>
          <a:xfrm>
            <a:off x="496317" y="1845509"/>
            <a:ext cx="81906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Develop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school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projects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on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coastal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Ecosystem</a:t>
            </a:r>
            <a:r>
              <a:rPr lang="pt-PT" sz="2000" b="1" u="none" dirty="0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rgbClr val="747474"/>
                </a:solidFill>
                <a:latin typeface="Helvetica Neue Light"/>
                <a:ea typeface="Helvetica Neue Light"/>
                <a:sym typeface="Helvetica Neue Light"/>
              </a:rPr>
              <a:t>Services</a:t>
            </a:r>
            <a:endParaRPr lang="pt-PT" sz="2000" b="1" u="none" dirty="0">
              <a:solidFill>
                <a:srgbClr val="747474"/>
              </a:solidFill>
              <a:latin typeface="Helvetica Neue Light"/>
              <a:ea typeface="Helvetica Neue Light"/>
              <a:sym typeface="Helvetica Neue Light"/>
            </a:endParaRPr>
          </a:p>
          <a:p>
            <a:pPr algn="ctr">
              <a:lnSpc>
                <a:spcPct val="150000"/>
              </a:lnSpc>
            </a:pPr>
            <a:r>
              <a:rPr lang="pt-PT" sz="2000" b="1" u="none" dirty="0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&gt; 500 </a:t>
            </a:r>
            <a:r>
              <a:rPr lang="pt-PT" sz="2000" b="1" u="none" dirty="0" err="1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children</a:t>
            </a:r>
            <a:r>
              <a:rPr lang="pt-PT" sz="2000" b="1" u="none" dirty="0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  <a:r>
              <a:rPr lang="pt-PT" sz="2000" b="1" u="none" dirty="0" err="1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and</a:t>
            </a:r>
            <a:r>
              <a:rPr lang="pt-PT" sz="2000" b="1" u="none" dirty="0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 50 </a:t>
            </a:r>
            <a:r>
              <a:rPr lang="pt-PT" sz="2000" b="1" u="none" dirty="0" err="1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teachers</a:t>
            </a:r>
            <a:r>
              <a:rPr lang="pt-PT" sz="2000" b="1" u="none" dirty="0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 are </a:t>
            </a:r>
            <a:r>
              <a:rPr lang="pt-PT" sz="2000" b="1" u="none" dirty="0" err="1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participating</a:t>
            </a:r>
            <a:r>
              <a:rPr lang="pt-PT" sz="2000" b="1" u="none" dirty="0">
                <a:solidFill>
                  <a:schemeClr val="tx1"/>
                </a:solidFill>
                <a:latin typeface="Helvetica Neue Light"/>
                <a:ea typeface="Helvetica Neue Light"/>
                <a:sym typeface="Helvetica Neue Light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pt-PT" sz="2000" b="1" u="none" dirty="0">
              <a:solidFill>
                <a:schemeClr val="tx1"/>
              </a:solidFill>
              <a:latin typeface="Helvetica Neue Light"/>
              <a:ea typeface="Helvetica Neue Light"/>
              <a:sym typeface="Helvetica Neue Light"/>
            </a:endParaRPr>
          </a:p>
          <a:p>
            <a:pPr algn="ctr">
              <a:lnSpc>
                <a:spcPct val="150000"/>
              </a:lnSpc>
            </a:pPr>
            <a:endParaRPr lang="pt-PT" sz="2000" b="1" u="none" dirty="0">
              <a:solidFill>
                <a:schemeClr val="tx1"/>
              </a:solidFill>
              <a:latin typeface="Helvetica Neue Light"/>
              <a:ea typeface="Helvetica Neue Light"/>
              <a:sym typeface="Helvetica Neue Light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5" y="3259637"/>
            <a:ext cx="2700000" cy="1800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219" y="3260479"/>
            <a:ext cx="2400000" cy="1800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622" y="3259637"/>
            <a:ext cx="2698827" cy="18000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25" y="5059637"/>
            <a:ext cx="2698827" cy="1800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627" y="5059637"/>
            <a:ext cx="2400000" cy="18000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627" y="5059637"/>
            <a:ext cx="2400000" cy="180000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896" y="3259637"/>
            <a:ext cx="2400000" cy="180000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895" y="5059637"/>
            <a:ext cx="269882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64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817250" y="427550"/>
            <a:ext cx="5465076" cy="1057017"/>
          </a:xfrm>
        </p:spPr>
        <p:txBody>
          <a:bodyPr wrap="square">
            <a:spAutoFit/>
          </a:bodyPr>
          <a:lstStyle/>
          <a:p>
            <a:r>
              <a:rPr lang="en-GB" sz="3200" b="1" dirty="0"/>
              <a:t>Booklet on the benefits provided by seagrasses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grpSp>
        <p:nvGrpSpPr>
          <p:cNvPr id="23" name="Grupo 22"/>
          <p:cNvGrpSpPr/>
          <p:nvPr/>
        </p:nvGrpSpPr>
        <p:grpSpPr>
          <a:xfrm>
            <a:off x="752261" y="2111805"/>
            <a:ext cx="7239504" cy="4323606"/>
            <a:chOff x="-12860" y="1787707"/>
            <a:chExt cx="7239504" cy="4323606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787707"/>
              <a:ext cx="1920000" cy="1440000"/>
            </a:xfrm>
            <a:prstGeom prst="rect">
              <a:avLst/>
            </a:prstGeom>
          </p:spPr>
        </p:pic>
        <p:grpSp>
          <p:nvGrpSpPr>
            <p:cNvPr id="21" name="Grupo 20"/>
            <p:cNvGrpSpPr/>
            <p:nvPr/>
          </p:nvGrpSpPr>
          <p:grpSpPr>
            <a:xfrm>
              <a:off x="-12860" y="1790311"/>
              <a:ext cx="7239504" cy="4321002"/>
              <a:chOff x="-12860" y="1790311"/>
              <a:chExt cx="7239504" cy="4321002"/>
            </a:xfrm>
          </p:grpSpPr>
          <p:pic>
            <p:nvPicPr>
              <p:cNvPr id="6" name="Imagem 5">
                <a:extLst>
                  <a:ext uri="{FF2B5EF4-FFF2-40B4-BE49-F238E27FC236}">
                    <a16:creationId xmlns:a16="http://schemas.microsoft.com/office/drawing/2014/main" xmlns="" id="{4205D79D-8F03-E548-9EED-007E804794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24164" y="1791313"/>
                <a:ext cx="2160000" cy="1440000"/>
              </a:xfrm>
              <a:prstGeom prst="rect">
                <a:avLst/>
              </a:prstGeom>
            </p:spPr>
          </p:pic>
          <p:pic>
            <p:nvPicPr>
              <p:cNvPr id="12" name="Imagem 11">
                <a:extLst>
                  <a:ext uri="{FF2B5EF4-FFF2-40B4-BE49-F238E27FC236}">
                    <a16:creationId xmlns:a16="http://schemas.microsoft.com/office/drawing/2014/main" xmlns="" id="{469028FD-3FA7-AA4A-B945-91751BAEED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33942" y="1790311"/>
                <a:ext cx="2304631" cy="1440000"/>
              </a:xfrm>
              <a:prstGeom prst="rect">
                <a:avLst/>
              </a:prstGeom>
            </p:spPr>
          </p:pic>
          <p:pic>
            <p:nvPicPr>
              <p:cNvPr id="13" name="Imagem 12">
                <a:extLst>
                  <a:ext uri="{FF2B5EF4-FFF2-40B4-BE49-F238E27FC236}">
                    <a16:creationId xmlns:a16="http://schemas.microsoft.com/office/drawing/2014/main" xmlns="" id="{394F5349-D6DD-D44B-9682-FDABF2C57D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12796" y="4665757"/>
                <a:ext cx="1113848" cy="1440000"/>
              </a:xfrm>
              <a:prstGeom prst="rect">
                <a:avLst/>
              </a:prstGeom>
            </p:spPr>
          </p:pic>
          <p:pic>
            <p:nvPicPr>
              <p:cNvPr id="4" name="Imagem 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" y="3228070"/>
                <a:ext cx="2159062" cy="1440000"/>
              </a:xfrm>
              <a:prstGeom prst="rect">
                <a:avLst/>
              </a:prstGeom>
            </p:spPr>
          </p:pic>
          <p:pic>
            <p:nvPicPr>
              <p:cNvPr id="5" name="Imagem 4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30153" y="3231313"/>
                <a:ext cx="1096491" cy="1440000"/>
              </a:xfrm>
              <a:prstGeom prst="rect">
                <a:avLst/>
              </a:prstGeom>
            </p:spPr>
          </p:pic>
          <p:pic>
            <p:nvPicPr>
              <p:cNvPr id="14" name="Imagem 13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62801" y="3228070"/>
                <a:ext cx="2159664" cy="1440000"/>
              </a:xfrm>
              <a:prstGeom prst="rect">
                <a:avLst/>
              </a:prstGeom>
            </p:spPr>
          </p:pic>
          <p:pic>
            <p:nvPicPr>
              <p:cNvPr id="16" name="Imagem 15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129"/>
              <a:stretch/>
            </p:blipFill>
            <p:spPr>
              <a:xfrm>
                <a:off x="4323864" y="3225757"/>
                <a:ext cx="1822194" cy="1440000"/>
              </a:xfrm>
              <a:prstGeom prst="rect">
                <a:avLst/>
              </a:prstGeom>
            </p:spPr>
          </p:pic>
          <p:pic>
            <p:nvPicPr>
              <p:cNvPr id="17" name="Imagem 16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2860" y="4670995"/>
                <a:ext cx="2160280" cy="1440000"/>
              </a:xfrm>
              <a:prstGeom prst="rect">
                <a:avLst/>
              </a:prstGeom>
            </p:spPr>
          </p:pic>
          <p:pic>
            <p:nvPicPr>
              <p:cNvPr id="18" name="Imagem 17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84164" y="1791313"/>
                <a:ext cx="1042480" cy="1800000"/>
              </a:xfrm>
              <a:prstGeom prst="rect">
                <a:avLst/>
              </a:prstGeom>
            </p:spPr>
          </p:pic>
          <p:pic>
            <p:nvPicPr>
              <p:cNvPr id="19" name="Imagem 18">
                <a:extLst>
                  <a:ext uri="{FF2B5EF4-FFF2-40B4-BE49-F238E27FC236}">
                    <a16:creationId xmlns:a16="http://schemas.microsoft.com/office/drawing/2014/main" xmlns="" id="{27E44EEC-38D6-EC46-B739-B0E29B9EB2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47420" y="4670995"/>
                <a:ext cx="2163830" cy="1440000"/>
              </a:xfrm>
              <a:prstGeom prst="rect">
                <a:avLst/>
              </a:prstGeom>
            </p:spPr>
          </p:pic>
          <p:pic>
            <p:nvPicPr>
              <p:cNvPr id="20" name="Imagem 1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11036" y="4671313"/>
                <a:ext cx="1801760" cy="1440000"/>
              </a:xfrm>
              <a:prstGeom prst="rect">
                <a:avLst/>
              </a:prstGeom>
            </p:spPr>
          </p:pic>
        </p:grpSp>
      </p:grpSp>
      <p:pic>
        <p:nvPicPr>
          <p:cNvPr id="2050" name="Picture 2" descr="E:\Blue carbon\Carbono azul AEJD\selecÌ§aÌƒo\IMG_3399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53375" y="-9096375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974" y="326162"/>
            <a:ext cx="1425075" cy="142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56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5429" y="447705"/>
            <a:ext cx="7772400" cy="1083718"/>
          </a:xfrm>
        </p:spPr>
        <p:txBody>
          <a:bodyPr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endParaRPr lang="pt-PT" b="1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354528" y="551086"/>
            <a:ext cx="4474198" cy="1057017"/>
          </a:xfrm>
        </p:spPr>
        <p:txBody>
          <a:bodyPr>
            <a:spAutoFit/>
          </a:bodyPr>
          <a:lstStyle/>
          <a:p>
            <a:r>
              <a:rPr lang="en-GB" sz="3200" b="1" dirty="0"/>
              <a:t>Incubator of ES projects</a:t>
            </a:r>
            <a:endParaRPr lang="pt-PT" sz="3200" b="1" dirty="0"/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8" y="915"/>
            <a:ext cx="1477026" cy="1664916"/>
          </a:xfrm>
          <a:prstGeom prst="rect">
            <a:avLst/>
          </a:prstGeom>
        </p:spPr>
      </p:pic>
      <p:pic>
        <p:nvPicPr>
          <p:cNvPr id="1033" name="Picture 9" descr="E:\Blue carbon\Carbono azul AEJD\Apresentação REASE AEJD\Fotos alunos Saída de campo\IMG_20180117_093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Blue carbon\Carbono azul AEJD\Apresentação REASE AEJD\Fotos alunos Saída de campo\IMG_20180117_0939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o 14"/>
          <p:cNvGrpSpPr/>
          <p:nvPr/>
        </p:nvGrpSpPr>
        <p:grpSpPr>
          <a:xfrm>
            <a:off x="433499" y="1670593"/>
            <a:ext cx="8367601" cy="4581525"/>
            <a:chOff x="-14176" y="1665831"/>
            <a:chExt cx="8367601" cy="45815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176" y="1665831"/>
              <a:ext cx="304800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42306"/>
              <a:ext cx="304800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4774" y="1665831"/>
              <a:ext cx="304800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5425" y="3961356"/>
              <a:ext cx="304800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62774" y="1665831"/>
              <a:ext cx="2286000" cy="229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1703" y="3948954"/>
              <a:ext cx="3131872" cy="22888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909450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sng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sng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sng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sng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3639</TotalTime>
  <Words>299</Words>
  <Application>Microsoft Macintosh PowerPoint</Application>
  <PresentationFormat>On-screen Show (4:3)</PresentationFormat>
  <Paragraphs>44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Century Gothic</vt:lpstr>
      <vt:lpstr>Helvetica</vt:lpstr>
      <vt:lpstr>Helvetica Neue</vt:lpstr>
      <vt:lpstr>Helvetica Neue Light</vt:lpstr>
      <vt:lpstr>Trebuchet MS</vt:lpstr>
      <vt:lpstr>Wingdings</vt:lpstr>
      <vt:lpstr>Default Design</vt:lpstr>
      <vt:lpstr>REASE A regional network to raise awareness on ecosystem services provided by seagrass meadows in the Algarve (south Portugal) </vt:lpstr>
      <vt:lpstr>PowerPoint Presentation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PowerPoint Presentation</vt:lpstr>
      <vt:lpstr>Dissemination (Media)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RiaValue Project Valuation of the ecosystem services delivered by Ria Formosa lagoon  Progress Report Year 1 (May 2017)</dc:title>
  <dc:creator>Helena</dc:creator>
  <cp:lastModifiedBy>Cristina Carvalho Veiga Pires</cp:lastModifiedBy>
  <cp:revision>84</cp:revision>
  <cp:lastPrinted>2017-06-01T09:55:00Z</cp:lastPrinted>
  <dcterms:modified xsi:type="dcterms:W3CDTF">2018-07-11T18:18:36Z</dcterms:modified>
</cp:coreProperties>
</file>