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63" r:id="rId4"/>
    <p:sldId id="257" r:id="rId5"/>
    <p:sldId id="258" r:id="rId6"/>
    <p:sldId id="260" r:id="rId7"/>
    <p:sldId id="264" r:id="rId8"/>
    <p:sldId id="262" r:id="rId9"/>
    <p:sldId id="259" r:id="rId10"/>
    <p:sldId id="261" r:id="rId11"/>
    <p:sldId id="265" r:id="rId1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9C50D-06D4-4A28-B254-1BC10B179F77}" type="datetimeFigureOut">
              <a:rPr lang="pt-PT" smtClean="0"/>
              <a:pPr/>
              <a:t>20-03-2014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D0EB5-7091-434B-A60B-A2D912D3AC4E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5028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C5336-37AA-452F-8109-1C1C9712BDEB}" type="datetime1">
              <a:rPr lang="pt-PT" smtClean="0"/>
              <a:pPr/>
              <a:t>20-03-2014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5CE1-EBAD-48B3-92B0-4E5A4054A33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98CE-D551-4A40-86E4-1EB38278CE87}" type="datetime1">
              <a:rPr lang="pt-PT" smtClean="0"/>
              <a:pPr/>
              <a:t>20-03-2014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5CE1-EBAD-48B3-92B0-4E5A4054A33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A91F-D2B1-4CB8-96B1-E958D974E58E}" type="datetime1">
              <a:rPr lang="pt-PT" smtClean="0"/>
              <a:pPr/>
              <a:t>20-03-2014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5CE1-EBAD-48B3-92B0-4E5A4054A33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F2FBE-AF30-465A-9CE3-917F76C19BB2}" type="datetime1">
              <a:rPr lang="pt-PT" smtClean="0"/>
              <a:pPr/>
              <a:t>20-03-2014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5CE1-EBAD-48B3-92B0-4E5A4054A33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4B59-9E4A-4314-BD51-5A614208E048}" type="datetime1">
              <a:rPr lang="pt-PT" smtClean="0"/>
              <a:pPr/>
              <a:t>20-03-2014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5CE1-EBAD-48B3-92B0-4E5A4054A33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5A05-19E7-4855-A7BA-571E534979A9}" type="datetime1">
              <a:rPr lang="pt-PT" smtClean="0"/>
              <a:pPr/>
              <a:t>20-03-2014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5CE1-EBAD-48B3-92B0-4E5A4054A33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C5FF-8C2B-4FE1-BBEE-A332649A152E}" type="datetime1">
              <a:rPr lang="pt-PT" smtClean="0"/>
              <a:pPr/>
              <a:t>20-03-2014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5CE1-EBAD-48B3-92B0-4E5A4054A33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29BA-5158-47B8-851D-9AA65241DAD9}" type="datetime1">
              <a:rPr lang="pt-PT" smtClean="0"/>
              <a:pPr/>
              <a:t>20-03-2014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5CE1-EBAD-48B3-92B0-4E5A4054A33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7452D-11ED-4FA6-BF8E-FBA682726147}" type="datetime1">
              <a:rPr lang="pt-PT" smtClean="0"/>
              <a:pPr/>
              <a:t>20-03-2014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5CE1-EBAD-48B3-92B0-4E5A4054A33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81B72-882B-4E8B-AEE2-21CF654B01BE}" type="datetime1">
              <a:rPr lang="pt-PT" smtClean="0"/>
              <a:pPr/>
              <a:t>20-03-2014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5CE1-EBAD-48B3-92B0-4E5A4054A33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A2F5D-B147-4CDA-B313-12488943E177}" type="datetime1">
              <a:rPr lang="pt-PT" smtClean="0"/>
              <a:pPr/>
              <a:t>20-03-2014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5CE1-EBAD-48B3-92B0-4E5A4054A33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FD5D0-57CC-4F39-A65D-E364161EE0AF}" type="datetime1">
              <a:rPr lang="pt-PT" smtClean="0"/>
              <a:pPr/>
              <a:t>20-03-2014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15CE1-EBAD-48B3-92B0-4E5A4054A33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714348" y="404664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dirty="0" smtClean="0">
                <a:solidFill>
                  <a:schemeClr val="bg1"/>
                </a:solidFill>
              </a:rPr>
              <a:t>Interacções entre alimentos, </a:t>
            </a:r>
          </a:p>
          <a:p>
            <a:pPr algn="ctr"/>
            <a:r>
              <a:rPr lang="pt-PT" sz="2800" dirty="0" smtClean="0">
                <a:solidFill>
                  <a:schemeClr val="bg1"/>
                </a:solidFill>
              </a:rPr>
              <a:t>suplementos alimentares e medicamentos</a:t>
            </a:r>
            <a:endParaRPr lang="pt-PT" sz="2800" dirty="0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39552" y="2042293"/>
            <a:ext cx="82809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bg1"/>
                </a:solidFill>
              </a:rPr>
              <a:t>As interacções entre alimentos e medicamentos podem produzir efeitos diversos que terão como consequências quer a diminuição da eficácia dos medicamentos, quer o aumento da sua toxicidade. 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1</a:t>
            </a:fld>
            <a:r>
              <a:rPr lang="pt-PT" sz="1100" dirty="0" smtClean="0">
                <a:solidFill>
                  <a:schemeClr val="bg1"/>
                </a:solidFill>
              </a:rPr>
              <a:t> Nídia Braz </a:t>
            </a:r>
            <a:r>
              <a:rPr lang="pt-PT" sz="1100" dirty="0" smtClean="0">
                <a:solidFill>
                  <a:schemeClr val="bg1"/>
                </a:solidFill>
              </a:rPr>
              <a:t>2014 </a:t>
            </a:r>
            <a:endParaRPr lang="pt-PT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251520" y="1341923"/>
            <a:ext cx="889248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err="1" smtClean="0">
                <a:solidFill>
                  <a:schemeClr val="bg1"/>
                </a:solidFill>
              </a:rPr>
              <a:t>Praticar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Alimentação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saudável</a:t>
            </a:r>
            <a:r>
              <a:rPr lang="en-US" sz="2800" dirty="0" smtClean="0">
                <a:solidFill>
                  <a:schemeClr val="bg1"/>
                </a:solidFill>
              </a:rPr>
              <a:t> e </a:t>
            </a:r>
            <a:r>
              <a:rPr lang="en-US" sz="2800" dirty="0" err="1" smtClean="0">
                <a:solidFill>
                  <a:schemeClr val="bg1"/>
                </a:solidFill>
              </a:rPr>
              <a:t>diversificada</a:t>
            </a:r>
            <a:r>
              <a:rPr lang="en-US" sz="2800" dirty="0" smtClean="0">
                <a:solidFill>
                  <a:schemeClr val="bg1"/>
                </a:solidFill>
              </a:rPr>
              <a:t>;</a:t>
            </a:r>
            <a:endParaRPr lang="en-US" sz="2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 err="1" smtClean="0">
                <a:solidFill>
                  <a:schemeClr val="bg1"/>
                </a:solidFill>
              </a:rPr>
              <a:t>Cumprir</a:t>
            </a:r>
            <a:r>
              <a:rPr lang="en-US" sz="2800" dirty="0" smtClean="0">
                <a:solidFill>
                  <a:schemeClr val="bg1"/>
                </a:solidFill>
              </a:rPr>
              <a:t> as </a:t>
            </a:r>
            <a:r>
              <a:rPr lang="en-US" sz="2800" dirty="0" err="1" smtClean="0">
                <a:solidFill>
                  <a:schemeClr val="bg1"/>
                </a:solidFill>
              </a:rPr>
              <a:t>indicações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terapêuticas</a:t>
            </a:r>
            <a:r>
              <a:rPr lang="en-US" sz="2800" dirty="0" smtClean="0">
                <a:solidFill>
                  <a:schemeClr val="bg1"/>
                </a:solidFill>
              </a:rPr>
              <a:t> (</a:t>
            </a:r>
            <a:r>
              <a:rPr lang="en-US" sz="2800" dirty="0" err="1" smtClean="0">
                <a:solidFill>
                  <a:schemeClr val="bg1"/>
                </a:solidFill>
              </a:rPr>
              <a:t>para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medicamentos</a:t>
            </a:r>
            <a:r>
              <a:rPr lang="en-US" sz="2800" dirty="0" smtClean="0">
                <a:solidFill>
                  <a:schemeClr val="bg1"/>
                </a:solidFill>
              </a:rPr>
              <a:t> de </a:t>
            </a:r>
            <a:r>
              <a:rPr lang="en-US" sz="2800" dirty="0" err="1" smtClean="0">
                <a:solidFill>
                  <a:schemeClr val="bg1"/>
                </a:solidFill>
              </a:rPr>
              <a:t>venda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livre</a:t>
            </a:r>
            <a:r>
              <a:rPr lang="en-US" sz="2800" dirty="0" smtClean="0">
                <a:solidFill>
                  <a:schemeClr val="bg1"/>
                </a:solidFill>
              </a:rPr>
              <a:t> e </a:t>
            </a:r>
            <a:r>
              <a:rPr lang="en-US" sz="2800" dirty="0" err="1" smtClean="0">
                <a:solidFill>
                  <a:schemeClr val="bg1"/>
                </a:solidFill>
              </a:rPr>
              <a:t>sujeitos</a:t>
            </a:r>
            <a:r>
              <a:rPr lang="en-US" sz="2800" dirty="0" smtClean="0">
                <a:solidFill>
                  <a:schemeClr val="bg1"/>
                </a:solidFill>
              </a:rPr>
              <a:t> a </a:t>
            </a:r>
            <a:r>
              <a:rPr lang="en-US" sz="2800" dirty="0" err="1" smtClean="0">
                <a:solidFill>
                  <a:schemeClr val="bg1"/>
                </a:solidFill>
              </a:rPr>
              <a:t>receita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médica</a:t>
            </a:r>
            <a:r>
              <a:rPr lang="en-US" sz="2800" dirty="0" smtClean="0">
                <a:solidFill>
                  <a:schemeClr val="bg1"/>
                </a:solidFill>
              </a:rPr>
              <a:t>);</a:t>
            </a:r>
          </a:p>
          <a:p>
            <a:pPr>
              <a:lnSpc>
                <a:spcPct val="150000"/>
              </a:lnSpc>
            </a:pPr>
            <a:r>
              <a:rPr lang="en-US" sz="2800" dirty="0" err="1" smtClean="0">
                <a:solidFill>
                  <a:schemeClr val="bg1"/>
                </a:solidFill>
              </a:rPr>
              <a:t>Ler</a:t>
            </a:r>
            <a:r>
              <a:rPr lang="en-US" sz="2800" dirty="0" smtClean="0">
                <a:solidFill>
                  <a:schemeClr val="bg1"/>
                </a:solidFill>
              </a:rPr>
              <a:t> as </a:t>
            </a:r>
            <a:r>
              <a:rPr lang="en-US" sz="2800" dirty="0" err="1" smtClean="0">
                <a:solidFill>
                  <a:schemeClr val="bg1"/>
                </a:solidFill>
              </a:rPr>
              <a:t>recomendações</a:t>
            </a:r>
            <a:r>
              <a:rPr lang="en-US" sz="2800" dirty="0" smtClean="0">
                <a:solidFill>
                  <a:schemeClr val="bg1"/>
                </a:solidFill>
              </a:rPr>
              <a:t> de </a:t>
            </a:r>
            <a:r>
              <a:rPr lang="en-US" sz="2800" dirty="0" err="1" smtClean="0">
                <a:solidFill>
                  <a:schemeClr val="bg1"/>
                </a:solidFill>
              </a:rPr>
              <a:t>segurança</a:t>
            </a:r>
            <a:r>
              <a:rPr lang="en-US" sz="2800" dirty="0" smtClean="0">
                <a:solidFill>
                  <a:schemeClr val="bg1"/>
                </a:solidFill>
              </a:rPr>
              <a:t> dos </a:t>
            </a:r>
            <a:r>
              <a:rPr lang="en-US" sz="2800" dirty="0" err="1" smtClean="0">
                <a:solidFill>
                  <a:schemeClr val="bg1"/>
                </a:solidFill>
              </a:rPr>
              <a:t>medicamentos</a:t>
            </a:r>
            <a:r>
              <a:rPr lang="en-US" sz="2800" dirty="0" smtClean="0">
                <a:solidFill>
                  <a:schemeClr val="bg1"/>
                </a:solidFill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en-US" sz="2800" dirty="0" err="1" smtClean="0">
                <a:solidFill>
                  <a:schemeClr val="bg1"/>
                </a:solidFill>
              </a:rPr>
              <a:t>Tomar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apenas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os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medicamentos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recomendados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por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profissionais</a:t>
            </a:r>
            <a:r>
              <a:rPr lang="en-US" sz="2800" dirty="0" smtClean="0">
                <a:solidFill>
                  <a:schemeClr val="bg1"/>
                </a:solidFill>
              </a:rPr>
              <a:t>;</a:t>
            </a:r>
          </a:p>
          <a:p>
            <a:pPr>
              <a:lnSpc>
                <a:spcPct val="150000"/>
              </a:lnSpc>
            </a:pPr>
            <a:endParaRPr lang="en-US" sz="2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 err="1" smtClean="0">
                <a:solidFill>
                  <a:schemeClr val="bg1"/>
                </a:solidFill>
              </a:rPr>
              <a:t>Evitar</a:t>
            </a:r>
            <a:r>
              <a:rPr lang="en-US" sz="2800" dirty="0" smtClean="0">
                <a:solidFill>
                  <a:schemeClr val="bg1"/>
                </a:solidFill>
              </a:rPr>
              <a:t> a auto </a:t>
            </a:r>
            <a:r>
              <a:rPr lang="en-US" sz="2800" dirty="0" err="1" smtClean="0">
                <a:solidFill>
                  <a:schemeClr val="bg1"/>
                </a:solidFill>
              </a:rPr>
              <a:t>medicação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	</a:t>
            </a:r>
          </a:p>
          <a:p>
            <a:pPr>
              <a:lnSpc>
                <a:spcPct val="150000"/>
              </a:lnSpc>
            </a:pPr>
            <a:endParaRPr lang="pt-PT" sz="2400" dirty="0">
              <a:solidFill>
                <a:schemeClr val="bg1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10</a:t>
            </a:fld>
            <a:r>
              <a:rPr lang="pt-PT" sz="1100" dirty="0" smtClean="0">
                <a:solidFill>
                  <a:schemeClr val="bg1"/>
                </a:solidFill>
              </a:rPr>
              <a:t> Nídia Braz </a:t>
            </a:r>
            <a:r>
              <a:rPr lang="pt-PT" sz="1100" dirty="0" smtClean="0">
                <a:solidFill>
                  <a:schemeClr val="bg1"/>
                </a:solidFill>
              </a:rPr>
              <a:t>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251520" y="260648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</a:rPr>
              <a:t>Estratégias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para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diminuir</a:t>
            </a:r>
            <a:r>
              <a:rPr lang="en-US" sz="2800" dirty="0" smtClean="0">
                <a:solidFill>
                  <a:schemeClr val="bg1"/>
                </a:solidFill>
              </a:rPr>
              <a:t> as </a:t>
            </a:r>
            <a:r>
              <a:rPr lang="en-US" sz="2800" dirty="0" err="1" smtClean="0">
                <a:solidFill>
                  <a:schemeClr val="bg1"/>
                </a:solidFill>
              </a:rPr>
              <a:t>interacções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Medicamentos</a:t>
            </a:r>
            <a:r>
              <a:rPr lang="en-US" sz="2800" dirty="0" smtClean="0">
                <a:solidFill>
                  <a:schemeClr val="bg1"/>
                </a:solidFill>
              </a:rPr>
              <a:t>/</a:t>
            </a:r>
            <a:r>
              <a:rPr lang="en-US" sz="2800" dirty="0" err="1" smtClean="0">
                <a:solidFill>
                  <a:schemeClr val="bg1"/>
                </a:solidFill>
              </a:rPr>
              <a:t>Nutrientes</a:t>
            </a:r>
            <a:endParaRPr lang="pt-PT" sz="2800" dirty="0"/>
          </a:p>
        </p:txBody>
      </p:sp>
      <p:pic>
        <p:nvPicPr>
          <p:cNvPr id="4098" name="Picture 2" descr="http://t2.gstatic.com/images?q=tbn:ANd9GcStvra6yl2XyqQ4O6YB0sn4ZlHtQecdgaj1MAP9nXXQipXt9rs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3488" y="4763218"/>
            <a:ext cx="2590800" cy="1762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467543" y="318849"/>
            <a:ext cx="8280921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dirty="0" err="1" smtClean="0">
                <a:solidFill>
                  <a:schemeClr val="bg1"/>
                </a:solidFill>
              </a:rPr>
              <a:t>Manter</a:t>
            </a:r>
            <a:r>
              <a:rPr lang="en-US" sz="2800" dirty="0" smtClean="0">
                <a:solidFill>
                  <a:schemeClr val="bg1"/>
                </a:solidFill>
              </a:rPr>
              <a:t> um </a:t>
            </a:r>
            <a:r>
              <a:rPr lang="en-US" sz="2800" dirty="0" err="1" smtClean="0">
                <a:solidFill>
                  <a:schemeClr val="bg1"/>
                </a:solidFill>
              </a:rPr>
              <a:t>registo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actualizado</a:t>
            </a:r>
            <a:r>
              <a:rPr lang="en-US" sz="2800" dirty="0" smtClean="0">
                <a:solidFill>
                  <a:schemeClr val="bg1"/>
                </a:solidFill>
              </a:rPr>
              <a:t> de </a:t>
            </a:r>
            <a:r>
              <a:rPr lang="en-US" sz="2800" dirty="0" err="1" smtClean="0">
                <a:solidFill>
                  <a:schemeClr val="bg1"/>
                </a:solidFill>
              </a:rPr>
              <a:t>todos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os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produtos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que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toma</a:t>
            </a:r>
            <a:r>
              <a:rPr lang="en-US" sz="2800" dirty="0" smtClean="0">
                <a:solidFill>
                  <a:schemeClr val="bg1"/>
                </a:solidFill>
              </a:rPr>
              <a:t> e </a:t>
            </a:r>
            <a:r>
              <a:rPr lang="en-US" sz="2800" dirty="0" err="1" smtClean="0">
                <a:solidFill>
                  <a:schemeClr val="bg1"/>
                </a:solidFill>
              </a:rPr>
              <a:t>mostrá</a:t>
            </a:r>
            <a:r>
              <a:rPr lang="en-US" sz="2800" dirty="0" smtClean="0">
                <a:solidFill>
                  <a:schemeClr val="bg1"/>
                </a:solidFill>
              </a:rPr>
              <a:t>-lo </a:t>
            </a:r>
            <a:r>
              <a:rPr lang="en-US" sz="2800" dirty="0" err="1" smtClean="0">
                <a:solidFill>
                  <a:schemeClr val="bg1"/>
                </a:solidFill>
              </a:rPr>
              <a:t>ao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seu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médico</a:t>
            </a:r>
            <a:r>
              <a:rPr lang="en-US" sz="2800" dirty="0" smtClean="0">
                <a:solidFill>
                  <a:schemeClr val="bg1"/>
                </a:solidFill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en-US" sz="2800" dirty="0" err="1" smtClean="0">
                <a:solidFill>
                  <a:schemeClr val="bg1"/>
                </a:solidFill>
              </a:rPr>
              <a:t>Referir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ao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profissional</a:t>
            </a:r>
            <a:r>
              <a:rPr lang="en-US" sz="2800" dirty="0" smtClean="0">
                <a:solidFill>
                  <a:schemeClr val="bg1"/>
                </a:solidFill>
              </a:rPr>
              <a:t> de </a:t>
            </a:r>
            <a:r>
              <a:rPr lang="en-US" sz="2800" dirty="0" err="1" smtClean="0">
                <a:solidFill>
                  <a:schemeClr val="bg1"/>
                </a:solidFill>
              </a:rPr>
              <a:t>saúde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tudo</a:t>
            </a:r>
            <a:r>
              <a:rPr lang="en-US" sz="2800" dirty="0" smtClean="0">
                <a:solidFill>
                  <a:schemeClr val="bg1"/>
                </a:solidFill>
              </a:rPr>
              <a:t> o </a:t>
            </a:r>
            <a:r>
              <a:rPr lang="en-US" sz="2800" dirty="0" err="1" smtClean="0">
                <a:solidFill>
                  <a:schemeClr val="bg1"/>
                </a:solidFill>
              </a:rPr>
              <a:t>que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consome</a:t>
            </a:r>
            <a:r>
              <a:rPr lang="en-US" sz="2800" dirty="0" smtClean="0">
                <a:solidFill>
                  <a:schemeClr val="bg1"/>
                </a:solidFill>
              </a:rPr>
              <a:t>, </a:t>
            </a:r>
            <a:r>
              <a:rPr lang="en-US" sz="2800" dirty="0" err="1" smtClean="0">
                <a:solidFill>
                  <a:schemeClr val="bg1"/>
                </a:solidFill>
              </a:rPr>
              <a:t>incluindo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medicamentos</a:t>
            </a:r>
            <a:r>
              <a:rPr lang="en-US" sz="2800" dirty="0" smtClean="0">
                <a:solidFill>
                  <a:schemeClr val="bg1"/>
                </a:solidFill>
              </a:rPr>
              <a:t> de </a:t>
            </a:r>
            <a:r>
              <a:rPr lang="en-US" sz="2800" dirty="0" err="1" smtClean="0">
                <a:solidFill>
                  <a:schemeClr val="bg1"/>
                </a:solidFill>
              </a:rPr>
              <a:t>venda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livre</a:t>
            </a:r>
            <a:r>
              <a:rPr lang="en-US" sz="2800" dirty="0" smtClean="0">
                <a:solidFill>
                  <a:schemeClr val="bg1"/>
                </a:solidFill>
              </a:rPr>
              <a:t>, </a:t>
            </a:r>
            <a:r>
              <a:rPr lang="en-US" sz="2800" dirty="0" err="1" smtClean="0">
                <a:solidFill>
                  <a:schemeClr val="bg1"/>
                </a:solidFill>
              </a:rPr>
              <a:t>produtos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naturais</a:t>
            </a:r>
            <a:r>
              <a:rPr lang="en-US" sz="2800" dirty="0" smtClean="0">
                <a:solidFill>
                  <a:schemeClr val="bg1"/>
                </a:solidFill>
              </a:rPr>
              <a:t> e </a:t>
            </a:r>
            <a:r>
              <a:rPr lang="en-US" sz="2800" dirty="0" err="1" smtClean="0">
                <a:solidFill>
                  <a:schemeClr val="bg1"/>
                </a:solidFill>
              </a:rPr>
              <a:t>bebidas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alcoólicas</a:t>
            </a:r>
            <a:r>
              <a:rPr lang="en-US" sz="2800" dirty="0" smtClean="0">
                <a:solidFill>
                  <a:schemeClr val="bg1"/>
                </a:solidFill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en-US" sz="2800" dirty="0" err="1" smtClean="0">
                <a:solidFill>
                  <a:schemeClr val="bg1"/>
                </a:solidFill>
              </a:rPr>
              <a:t>Referir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ao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profissional</a:t>
            </a:r>
            <a:r>
              <a:rPr lang="en-US" sz="2800" dirty="0" smtClean="0">
                <a:solidFill>
                  <a:schemeClr val="bg1"/>
                </a:solidFill>
              </a:rPr>
              <a:t> de </a:t>
            </a:r>
            <a:r>
              <a:rPr lang="en-US" sz="2800" dirty="0" err="1" smtClean="0">
                <a:solidFill>
                  <a:schemeClr val="bg1"/>
                </a:solidFill>
              </a:rPr>
              <a:t>saúde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todos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os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sintomas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novos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ou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recentemente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acentuados</a:t>
            </a:r>
            <a:r>
              <a:rPr lang="en-US" sz="2800" dirty="0" smtClean="0">
                <a:solidFill>
                  <a:schemeClr val="bg1"/>
                </a:solidFill>
              </a:rPr>
              <a:t>;</a:t>
            </a:r>
            <a:endParaRPr lang="en-US" sz="2800" dirty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sz="2800" dirty="0" err="1" smtClean="0">
                <a:solidFill>
                  <a:schemeClr val="bg1"/>
                </a:solidFill>
              </a:rPr>
              <a:t>Apresentar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todas</a:t>
            </a:r>
            <a:r>
              <a:rPr lang="en-US" sz="2800" dirty="0" smtClean="0">
                <a:solidFill>
                  <a:schemeClr val="bg1"/>
                </a:solidFill>
              </a:rPr>
              <a:t> as </a:t>
            </a:r>
            <a:r>
              <a:rPr lang="en-US" sz="2800" dirty="0" err="1" smtClean="0">
                <a:solidFill>
                  <a:schemeClr val="bg1"/>
                </a:solidFill>
              </a:rPr>
              <a:t>dúvidas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ao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Dietista</a:t>
            </a:r>
            <a:r>
              <a:rPr lang="en-US" sz="2800" dirty="0" smtClean="0">
                <a:solidFill>
                  <a:schemeClr val="bg1"/>
                </a:solidFill>
              </a:rPr>
              <a:t>, </a:t>
            </a:r>
            <a:r>
              <a:rPr lang="en-US" sz="2800" dirty="0" err="1" smtClean="0">
                <a:solidFill>
                  <a:schemeClr val="bg1"/>
                </a:solidFill>
              </a:rPr>
              <a:t>ao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Médico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ou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ao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Profissional</a:t>
            </a:r>
            <a:r>
              <a:rPr lang="en-US" sz="2800" dirty="0" smtClean="0">
                <a:solidFill>
                  <a:schemeClr val="bg1"/>
                </a:solidFill>
              </a:rPr>
              <a:t> de </a:t>
            </a:r>
            <a:r>
              <a:rPr lang="en-US" sz="2800" dirty="0" err="1" smtClean="0">
                <a:solidFill>
                  <a:schemeClr val="bg1"/>
                </a:solidFill>
              </a:rPr>
              <a:t>Farmácia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PT" sz="2800" dirty="0">
              <a:solidFill>
                <a:schemeClr val="bg1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11</a:t>
            </a:fld>
            <a:r>
              <a:rPr lang="pt-PT" sz="1100" dirty="0" smtClean="0">
                <a:solidFill>
                  <a:schemeClr val="bg1"/>
                </a:solidFill>
              </a:rPr>
              <a:t> Nídia Braz </a:t>
            </a:r>
            <a:r>
              <a:rPr lang="pt-PT" sz="1100" dirty="0" smtClean="0">
                <a:solidFill>
                  <a:schemeClr val="bg1"/>
                </a:solidFill>
              </a:rPr>
              <a:t>2014 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1028" name="AutoShape 4" descr="data:image/jpg;base64,/9j/4AAQSkZJRgABAQAAAQABAAD/2wBDAAkGBwgHBgkIBwgKCgkLDRYPDQwMDRsUFRAWIB0iIiAdHx8kKDQsJCYxJx8fLT0tMTU3Ojo6Iys/RD84QzQ5Ojf/2wBDAQoKCg0MDRoPDxo3JR8lNzc3Nzc3Nzc3Nzc3Nzc3Nzc3Nzc3Nzc3Nzc3Nzc3Nzc3Nzc3Nzc3Nzc3Nzc3Nzc3Nzf/wAARCACQAIcDASIAAhEBAxEB/8QAHAAAAgMBAQEBAAAAAAAAAAAAAAECBgcDBAUI/8QAQxAAAQMCAwMHBwgJBQAAAAAAAQACEQMEBQYSByExEyMyQVFxsSIzNWGBssEVFjZTYnKRoRQkJUNSc3R1wiZCY2Th/8QAGgEAAgMBAQAAAAAAAAAAAAAAAAECAwQFBv/EACQRAQABAwMFAAMBAAAAAAAAAAABAgMRFDIzBBIhInEFEyMx/9oADAMBAAIRAxEAPwDxTWJk1R+H/qjUNcNY5tQby9u8HqYXfBXrIeGW1bD69zcUKVZ76ukCqxrw0NnhI65/JefOV/YYPjFhYtw+gHXQ0sDaLRqcXR5O7eYBHtjrWG102cVTLpX+rxM00wpVKu+tSc5jx5tzgZ7Gk/BR5Q8q+nLXGGns3OaHfFahma1sMJy9c3bMNtgaLWyWW7BAkTwHCJnvXPJ1OwxnBKWIHDrUcu8luu2b0Z8mJHCNw7lLSR24yhrfaJx4ZpUeaJdJEB7WgAx0mB4+KbtbqbSHRqLwBqPEN1fBXXL91ZYlmu+wt2F0QLU1HOD7du7yobqkboG4JZ2vbHBcUsLRmG0ZumQzRQaJcXgeTA4wCO534vSxnKMdbPbjHlSadQ1p0OIGlzgdR4AE/BI1iH6Gku8lrukeDmh3xWpZltLDDcvXd0zDrWaLBvbbsEDUAeA4Qd/qXDJtLDsZwdmIHDbUCvUdoLrdnRBgRI4RA9kJaTxjKeu9s4ZrUdoBOpxgsAGr+Jhd2+pABcAdThqcWjyvskz+SuWA3uH4rm+8woYbbgWzqrntdQaYggNDhECN4HZKeer3D8CxCwtmYdQabqmWs0W7RLy4ARA6UT+KeljuyjrZ7cKVTdyxAYSJBM6uwE/BIPAcG6nGWtdOrgHNDh4rU8xWdhhuX7y7p4bbB1KlINO3YCN4EyBuETPqXkya3Dsbwj5QGH2mmpVcGTbtI09UEjgAQPYjSeMZPXe2cM3c4U5L6p3cmOl1vZq8ENl8RUMGoGdLta4/4q6YJfWd7m+9wg2NEC2fWJDqDY3O8mQR1AQO9dM/YlZ4A+zYLWkz9IZUa3RSa0F0tAiBvcN/sKlpYzlDWT24UOlVFVzQyqQCCel2NJ+CXKGWj9IOota6JG6Wg/FatmFlCwy7eXbbak00aOs6aIDokTwHZx9q8mSb+3xzCHYhToU4fXeBLBA4GAY4AED2JaSMYylrZ7s4ZxT5QuBFZ0dkBC+1nllK3zM9tPyNdNri1sATpG/h1oWOu32VYlvt1xcpipeNnoPyG8nia7/FWVzWFzXFrS5u9pIkt7uxVvZ6ZwJ2/wDfv8VZSula2Q497kn6J6upAMAACAOACSFYqAgEkAAniY49iZIMSAYMieoqKEA54z18UhAAAAAG4AJIQYEBziGgOdxIG896Hw6NQBLTIkTB7UKJTBkyIPDsSbpaAA0ADgAIAQkgA6dRcGjUeJjeVFzWPjWxrtJkSJg9oUlEoIGJ9S5NY2m0MptDWjgGiAFOVElMMo2klwzS0t+pb1+oIUdpcnM7N8cyPAIXPv75dPp5/nDQdn3oJ389/irI5VrZ7uwAyZPLv8VZStVvZDBe5KvpIKEFWKyQmkUGSEIQAolSQg0UlIhRQAubjCmVwuagpUalUndTY559gn4KUf6jLy2WK2F9c1re1uqdWtRE1GNJloktnh2ghewiFjuRcVdQzVQc9xIrW/Jv9Z3P8ZWxHe0HqKv6i1+qrCqzc76csn2lAOzOwao5kdcdQQjaS2czNJE80PAIXIv75dexxw0HIHoEx9e/xVjPBVzZ+IwAwT59/HvVjWm3shivb5+hJNCsVEghCEGUITQgIlCZCEGieCRUkimECvm5geaeCYg/stavuFfThfGzYS3LmJn/AKtT3Sp2/NcK69ssQwWqaGNWVSejWYJ9UgeC32gS62YfUF+eKLtFzTf/AAvDvzX6EsXzYU3epb/yEe8Sy9HPoy3aVr+c9PQeFIe61Ce0f6TN/lDwCF5+/vl3rHHDQ8gegSSZms/d2b1Y1WtnwjAD2cu/xVlK029kMV7kq+kkmiVNWSEITAQhCASEIQZFKFJJARIXkxKkyrZV2VWNew03S1wkHcepe1ee7H6vVHaxw/JOJ8lLBsTtGMuMaaGgcliYY2BwbqeIHq4bltuHN04ZR+6sfxVhN/jwAPpVn5uethszFjTbH+1X1zM24yrpiIqnDMNo4nMzN8c0PAIT2i7szNJJ80OH3Qhcm/vl1bHHDQdn51YDMzz7/FWQqs7PI+b+6I5d8Ad6sxMLVb2QxXuSr6RSQUKasISQgzRuSQgBCIQgEhG5CAUrlcb6Tx9krp1rnX807uKcEzKyw6liOMZip1SfJxFhEfZJK0Gi0MpNaOAAVJy6f29mX+4/5OV5p9FpUszjBMt2jOaMzM1GOaHuhCjtIJ+dDYP7oe61CwXt8ul0/HDQtn4AwEhvAVnx+KshKreQfQbp+uf4qxlabeyGK7yVfSJ3pIQpoCUISQDQhCAaRQhMEhCEgS43B5t3cV1XK5807uKZM+y76fzL/cPi5Xil0AqPl/6QZm/rx4uV4p9AJwGW7R9PzobIPmhw+61CW0j6Tg/8Q91qFhvb5dCxxw0HZ96CdH1z/FWYqr7Oz+wXSI59+496tBWq3shju8lX1EjekQmSkpqwhMlJBkhNJANBQhAIpSm5RQAuVfzbu4rquNfoO7k4Jn2Xj/qTM39cPF6vNLoBUXL/ANJcyf1o8Xq9U9zAiAyvaRqOZhAJ5scPutQntGfozMN4HNj3WoWG9vl0LHHC/wCzyfkF0iOff1+tWclVbZ0ZwB389/irQVrtbIYrvJUSEkKSBoSlEoM0il1oJQDCJSSlAMlJCEAiuVXoldSoOEtKZPh16LGXBc1jWl5JcQACd/X2r6begF4Lnzre8+IXvHRRAllO0ggZlaXAnmxwH2WoS2j78zAD6se61CxXt8uhYj0h/9k="/>
          <p:cNvSpPr>
            <a:spLocks noChangeAspect="1" noChangeArrowheads="1"/>
          </p:cNvSpPr>
          <p:nvPr/>
        </p:nvSpPr>
        <p:spPr bwMode="auto">
          <a:xfrm>
            <a:off x="76200" y="-555625"/>
            <a:ext cx="1095375" cy="1162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030" name="AutoShape 6" descr="data:image/jpg;base64,/9j/4AAQSkZJRgABAQAAAQABAAD/2wBDAAkGBwgHBgkIBwgKCgkLDRYPDQwMDRsUFRAWIB0iIiAdHx8kKDQsJCYxJx8fLT0tMTU3Ojo6Iys/RD84QzQ5Ojf/2wBDAQoKCg0MDRoPDxo3JR8lNzc3Nzc3Nzc3Nzc3Nzc3Nzc3Nzc3Nzc3Nzc3Nzc3Nzc3Nzc3Nzc3Nzc3Nzc3Nzc3Nzf/wAARCACQAIcDASIAAhEBAxEB/8QAHAAAAgMBAQEBAAAAAAAAAAAAAAECBgcDBAUI/8QAQxAAAQMCAwMHBwgJBQAAAAAAAQACEQMEBQYSByExEyMyQVFxsSIzNWGBssEVFjZTYnKRoRQkJUNSc3R1wiZCY2Th/8QAGgEAAgMBAQAAAAAAAAAAAAAAAAECAwQFBv/EACQRAQABAwMFAAMBAAAAAAAAAAABAgMRFDIzBBIhInEFEyMx/9oADAMBAAIRAxEAPwDxTWJk1R+H/qjUNcNY5tQby9u8HqYXfBXrIeGW1bD69zcUKVZ76ukCqxrw0NnhI65/JefOV/YYPjFhYtw+gHXQ0sDaLRqcXR5O7eYBHtjrWG102cVTLpX+rxM00wpVKu+tSc5jx5tzgZ7Gk/BR5Q8q+nLXGGns3OaHfFahma1sMJy9c3bMNtgaLWyWW7BAkTwHCJnvXPJ1OwxnBKWIHDrUcu8luu2b0Z8mJHCNw7lLSR24yhrfaJx4ZpUeaJdJEB7WgAx0mB4+KbtbqbSHRqLwBqPEN1fBXXL91ZYlmu+wt2F0QLU1HOD7du7yobqkboG4JZ2vbHBcUsLRmG0ZumQzRQaJcXgeTA4wCO534vSxnKMdbPbjHlSadQ1p0OIGlzgdR4AE/BI1iH6Gku8lrukeDmh3xWpZltLDDcvXd0zDrWaLBvbbsEDUAeA4Qd/qXDJtLDsZwdmIHDbUCvUdoLrdnRBgRI4RA9kJaTxjKeu9s4ZrUdoBOpxgsAGr+Jhd2+pABcAdThqcWjyvskz+SuWA3uH4rm+8woYbbgWzqrntdQaYggNDhECN4HZKeer3D8CxCwtmYdQabqmWs0W7RLy4ARA6UT+KeljuyjrZ7cKVTdyxAYSJBM6uwE/BIPAcG6nGWtdOrgHNDh4rU8xWdhhuX7y7p4bbB1KlINO3YCN4EyBuETPqXkya3Dsbwj5QGH2mmpVcGTbtI09UEjgAQPYjSeMZPXe2cM3c4U5L6p3cmOl1vZq8ENl8RUMGoGdLta4/4q6YJfWd7m+9wg2NEC2fWJDqDY3O8mQR1AQO9dM/YlZ4A+zYLWkz9IZUa3RSa0F0tAiBvcN/sKlpYzlDWT24UOlVFVzQyqQCCel2NJ+CXKGWj9IOota6JG6Wg/FatmFlCwy7eXbbak00aOs6aIDokTwHZx9q8mSb+3xzCHYhToU4fXeBLBA4GAY4AED2JaSMYylrZ7s4ZxT5QuBFZ0dkBC+1nllK3zM9tPyNdNri1sATpG/h1oWOu32VYlvt1xcpipeNnoPyG8nia7/FWVzWFzXFrS5u9pIkt7uxVvZ6ZwJ2/wDfv8VZSula2Q497kn6J6upAMAACAOACSFYqAgEkAAniY49iZIMSAYMieoqKEA54z18UhAAAAAG4AJIQYEBziGgOdxIG896Hw6NQBLTIkTB7UKJTBkyIPDsSbpaAA0ADgAIAQkgA6dRcGjUeJjeVFzWPjWxrtJkSJg9oUlEoIGJ9S5NY2m0MptDWjgGiAFOVElMMo2klwzS0t+pb1+oIUdpcnM7N8cyPAIXPv75dPp5/nDQdn3oJ389/irI5VrZ7uwAyZPLv8VZStVvZDBe5KvpIKEFWKyQmkUGSEIQAolSQg0UlIhRQAubjCmVwuagpUalUndTY559gn4KUf6jLy2WK2F9c1re1uqdWtRE1GNJloktnh2ghewiFjuRcVdQzVQc9xIrW/Jv9Z3P8ZWxHe0HqKv6i1+qrCqzc76csn2lAOzOwao5kdcdQQjaS2czNJE80PAIXIv75dexxw0HIHoEx9e/xVjPBVzZ+IwAwT59/HvVjWm3shivb5+hJNCsVEghCEGUITQgIlCZCEGieCRUkimECvm5geaeCYg/stavuFfThfGzYS3LmJn/AKtT3Sp2/NcK69ssQwWqaGNWVSejWYJ9UgeC32gS62YfUF+eKLtFzTf/AAvDvzX6EsXzYU3epb/yEe8Sy9HPoy3aVr+c9PQeFIe61Ce0f6TN/lDwCF5+/vl3rHHDQ8gegSSZms/d2b1Y1WtnwjAD2cu/xVlK029kMV7kq+kkmiVNWSEITAQhCASEIQZFKFJJARIXkxKkyrZV2VWNew03S1wkHcepe1ee7H6vVHaxw/JOJ8lLBsTtGMuMaaGgcliYY2BwbqeIHq4bltuHN04ZR+6sfxVhN/jwAPpVn5uethszFjTbH+1X1zM24yrpiIqnDMNo4nMzN8c0PAIT2i7szNJJ80OH3Qhcm/vl1bHHDQdn51YDMzz7/FWQqs7PI+b+6I5d8Ad6sxMLVb2QxXuSr6RSQUKasISQgzRuSQgBCIQgEhG5CAUrlcb6Tx9krp1rnX807uKcEzKyw6liOMZip1SfJxFhEfZJK0Gi0MpNaOAAVJy6f29mX+4/5OV5p9FpUszjBMt2jOaMzM1GOaHuhCjtIJ+dDYP7oe61CwXt8ul0/HDQtn4AwEhvAVnx+KshKreQfQbp+uf4qxlabeyGK7yVfSJ3pIQpoCUISQDQhCAaRQhMEhCEgS43B5t3cV1XK5807uKZM+y76fzL/cPi5Xil0AqPl/6QZm/rx4uV4p9AJwGW7R9PzobIPmhw+61CW0j6Tg/8Q91qFhvb5dCxxw0HZ96CdH1z/FWYqr7Oz+wXSI59+496tBWq3shju8lX1EjekQmSkpqwhMlJBkhNJANBQhAIpSm5RQAuVfzbu4rquNfoO7k4Jn2Xj/qTM39cPF6vNLoBUXL/ANJcyf1o8Xq9U9zAiAyvaRqOZhAJ5scPutQntGfozMN4HNj3WoWG9vl0LHHC/wCzyfkF0iOff1+tWclVbZ0ZwB389/irQVrtbIYrvJUSEkKSBoSlEoM0il1oJQDCJSSlAMlJCEAiuVXoldSoOEtKZPh16LGXBc1jWl5JcQACd/X2r6begF4Lnzre8+IXvHRRAllO0ggZlaXAnmxwH2WoS2j78zAD6se61CxXt8uhYj0h/9k="/>
          <p:cNvSpPr>
            <a:spLocks noChangeAspect="1" noChangeArrowheads="1"/>
          </p:cNvSpPr>
          <p:nvPr/>
        </p:nvSpPr>
        <p:spPr bwMode="auto">
          <a:xfrm>
            <a:off x="76200" y="-555625"/>
            <a:ext cx="1095375" cy="1162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grpSp>
        <p:nvGrpSpPr>
          <p:cNvPr id="8" name="Grupo 7"/>
          <p:cNvGrpSpPr/>
          <p:nvPr/>
        </p:nvGrpSpPr>
        <p:grpSpPr>
          <a:xfrm>
            <a:off x="4860032" y="5589240"/>
            <a:ext cx="2664296" cy="1152128"/>
            <a:chOff x="5076056" y="5589240"/>
            <a:chExt cx="2377226" cy="1060504"/>
          </a:xfrm>
        </p:grpSpPr>
        <p:pic>
          <p:nvPicPr>
            <p:cNvPr id="1034" name="Picture 10" descr="http://t1.gstatic.com/images?q=tbn:ANd9GcS5-23kj9CxTYU8Mi0tCkO-5x887qLKAyYppdlhxhMKtg7qzpoAS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76056" y="5589240"/>
              <a:ext cx="1421904" cy="1060504"/>
            </a:xfrm>
            <a:prstGeom prst="rect">
              <a:avLst/>
            </a:prstGeom>
            <a:noFill/>
          </p:spPr>
        </p:pic>
        <p:pic>
          <p:nvPicPr>
            <p:cNvPr id="1026" name="Picture 2" descr="http://t0.gstatic.com/images?q=tbn:ANd9GcSco3a4s5_w_m2-OCDM-eY_7fitjFkUb33AUuwRzttDD2EF_o_RZQ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40152" y="5589240"/>
              <a:ext cx="1513130" cy="105750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714348" y="404664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dirty="0" smtClean="0">
                <a:solidFill>
                  <a:schemeClr val="bg1"/>
                </a:solidFill>
              </a:rPr>
              <a:t>Interacções entre alimentos, </a:t>
            </a:r>
          </a:p>
          <a:p>
            <a:pPr algn="ctr"/>
            <a:r>
              <a:rPr lang="pt-PT" sz="2800" dirty="0" smtClean="0">
                <a:solidFill>
                  <a:schemeClr val="bg1"/>
                </a:solidFill>
              </a:rPr>
              <a:t>suplementos alimentares e medicamentos</a:t>
            </a:r>
            <a:endParaRPr lang="pt-PT" sz="2800" dirty="0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39552" y="1829752"/>
            <a:ext cx="8280920" cy="3903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bg1"/>
                </a:solidFill>
              </a:rPr>
              <a:t>A maioria dos estudos são realizados em doentes idosos, hospitalizados e polimedicados, muitas vezes com suplementação alimentar, o que tem tornado muito difícil extrapolar os resultados obtidos para populações jovens e com regimes alimentares diversificados.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2</a:t>
            </a:fld>
            <a:r>
              <a:rPr lang="pt-PT" sz="1100" dirty="0" smtClean="0">
                <a:solidFill>
                  <a:schemeClr val="bg1"/>
                </a:solidFill>
              </a:rPr>
              <a:t> Nídia Braz </a:t>
            </a:r>
            <a:r>
              <a:rPr lang="pt-PT" sz="1100" dirty="0" smtClean="0">
                <a:solidFill>
                  <a:schemeClr val="bg1"/>
                </a:solidFill>
              </a:rPr>
              <a:t>2014 </a:t>
            </a:r>
            <a:endParaRPr lang="pt-PT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705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467544" y="764704"/>
            <a:ext cx="8424936" cy="3257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bg1"/>
                </a:solidFill>
              </a:rPr>
              <a:t>A presença de alimentos no trajecto gastrointestinal pode afectar a biodisponibilidade dos medicamentos ingeridos por via oral.</a:t>
            </a:r>
          </a:p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bg1"/>
                </a:solidFill>
              </a:rPr>
              <a:t>Os alimentos afectam o pH, a capacidade de solubilização, o ritmo e a extensão da absorção.</a:t>
            </a:r>
            <a:endParaRPr lang="pt-PT" sz="2800" dirty="0">
              <a:solidFill>
                <a:schemeClr val="bg1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3</a:t>
            </a:fld>
            <a:r>
              <a:rPr lang="pt-PT" sz="1100" dirty="0" smtClean="0">
                <a:solidFill>
                  <a:schemeClr val="bg1"/>
                </a:solidFill>
              </a:rPr>
              <a:t> Nídia Braz </a:t>
            </a:r>
            <a:r>
              <a:rPr lang="pt-PT" sz="1100" dirty="0" smtClean="0">
                <a:solidFill>
                  <a:schemeClr val="bg1"/>
                </a:solidFill>
              </a:rPr>
              <a:t>2014 </a:t>
            </a:r>
            <a:endParaRPr lang="pt-PT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23528" y="260648"/>
            <a:ext cx="864096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bg1"/>
                </a:solidFill>
              </a:rPr>
              <a:t>As interacções entre os alimentos e os medicamentos incluem a libertação, a dissolução e a libertação dos fármacos.</a:t>
            </a:r>
            <a:endParaRPr lang="pt-PT" sz="2800" dirty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bg1"/>
                </a:solidFill>
              </a:rPr>
              <a:t>As alterações na absorção pós-prandial reflectem-se em: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>
                <a:solidFill>
                  <a:schemeClr val="bg1"/>
                </a:solidFill>
              </a:rPr>
              <a:t>alterações na secreção gástrica, biliar e dos fluidos pancreáticos;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>
                <a:solidFill>
                  <a:schemeClr val="bg1"/>
                </a:solidFill>
              </a:rPr>
              <a:t>alterações na mobilidade gástrica e intestinal;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>
                <a:solidFill>
                  <a:schemeClr val="bg1"/>
                </a:solidFill>
              </a:rPr>
              <a:t>modificações no fluxo visceral de sangue e linfa.</a:t>
            </a:r>
            <a:endParaRPr lang="pt-PT" sz="2800" dirty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bg1"/>
                </a:solidFill>
              </a:rPr>
              <a:t>A composição da dieta e o horário das refeições interfere com a absorção dos fármacos.</a:t>
            </a:r>
            <a:r>
              <a:rPr lang="pt-PT" sz="20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4</a:t>
            </a:fld>
            <a:r>
              <a:rPr lang="pt-PT" sz="1100" dirty="0" smtClean="0">
                <a:solidFill>
                  <a:schemeClr val="bg1"/>
                </a:solidFill>
              </a:rPr>
              <a:t> Nídia Braz </a:t>
            </a:r>
            <a:r>
              <a:rPr lang="pt-PT" sz="1100" dirty="0" smtClean="0">
                <a:solidFill>
                  <a:schemeClr val="bg1"/>
                </a:solidFill>
              </a:rPr>
              <a:t>2014 </a:t>
            </a:r>
            <a:endParaRPr lang="pt-PT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976548"/>
              </p:ext>
            </p:extLst>
          </p:nvPr>
        </p:nvGraphicFramePr>
        <p:xfrm>
          <a:off x="340343" y="692016"/>
          <a:ext cx="8463314" cy="56173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19489"/>
                <a:gridCol w="5743825"/>
              </a:tblGrid>
              <a:tr h="801464">
                <a:tc gridSpan="2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pt-PT" sz="2800" dirty="0" smtClean="0">
                          <a:solidFill>
                            <a:schemeClr val="bg1"/>
                          </a:solidFill>
                        </a:rPr>
                        <a:t>Interações que aumentam</a:t>
                      </a:r>
                      <a:r>
                        <a:rPr lang="pt-PT" sz="2800" baseline="0" dirty="0" smtClean="0">
                          <a:solidFill>
                            <a:schemeClr val="bg1"/>
                          </a:solidFill>
                        </a:rPr>
                        <a:t> a absorção de fármacos: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solidFill>
                            <a:schemeClr val="bg1"/>
                          </a:solidFill>
                        </a:rPr>
                        <a:t>Fármaco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solidFill>
                            <a:schemeClr val="bg1"/>
                          </a:solidFill>
                        </a:rPr>
                        <a:t>Mecanismo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2800" dirty="0" err="1" smtClean="0">
                          <a:solidFill>
                            <a:schemeClr val="bg1"/>
                          </a:solidFill>
                        </a:rPr>
                        <a:t>Carbamazepina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sz="2800" dirty="0" smtClean="0">
                          <a:solidFill>
                            <a:schemeClr val="bg1"/>
                          </a:solidFill>
                        </a:rPr>
                        <a:t>Produção biliar aumentada acelera a dissolução e absorção 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2800" dirty="0" err="1" smtClean="0">
                          <a:solidFill>
                            <a:schemeClr val="bg1"/>
                          </a:solidFill>
                        </a:rPr>
                        <a:t>Ciclosporina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sz="2800" dirty="0" smtClean="0">
                          <a:solidFill>
                            <a:schemeClr val="bg1"/>
                          </a:solidFill>
                        </a:rPr>
                        <a:t>Disponibilidade aumentada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2800" dirty="0" err="1" smtClean="0">
                          <a:solidFill>
                            <a:schemeClr val="bg1"/>
                          </a:solidFill>
                        </a:rPr>
                        <a:t>Diazepam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sz="2800" dirty="0" smtClean="0">
                          <a:solidFill>
                            <a:schemeClr val="bg1"/>
                          </a:solidFill>
                        </a:rPr>
                        <a:t>Os alimentos</a:t>
                      </a:r>
                      <a:r>
                        <a:rPr lang="pt-PT" sz="2800" baseline="0" dirty="0" smtClean="0">
                          <a:solidFill>
                            <a:schemeClr val="bg1"/>
                          </a:solidFill>
                        </a:rPr>
                        <a:t> aumentam a recuperação </a:t>
                      </a:r>
                      <a:r>
                        <a:rPr lang="pt-PT" sz="2800" baseline="0" dirty="0" err="1" smtClean="0">
                          <a:solidFill>
                            <a:schemeClr val="bg1"/>
                          </a:solidFill>
                        </a:rPr>
                        <a:t>entero-hepática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2800" dirty="0" err="1" smtClean="0">
                          <a:solidFill>
                            <a:schemeClr val="bg1"/>
                          </a:solidFill>
                        </a:rPr>
                        <a:t>Hidroclorotiazida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sz="2800" dirty="0" smtClean="0">
                          <a:solidFill>
                            <a:schemeClr val="bg1"/>
                          </a:solidFill>
                        </a:rPr>
                        <a:t>O esvaziamento gástrico retardado</a:t>
                      </a:r>
                      <a:r>
                        <a:rPr lang="pt-PT" sz="2800" baseline="0" dirty="0" smtClean="0">
                          <a:solidFill>
                            <a:schemeClr val="bg1"/>
                          </a:solidFill>
                        </a:rPr>
                        <a:t> aumenta a absorção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2800" dirty="0" err="1" smtClean="0">
                          <a:solidFill>
                            <a:schemeClr val="bg1"/>
                          </a:solidFill>
                        </a:rPr>
                        <a:t>Propanolol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sz="2800" dirty="0" smtClean="0">
                          <a:solidFill>
                            <a:schemeClr val="bg1"/>
                          </a:solidFill>
                        </a:rPr>
                        <a:t>Os alimentos reduzem a extracção e a metabolização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5</a:t>
            </a:fld>
            <a:r>
              <a:rPr lang="pt-PT" sz="1100" dirty="0" smtClean="0">
                <a:solidFill>
                  <a:schemeClr val="bg1"/>
                </a:solidFill>
              </a:rPr>
              <a:t> Nídia Braz </a:t>
            </a:r>
            <a:r>
              <a:rPr lang="pt-PT" sz="1100" dirty="0" smtClean="0">
                <a:solidFill>
                  <a:schemeClr val="bg1"/>
                </a:solidFill>
              </a:rPr>
              <a:t>2014 </a:t>
            </a:r>
            <a:endParaRPr lang="pt-PT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428596" y="751344"/>
            <a:ext cx="78581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Alimentos ou nutrientes podem interferir com o metabolismo de um medicamento ou com sua ação.</a:t>
            </a:r>
          </a:p>
          <a:p>
            <a:pPr>
              <a:lnSpc>
                <a:spcPct val="150000"/>
              </a:lnSpc>
            </a:pPr>
            <a:endParaRPr lang="en-US" sz="2400" dirty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Exemplo 1</a:t>
            </a:r>
            <a:r>
              <a:rPr lang="pt-PT" sz="2400" dirty="0">
                <a:solidFill>
                  <a:schemeClr val="bg1"/>
                </a:solidFill>
              </a:rPr>
              <a:t>: </a:t>
            </a:r>
            <a:r>
              <a:rPr lang="pt-PT" sz="2400" dirty="0" smtClean="0">
                <a:solidFill>
                  <a:schemeClr val="bg1"/>
                </a:solidFill>
              </a:rPr>
              <a:t>alimentos envelhecidos ou </a:t>
            </a:r>
            <a:r>
              <a:rPr lang="pt-PT" sz="2400" dirty="0">
                <a:solidFill>
                  <a:schemeClr val="bg1"/>
                </a:solidFill>
              </a:rPr>
              <a:t>fermentados </a:t>
            </a:r>
            <a:r>
              <a:rPr lang="pt-PT" sz="2400" dirty="0" smtClean="0">
                <a:solidFill>
                  <a:schemeClr val="bg1"/>
                </a:solidFill>
              </a:rPr>
              <a:t>podem conter tiramina, </a:t>
            </a:r>
            <a:r>
              <a:rPr lang="pt-PT" sz="2400" dirty="0">
                <a:solidFill>
                  <a:schemeClr val="bg1"/>
                </a:solidFill>
              </a:rPr>
              <a:t>que interage com </a:t>
            </a:r>
            <a:r>
              <a:rPr lang="pt-PT" sz="2400" dirty="0" smtClean="0">
                <a:solidFill>
                  <a:schemeClr val="bg1"/>
                </a:solidFill>
              </a:rPr>
              <a:t>medicação inibidora </a:t>
            </a:r>
            <a:r>
              <a:rPr lang="pt-PT" sz="2400" dirty="0">
                <a:solidFill>
                  <a:schemeClr val="bg1"/>
                </a:solidFill>
              </a:rPr>
              <a:t>da monoamina oxidase. Essa interação pode resultar em </a:t>
            </a:r>
            <a:r>
              <a:rPr lang="pt-PT" sz="2400" dirty="0" smtClean="0">
                <a:solidFill>
                  <a:schemeClr val="bg1"/>
                </a:solidFill>
              </a:rPr>
              <a:t>tensão arterial perigosamente </a:t>
            </a:r>
            <a:r>
              <a:rPr lang="pt-PT" sz="2400" dirty="0">
                <a:solidFill>
                  <a:schemeClr val="bg1"/>
                </a:solidFill>
              </a:rPr>
              <a:t>alta. </a:t>
            </a:r>
            <a:endParaRPr lang="pt-PT" sz="2400" dirty="0" smtClean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solidFill>
                  <a:schemeClr val="bg1"/>
                </a:solidFill>
              </a:rPr>
              <a:t>Exemplo 2</a:t>
            </a:r>
            <a:r>
              <a:rPr lang="pt-PT" sz="2400" dirty="0">
                <a:solidFill>
                  <a:schemeClr val="bg1"/>
                </a:solidFill>
              </a:rPr>
              <a:t>: a vitamina K pode diminuir a eficácia de determinados medicamentos anticoagulantes.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500034" y="6429396"/>
            <a:ext cx="65722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400" dirty="0" smtClean="0">
                <a:solidFill>
                  <a:schemeClr val="bg1"/>
                </a:solidFill>
              </a:rPr>
              <a:t>http://pods.dasnr.okstate.edu/docushare/dsweb/Get/Document-2458/T-3120web.pdf</a:t>
            </a:r>
            <a:endParaRPr lang="pt-PT" sz="1400" dirty="0">
              <a:solidFill>
                <a:schemeClr val="bg1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6</a:t>
            </a:fld>
            <a:r>
              <a:rPr lang="pt-PT" sz="1100" dirty="0" smtClean="0">
                <a:solidFill>
                  <a:schemeClr val="bg1"/>
                </a:solidFill>
              </a:rPr>
              <a:t> Nídia Braz </a:t>
            </a:r>
            <a:r>
              <a:rPr lang="pt-PT" sz="1100" dirty="0" smtClean="0">
                <a:solidFill>
                  <a:schemeClr val="bg1"/>
                </a:solidFill>
              </a:rPr>
              <a:t>2014 </a:t>
            </a:r>
            <a:endParaRPr lang="pt-PT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428596" y="188640"/>
            <a:ext cx="8319868" cy="5986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bg1"/>
                </a:solidFill>
              </a:rPr>
              <a:t>Alimentos </a:t>
            </a:r>
            <a:r>
              <a:rPr lang="pt-PT" sz="2800" dirty="0">
                <a:solidFill>
                  <a:schemeClr val="bg1"/>
                </a:solidFill>
              </a:rPr>
              <a:t>ou nutrientes podem ser necessários para a </a:t>
            </a:r>
            <a:r>
              <a:rPr lang="pt-PT" sz="2800" dirty="0" smtClean="0">
                <a:solidFill>
                  <a:schemeClr val="bg1"/>
                </a:solidFill>
              </a:rPr>
              <a:t>eliminação </a:t>
            </a:r>
            <a:r>
              <a:rPr lang="pt-PT" sz="2800" dirty="0">
                <a:solidFill>
                  <a:schemeClr val="bg1"/>
                </a:solidFill>
              </a:rPr>
              <a:t>de uma medicação </a:t>
            </a:r>
            <a:endParaRPr lang="pt-PT" sz="2800" dirty="0" smtClean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pt-PT" sz="2800" dirty="0">
                <a:solidFill>
                  <a:schemeClr val="bg1"/>
                </a:solidFill>
              </a:rPr>
              <a:t>Exemplo: As enzimas do fígado preparam medicamentos para remoção do corpo. Estas enzimas requerem nutrientes para funcionar corretamente. Se </a:t>
            </a:r>
            <a:r>
              <a:rPr lang="pt-PT" sz="2800" dirty="0" smtClean="0">
                <a:solidFill>
                  <a:schemeClr val="bg1"/>
                </a:solidFill>
              </a:rPr>
              <a:t>os nutrientes necessários não </a:t>
            </a:r>
            <a:r>
              <a:rPr lang="pt-PT" sz="2800" dirty="0">
                <a:solidFill>
                  <a:schemeClr val="bg1"/>
                </a:solidFill>
              </a:rPr>
              <a:t>estão presentes, </a:t>
            </a:r>
            <a:r>
              <a:rPr lang="pt-PT" sz="2800" dirty="0" smtClean="0">
                <a:solidFill>
                  <a:schemeClr val="bg1"/>
                </a:solidFill>
              </a:rPr>
              <a:t>os medicamentos </a:t>
            </a:r>
            <a:r>
              <a:rPr lang="pt-PT" sz="2800" dirty="0">
                <a:solidFill>
                  <a:schemeClr val="bg1"/>
                </a:solidFill>
              </a:rPr>
              <a:t>podem permanecer ativos no corpo mais do que deveriam. Isso pode causar um efeito de overdose</a:t>
            </a:r>
            <a:r>
              <a:rPr lang="pt-PT" sz="2800" dirty="0" smtClean="0">
                <a:solidFill>
                  <a:schemeClr val="bg1"/>
                </a:solidFill>
              </a:rPr>
              <a:t>.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endParaRPr lang="pt-PT" sz="2800" dirty="0">
              <a:solidFill>
                <a:schemeClr val="bg1"/>
              </a:solidFill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500034" y="6429396"/>
            <a:ext cx="65722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400" dirty="0" smtClean="0">
                <a:solidFill>
                  <a:schemeClr val="bg1"/>
                </a:solidFill>
              </a:rPr>
              <a:t>http://pods.dasnr.okstate.edu/docushare/dsweb/Get/Document-2458/T-3120web.pdf</a:t>
            </a:r>
            <a:endParaRPr lang="pt-PT" sz="1400" dirty="0">
              <a:solidFill>
                <a:schemeClr val="bg1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7</a:t>
            </a:fld>
            <a:r>
              <a:rPr lang="pt-PT" sz="1100" dirty="0" smtClean="0">
                <a:solidFill>
                  <a:schemeClr val="bg1"/>
                </a:solidFill>
              </a:rPr>
              <a:t> Nídia Braz </a:t>
            </a:r>
            <a:r>
              <a:rPr lang="pt-PT" sz="1100" dirty="0" smtClean="0">
                <a:solidFill>
                  <a:schemeClr val="bg1"/>
                </a:solidFill>
              </a:rPr>
              <a:t>2014 </a:t>
            </a:r>
            <a:endParaRPr lang="pt-PT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060549"/>
              </p:ext>
            </p:extLst>
          </p:nvPr>
        </p:nvGraphicFramePr>
        <p:xfrm>
          <a:off x="467544" y="116632"/>
          <a:ext cx="8424936" cy="6736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2328"/>
                <a:gridCol w="5472608"/>
              </a:tblGrid>
              <a:tr h="370840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pt-PT" sz="2800" dirty="0" smtClean="0">
                          <a:solidFill>
                            <a:schemeClr val="bg1"/>
                          </a:solidFill>
                        </a:rPr>
                        <a:t>Composição da refeição e absorção de fármacos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solidFill>
                            <a:schemeClr val="bg1"/>
                          </a:solidFill>
                        </a:rPr>
                        <a:t>Rica em Hidratos de carbono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solidFill>
                            <a:schemeClr val="bg1"/>
                          </a:solidFill>
                        </a:rPr>
                        <a:t>Esvaziamento gástrico lento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solidFill>
                            <a:schemeClr val="bg1"/>
                          </a:solidFill>
                        </a:rPr>
                        <a:t>Rica em Proteínas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solidFill>
                            <a:schemeClr val="bg1"/>
                          </a:solidFill>
                        </a:rPr>
                        <a:t>pH</a:t>
                      </a:r>
                      <a:r>
                        <a:rPr lang="pt-PT" sz="2800" baseline="0" dirty="0" smtClean="0">
                          <a:solidFill>
                            <a:schemeClr val="bg1"/>
                          </a:solidFill>
                        </a:rPr>
                        <a:t> gástrico elevado; possibilidade de ligação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solidFill>
                            <a:schemeClr val="bg1"/>
                          </a:solidFill>
                        </a:rPr>
                        <a:t>Rica em Lípidos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sz="2800" dirty="0" smtClean="0">
                          <a:solidFill>
                            <a:schemeClr val="bg1"/>
                          </a:solidFill>
                        </a:rPr>
                        <a:t>Volume do lúmen aumentado; secreção biliar e pancreática aumentada; solubilização de medicamentos lipofílicos</a:t>
                      </a:r>
                      <a:r>
                        <a:rPr lang="pt-PT" sz="2800" baseline="0" dirty="0" smtClean="0">
                          <a:solidFill>
                            <a:schemeClr val="bg1"/>
                          </a:solidFill>
                        </a:rPr>
                        <a:t> pelos sais biliares.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solidFill>
                            <a:schemeClr val="bg1"/>
                          </a:solidFill>
                        </a:rPr>
                        <a:t>Com substitutos</a:t>
                      </a:r>
                      <a:r>
                        <a:rPr lang="pt-PT" sz="2800" baseline="0" dirty="0" smtClean="0">
                          <a:solidFill>
                            <a:schemeClr val="bg1"/>
                          </a:solidFill>
                        </a:rPr>
                        <a:t> de lípidos (</a:t>
                      </a:r>
                      <a:r>
                        <a:rPr lang="pt-PT" sz="2800" baseline="0" dirty="0" err="1" smtClean="0">
                          <a:solidFill>
                            <a:schemeClr val="bg1"/>
                          </a:solidFill>
                        </a:rPr>
                        <a:t>Olestra</a:t>
                      </a:r>
                      <a:r>
                        <a:rPr lang="pt-PT" sz="2800" baseline="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solidFill>
                            <a:schemeClr val="bg1"/>
                          </a:solidFill>
                        </a:rPr>
                        <a:t>Compostos</a:t>
                      </a:r>
                      <a:r>
                        <a:rPr lang="pt-PT" sz="2800" baseline="0" dirty="0" smtClean="0">
                          <a:solidFill>
                            <a:schemeClr val="bg1"/>
                          </a:solidFill>
                        </a:rPr>
                        <a:t> lipofílicos associados com lípidos não absorvidos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solidFill>
                            <a:schemeClr val="bg1"/>
                          </a:solidFill>
                        </a:rPr>
                        <a:t>Fibra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sz="2800" dirty="0" smtClean="0">
                          <a:solidFill>
                            <a:schemeClr val="bg1"/>
                          </a:solidFill>
                        </a:rPr>
                        <a:t>Ligação;</a:t>
                      </a:r>
                      <a:r>
                        <a:rPr lang="pt-PT" sz="2800" baseline="0" dirty="0" smtClean="0">
                          <a:solidFill>
                            <a:schemeClr val="bg1"/>
                          </a:solidFill>
                        </a:rPr>
                        <a:t> Esvaziamento diminuído, maior tempo de absorção.</a:t>
                      </a:r>
                      <a:endParaRPr lang="pt-PT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>
                <a:solidFill>
                  <a:schemeClr val="bg1"/>
                </a:solidFill>
              </a:rPr>
              <a:pPr algn="ctr"/>
              <a:t>8</a:t>
            </a:fld>
            <a:r>
              <a:rPr lang="pt-PT" sz="1100" dirty="0" smtClean="0">
                <a:solidFill>
                  <a:schemeClr val="bg1"/>
                </a:solidFill>
              </a:rPr>
              <a:t> Nídia Braz </a:t>
            </a:r>
            <a:r>
              <a:rPr lang="pt-PT" sz="1100" dirty="0" smtClean="0">
                <a:solidFill>
                  <a:schemeClr val="bg1"/>
                </a:solidFill>
              </a:rPr>
              <a:t>2014 </a:t>
            </a:r>
            <a:endParaRPr lang="pt-PT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8398" t="22900" r="18945" b="3857"/>
          <a:stretch>
            <a:fillRect/>
          </a:stretch>
        </p:blipFill>
        <p:spPr bwMode="auto">
          <a:xfrm>
            <a:off x="458806" y="214290"/>
            <a:ext cx="7929618" cy="6394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Nídia 2010">
      <a:dk1>
        <a:srgbClr val="953734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592</Words>
  <Application>Microsoft Office PowerPoint</Application>
  <PresentationFormat>Apresentação no Ecrã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11</vt:i4>
      </vt:variant>
    </vt:vector>
  </HeadingPairs>
  <TitlesOfParts>
    <vt:vector size="12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nidia braz</dc:creator>
  <cp:lastModifiedBy>Nídia</cp:lastModifiedBy>
  <cp:revision>62</cp:revision>
  <dcterms:created xsi:type="dcterms:W3CDTF">2010-05-31T08:22:09Z</dcterms:created>
  <dcterms:modified xsi:type="dcterms:W3CDTF">2014-03-20T00:08:05Z</dcterms:modified>
</cp:coreProperties>
</file>