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56" r:id="rId2"/>
    <p:sldId id="257" r:id="rId3"/>
    <p:sldId id="280" r:id="rId4"/>
    <p:sldId id="333" r:id="rId5"/>
    <p:sldId id="330" r:id="rId6"/>
    <p:sldId id="331" r:id="rId7"/>
    <p:sldId id="332" r:id="rId8"/>
    <p:sldId id="318" r:id="rId9"/>
    <p:sldId id="286" r:id="rId10"/>
    <p:sldId id="287" r:id="rId11"/>
    <p:sldId id="288" r:id="rId12"/>
    <p:sldId id="289" r:id="rId13"/>
    <p:sldId id="258" r:id="rId14"/>
    <p:sldId id="266" r:id="rId15"/>
    <p:sldId id="259" r:id="rId16"/>
    <p:sldId id="260" r:id="rId17"/>
    <p:sldId id="267" r:id="rId18"/>
    <p:sldId id="261" r:id="rId19"/>
    <p:sldId id="262" r:id="rId20"/>
    <p:sldId id="263" r:id="rId21"/>
    <p:sldId id="264" r:id="rId22"/>
    <p:sldId id="265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81" r:id="rId33"/>
    <p:sldId id="290" r:id="rId34"/>
    <p:sldId id="283" r:id="rId35"/>
    <p:sldId id="291" r:id="rId36"/>
    <p:sldId id="322" r:id="rId37"/>
    <p:sldId id="295" r:id="rId38"/>
    <p:sldId id="294" r:id="rId39"/>
    <p:sldId id="292" r:id="rId40"/>
    <p:sldId id="293" r:id="rId41"/>
    <p:sldId id="326" r:id="rId42"/>
    <p:sldId id="320" r:id="rId43"/>
    <p:sldId id="321" r:id="rId44"/>
    <p:sldId id="296" r:id="rId45"/>
    <p:sldId id="297" r:id="rId46"/>
    <p:sldId id="298" r:id="rId47"/>
    <p:sldId id="323" r:id="rId48"/>
    <p:sldId id="299" r:id="rId49"/>
    <p:sldId id="300" r:id="rId50"/>
    <p:sldId id="301" r:id="rId51"/>
    <p:sldId id="302" r:id="rId52"/>
    <p:sldId id="303" r:id="rId53"/>
    <p:sldId id="327" r:id="rId54"/>
    <p:sldId id="304" r:id="rId55"/>
    <p:sldId id="305" r:id="rId56"/>
    <p:sldId id="306" r:id="rId57"/>
    <p:sldId id="307" r:id="rId58"/>
    <p:sldId id="329" r:id="rId59"/>
    <p:sldId id="328" r:id="rId60"/>
    <p:sldId id="308" r:id="rId61"/>
    <p:sldId id="309" r:id="rId62"/>
    <p:sldId id="310" r:id="rId63"/>
    <p:sldId id="311" r:id="rId64"/>
    <p:sldId id="312" r:id="rId65"/>
    <p:sldId id="313" r:id="rId66"/>
    <p:sldId id="314" r:id="rId67"/>
    <p:sldId id="315" r:id="rId68"/>
    <p:sldId id="316" r:id="rId69"/>
    <p:sldId id="317" r:id="rId70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1B405-6E18-44FD-8125-7D374472D9D3}" type="datetimeFigureOut">
              <a:rPr lang="pt-PT" smtClean="0"/>
              <a:pPr/>
              <a:t>01-04-2014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B13A3-8C77-44E2-A368-D1B44AE23E5F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64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E7E16-5FFB-40F3-83E5-11845870F827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40CB-D10D-4136-B330-7229D4B4F314}" type="datetimeFigureOut">
              <a:rPr lang="pt-PT" smtClean="0"/>
              <a:pPr/>
              <a:t>01-04-2014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88DD-A047-43E2-898C-969F4FC32CA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40CB-D10D-4136-B330-7229D4B4F314}" type="datetimeFigureOut">
              <a:rPr lang="pt-PT" smtClean="0"/>
              <a:pPr/>
              <a:t>01-04-2014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88DD-A047-43E2-898C-969F4FC32CA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40CB-D10D-4136-B330-7229D4B4F314}" type="datetimeFigureOut">
              <a:rPr lang="pt-PT" smtClean="0"/>
              <a:pPr/>
              <a:t>01-04-2014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88DD-A047-43E2-898C-969F4FC32CA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40CB-D10D-4136-B330-7229D4B4F314}" type="datetimeFigureOut">
              <a:rPr lang="pt-PT" smtClean="0"/>
              <a:pPr/>
              <a:t>01-04-2014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88DD-A047-43E2-898C-969F4FC32CA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40CB-D10D-4136-B330-7229D4B4F314}" type="datetimeFigureOut">
              <a:rPr lang="pt-PT" smtClean="0"/>
              <a:pPr/>
              <a:t>01-04-2014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88DD-A047-43E2-898C-969F4FC32CA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40CB-D10D-4136-B330-7229D4B4F314}" type="datetimeFigureOut">
              <a:rPr lang="pt-PT" smtClean="0"/>
              <a:pPr/>
              <a:t>01-04-2014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88DD-A047-43E2-898C-969F4FC32CA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40CB-D10D-4136-B330-7229D4B4F314}" type="datetimeFigureOut">
              <a:rPr lang="pt-PT" smtClean="0"/>
              <a:pPr/>
              <a:t>01-04-2014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88DD-A047-43E2-898C-969F4FC32CA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40CB-D10D-4136-B330-7229D4B4F314}" type="datetimeFigureOut">
              <a:rPr lang="pt-PT" smtClean="0"/>
              <a:pPr/>
              <a:t>01-04-2014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88DD-A047-43E2-898C-969F4FC32CA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40CB-D10D-4136-B330-7229D4B4F314}" type="datetimeFigureOut">
              <a:rPr lang="pt-PT" smtClean="0"/>
              <a:pPr/>
              <a:t>01-04-2014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88DD-A047-43E2-898C-969F4FC32CA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40CB-D10D-4136-B330-7229D4B4F314}" type="datetimeFigureOut">
              <a:rPr lang="pt-PT" smtClean="0"/>
              <a:pPr/>
              <a:t>01-04-2014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88DD-A047-43E2-898C-969F4FC32CA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40CB-D10D-4136-B330-7229D4B4F314}" type="datetimeFigureOut">
              <a:rPr lang="pt-PT" smtClean="0"/>
              <a:pPr/>
              <a:t>01-04-2014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88DD-A047-43E2-898C-969F4FC32CA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D40CB-D10D-4136-B330-7229D4B4F314}" type="datetimeFigureOut">
              <a:rPr lang="pt-PT" smtClean="0"/>
              <a:pPr/>
              <a:t>01-04-2014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988DD-A047-43E2-898C-969F4FC32CA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up.com/us/companion.websites/9780195305753/pdf/Biotransformation.pdf" TargetMode="Externa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pt/imgres?imgurl=http://www.medicinescomplete.com/mc/clarke/current/images/clk1428c001.gif&amp;imgrefurl=http://www.medicinescomplete.com/mc/clarke/current/CLK1428.htm&amp;usg=__DCZIIP83dawzuFsQZXrMCgyfD2E=&amp;h=300&amp;w=340&amp;sz=14&amp;hl=pt-PT&amp;start=1&amp;tbnid=M5Ejd5e74L9m4M:&amp;tbnh=105&amp;tbnw=119&amp;prev=/images?q=pyrethrin+chemical+structure&amp;gbv=2&amp;hl=pt-PT&amp;sa=G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images.google.pt/imgres?imgurl=http://www.transpharma.com/images/prod_structures/S%20METHOPRENE.jpg&amp;imgrefurl=http://www.transpharma.com/products/ectoparaciticides.htm&amp;usg=__QdrShtY2k5nT3zTqtx5E31F2iw4=&amp;h=100&amp;w=250&amp;sz=4&amp;hl=pt-PT&amp;start=30&amp;tbnid=EhGSmGkUCOngdM:&amp;tbnh=44&amp;tbnw=111&amp;prev=/images?q=methoprene+chemical+structure&amp;gbv=2&amp;ndsp=18&amp;hl=pt-PT&amp;sa=N&amp;start=18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pt/imgres?imgurl=http://images.rxlist.com/images/rxlist/ovide1.gif&amp;imgrefurl=http://www.rxlist.com/ovide-drug.htm&amp;usg=__LykwFOAIYte2i1-WrHnU4yy39Z0=&amp;h=150&amp;w=253&amp;sz=7&amp;hl=pt-PT&amp;start=3&amp;tbnid=aSXdId6BqCLDpM:&amp;tbnh=66&amp;tbnw=111&amp;prev=/images?q=malathion+chemical+structure&amp;gbv=2&amp;hl=pt-PT&amp;sa=G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images.google.pt/imgres?imgurl=http://z.about.com/d/chemistry/1/0/C/6/aspirin.gif&amp;imgrefurl=http://chemistry.about.com/od/demonstrationsexperiments/ss/aspirin.htm&amp;usg=__ae5hfZY53Jyu5FhzY1vcYgY4Ykg=&amp;h=229&amp;w=150&amp;sz=2&amp;hl=pt-PT&amp;start=3&amp;tbnid=h5kAXPTLdmEEbM:&amp;tbnh=108&amp;tbnw=71&amp;prev=/images?q=aspirin+chemical+structure&amp;gbv=2&amp;hl=pt-PT&amp;sa=G" TargetMode="External"/><Relationship Id="rId9" Type="http://schemas.openxmlformats.org/officeDocument/2006/relationships/image" Target="../media/image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google.pt/imgres?imgurl=http://upload.wikimedia.org/wikipedia/commons/d/d1/Digitalis_Purpurea.jpg&amp;imgrefurl=http://commons.wikimedia.org/wiki/File:Digitalis_Purpurea.jpg&amp;usg=__MHC-KfLxknmiogzNO07kdfdp-SE=&amp;h=933&amp;w=699&amp;sz=103&amp;hl=pt-PT&amp;start=2&amp;tbnid=lWnYsZFqHLDBAM:&amp;tbnh=147&amp;tbnw=110&amp;prev=/images?q=digitalis+purpurea&amp;gbv=2&amp;hl=pt-PT" TargetMode="Externa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hyperlink" Target="http://images.google.pt/imgres?imgurl=http://www.marinebiology.edu/Phytoplankton/profiles/gymnodinium_c.jpg&amp;imgrefurl=http://www.marinebiology.edu/Phytoplankton/phyto.htm&amp;usg=__lxyOoWUa6mtpYmlGwaTPTBzqOK8=&amp;h=200&amp;w=150&amp;sz=6&amp;hl=pt-PT&amp;start=14&amp;tbnid=S8a1Cppc-eScdM:&amp;tbnh=104&amp;tbnw=78&amp;prev=/images?q=gymnodinium&amp;gbv=2&amp;hl=pt-PT&amp;sa=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pt/imgres?imgurl=http://mozcom.com/~emcdvm/necrosis.jpg&amp;imgrefurl=http://www2.mozcom.com/~emcdvm/path02.html&amp;usg=__q4BuZqA8_aNQlDo7eImU5q8Se50=&amp;h=326&amp;w=407&amp;sz=38&amp;hl=pt-PT&amp;start=17&amp;tbnid=AcsmhhuGVZRoXM:&amp;tbnh=100&amp;tbnw=125&amp;prev=/images?q=necrosis&amp;gbv=2&amp;hl=pt-PT&amp;sa=G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1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683568" y="1052736"/>
            <a:ext cx="7632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A Toxicologia estuda os efeitos adversos das substâncias nos seres vivos ou em sistemas alternativos </a:t>
            </a:r>
            <a:r>
              <a:rPr lang="pt-PT" sz="2400" i="1" dirty="0" smtClean="0">
                <a:solidFill>
                  <a:schemeClr val="bg1"/>
                </a:solidFill>
                <a:latin typeface="Calibri" pitchFamily="34" charset="0"/>
              </a:rPr>
              <a:t>in vitro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, como culturas de células ou de tecidos</a:t>
            </a:r>
          </a:p>
        </p:txBody>
      </p:sp>
      <p:sp>
        <p:nvSpPr>
          <p:cNvPr id="6" name="Rectângulo 5"/>
          <p:cNvSpPr/>
          <p:nvPr/>
        </p:nvSpPr>
        <p:spPr>
          <a:xfrm>
            <a:off x="611560" y="3284984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</a:rPr>
              <a:t>Venenos ou Tóxicos:</a:t>
            </a:r>
          </a:p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	Substâncias capazes de provocar danos num organismo</a:t>
            </a:r>
          </a:p>
          <a:p>
            <a:pPr>
              <a:lnSpc>
                <a:spcPct val="150000"/>
              </a:lnSpc>
            </a:pP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</a:rPr>
              <a:t>Toxinas:</a:t>
            </a:r>
          </a:p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	Veneno biológico, de natureza proteica, perigoso em quantidades muito pequenas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55576" y="81754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bg1"/>
                </a:solidFill>
              </a:rPr>
              <a:t>Defesas do Sistema Reprodutor</a:t>
            </a:r>
            <a:endParaRPr lang="pt-PT" sz="2800" dirty="0">
              <a:solidFill>
                <a:schemeClr val="bg1"/>
              </a:solidFill>
            </a:endParaRPr>
          </a:p>
        </p:txBody>
      </p:sp>
      <p:sp>
        <p:nvSpPr>
          <p:cNvPr id="5" name="Marcador de Posição do Texto 17"/>
          <p:cNvSpPr txBox="1">
            <a:spLocks/>
          </p:cNvSpPr>
          <p:nvPr/>
        </p:nvSpPr>
        <p:spPr>
          <a:xfrm>
            <a:off x="323528" y="1778025"/>
            <a:ext cx="8496944" cy="4459287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Existe uma barreira 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hemato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-testicular, formada pelos epitélios que revestem os vasos sanguíneos e também os canais seminíferos; por outro lado, dentro dos canais seminíferos existe uma outra barreira formada pela ligação estreita entre as células de 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Sertoli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	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 conjugação destas estruturas impede muitas substâncias de penetrarem no local onde ocorre a produção dos 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espermatozóides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55576" y="81754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bg1"/>
                </a:solidFill>
              </a:rPr>
              <a:t>Defesas do Sistema Reprodutor</a:t>
            </a:r>
            <a:endParaRPr lang="pt-PT" sz="2800" dirty="0">
              <a:solidFill>
                <a:schemeClr val="bg1"/>
              </a:solidFill>
            </a:endParaRPr>
          </a:p>
        </p:txBody>
      </p:sp>
      <p:sp>
        <p:nvSpPr>
          <p:cNvPr id="6" name="Marcador de Posição do Texto 17"/>
          <p:cNvSpPr txBox="1">
            <a:spLocks/>
          </p:cNvSpPr>
          <p:nvPr/>
        </p:nvSpPr>
        <p:spPr>
          <a:xfrm>
            <a:off x="357158" y="2132856"/>
            <a:ext cx="8329642" cy="3998069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 barreira 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hemato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-testicular tem sido sobrevalorizada, por exemplo, o HIV pode atingir o lúmen dos tubos seminíferos, provavelmente por 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transcitose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	Há também atividade metabólica mediada por cit. P450, e  alguma capacidade de reparação de DNA, o que permite  inativação de xenobióticos.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55576" y="81754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bg1"/>
                </a:solidFill>
              </a:rPr>
              <a:t>Defesas do Sistema Reprodutor</a:t>
            </a:r>
            <a:endParaRPr lang="pt-PT" sz="2800" dirty="0">
              <a:solidFill>
                <a:schemeClr val="bg1"/>
              </a:solidFill>
            </a:endParaRPr>
          </a:p>
        </p:txBody>
      </p:sp>
      <p:sp>
        <p:nvSpPr>
          <p:cNvPr id="5" name="Marcador de Posição do Texto 17"/>
          <p:cNvSpPr txBox="1">
            <a:spLocks/>
          </p:cNvSpPr>
          <p:nvPr/>
        </p:nvSpPr>
        <p:spPr>
          <a:xfrm>
            <a:off x="323528" y="1628800"/>
            <a:ext cx="8352928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Os ovários são capazes de alguma transformação de tóxicos.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	A metabolização pode resultar em destoxificação ou em ativação.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	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No tecido ovárico, encontram-se cit. P450 e outras enzimas envolvidas na metabolização de xenobióticos.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13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357158" y="764703"/>
            <a:ext cx="8329642" cy="71272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Efeitos</a:t>
            </a:r>
            <a:r>
              <a:rPr kumimoji="0" lang="pt-PT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biológicos</a:t>
            </a:r>
            <a:endParaRPr kumimoji="0" lang="pt-PT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42910" y="1556792"/>
            <a:ext cx="8215313" cy="4416425"/>
          </a:xfrm>
          <a:prstGeom prst="rect">
            <a:avLst/>
          </a:prstGeom>
        </p:spPr>
        <p:txBody>
          <a:bodyPr/>
          <a:lstStyle/>
          <a:p>
            <a:pPr marL="457200" marR="0" lvl="0" indent="-4572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1. Fase de exposição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- contacto do tóxico com o organismo </a:t>
            </a:r>
          </a:p>
        </p:txBody>
      </p:sp>
      <p:sp>
        <p:nvSpPr>
          <p:cNvPr id="6" name="Rectângulo 5"/>
          <p:cNvSpPr/>
          <p:nvPr/>
        </p:nvSpPr>
        <p:spPr>
          <a:xfrm>
            <a:off x="611560" y="213285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</a:rPr>
              <a:t>2. Fase toxicocinética 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- processos fisiológicos de interacção entre o tóxico e o sujeito. </a:t>
            </a:r>
            <a:endParaRPr lang="pt-PT" sz="2400" dirty="0">
              <a:solidFill>
                <a:schemeClr val="bg1"/>
              </a:solidFill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611560" y="3284984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pt-PT" sz="2400" b="1" dirty="0" smtClean="0">
                <a:solidFill>
                  <a:schemeClr val="bg1"/>
                </a:solidFill>
              </a:rPr>
              <a:t>. </a:t>
            </a: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</a:rPr>
              <a:t>Fase toxicodinâmica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- interacção entre o tóxico e seu receptor molecular de acção.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14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23528" y="1208941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buNone/>
            </a:pP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</a:rPr>
              <a:t>Fase de exposição 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- contacto do tóxico com o organismo</a:t>
            </a:r>
          </a:p>
          <a:p>
            <a:pPr marL="457200" indent="-457200" algn="just">
              <a:lnSpc>
                <a:spcPct val="150000"/>
              </a:lnSpc>
              <a:buNone/>
            </a:pPr>
            <a:endParaRPr lang="pt-PT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	Depende de:</a:t>
            </a:r>
            <a:endParaRPr lang="pt-PT" sz="2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Dose (quantidade ingerida ou aplicada);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Dosagem (quantidade ingerida ou aplicada ao longo de um período);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Dose interna (concentração de tóxico no sangue);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Biodisponibilidade (capacidade do tóxico atingir a circulação sistémica, a partir do local de exposição).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15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7544" y="548681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  <a:defRPr/>
            </a:pPr>
            <a:r>
              <a:rPr lang="pt-PT" sz="2400" b="1" dirty="0">
                <a:solidFill>
                  <a:schemeClr val="bg1"/>
                </a:solidFill>
                <a:latin typeface="Calibri" pitchFamily="34" charset="0"/>
              </a:rPr>
              <a:t>Fase </a:t>
            </a: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</a:rPr>
              <a:t>toxicocinética 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- </a:t>
            </a:r>
            <a:r>
              <a:rPr lang="pt-PT" sz="2400" dirty="0">
                <a:solidFill>
                  <a:schemeClr val="bg1"/>
                </a:solidFill>
                <a:latin typeface="Calibri" pitchFamily="34" charset="0"/>
              </a:rPr>
              <a:t>processos fisiológicos de interacção entre o tóxico e o sujeito. </a:t>
            </a:r>
            <a:endParaRPr lang="pt-PT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  <a:buNone/>
              <a:defRPr/>
            </a:pPr>
            <a:endParaRPr lang="pt-PT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 algn="just">
              <a:lnSpc>
                <a:spcPct val="150000"/>
              </a:lnSpc>
              <a:buNone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Inclui</a:t>
            </a:r>
            <a:r>
              <a:rPr lang="pt-PT" sz="2400" dirty="0">
                <a:solidFill>
                  <a:schemeClr val="bg1"/>
                </a:solidFill>
                <a:latin typeface="Calibri" pitchFamily="34" charset="0"/>
              </a:rPr>
              <a:t>:</a:t>
            </a:r>
          </a:p>
          <a:p>
            <a:pPr marL="623888" lvl="2" indent="-223838">
              <a:lnSpc>
                <a:spcPct val="150000"/>
              </a:lnSpc>
              <a:buSzPct val="90000"/>
              <a:buFont typeface="Arial" pitchFamily="34" charset="0"/>
              <a:buChar char="•"/>
              <a:defRPr/>
            </a:pPr>
            <a:r>
              <a:rPr lang="pt-PT" sz="2400" dirty="0" err="1">
                <a:solidFill>
                  <a:schemeClr val="bg1"/>
                </a:solidFill>
                <a:latin typeface="Calibri" pitchFamily="34" charset="0"/>
              </a:rPr>
              <a:t>Bio</a:t>
            </a:r>
            <a:r>
              <a:rPr lang="pt-PT" sz="2400" dirty="0">
                <a:solidFill>
                  <a:schemeClr val="bg1"/>
                </a:solidFill>
                <a:latin typeface="Calibri" pitchFamily="34" charset="0"/>
              </a:rPr>
              <a:t> transformação (activação ou toxificação);</a:t>
            </a:r>
          </a:p>
          <a:p>
            <a:pPr marL="623888" lvl="2" indent="-223838">
              <a:lnSpc>
                <a:spcPct val="150000"/>
              </a:lnSpc>
              <a:buSzPct val="90000"/>
              <a:buFont typeface="Arial" pitchFamily="34" charset="0"/>
              <a:buChar char="•"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Absorção/Ingestão</a:t>
            </a:r>
            <a:r>
              <a:rPr lang="pt-PT" sz="2400" dirty="0">
                <a:solidFill>
                  <a:schemeClr val="bg1"/>
                </a:solidFill>
                <a:latin typeface="Calibri" pitchFamily="34" charset="0"/>
              </a:rPr>
              <a:t>;</a:t>
            </a:r>
          </a:p>
          <a:p>
            <a:pPr marL="623888" lvl="2" indent="-223838">
              <a:lnSpc>
                <a:spcPct val="150000"/>
              </a:lnSpc>
              <a:buSzPct val="90000"/>
              <a:buFont typeface="Arial" pitchFamily="34" charset="0"/>
              <a:buChar char="•"/>
              <a:defRPr/>
            </a:pPr>
            <a:r>
              <a:rPr lang="pt-PT" sz="2400" dirty="0">
                <a:solidFill>
                  <a:schemeClr val="bg1"/>
                </a:solidFill>
                <a:latin typeface="Calibri" pitchFamily="34" charset="0"/>
              </a:rPr>
              <a:t>Distribuição;</a:t>
            </a:r>
          </a:p>
          <a:p>
            <a:pPr marL="623888" lvl="2" indent="-223838">
              <a:lnSpc>
                <a:spcPct val="150000"/>
              </a:lnSpc>
              <a:buSzPct val="90000"/>
              <a:buFont typeface="Arial" pitchFamily="34" charset="0"/>
              <a:buChar char="•"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Bioacumulação;</a:t>
            </a:r>
            <a:r>
              <a:rPr lang="pt-PT" sz="2400" dirty="0">
                <a:solidFill>
                  <a:schemeClr val="bg1"/>
                </a:solidFill>
                <a:latin typeface="Calibri" pitchFamily="34" charset="0"/>
              </a:rPr>
              <a:t> </a:t>
            </a:r>
            <a:endParaRPr lang="pt-PT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623888" lvl="2" indent="-223838">
              <a:lnSpc>
                <a:spcPct val="150000"/>
              </a:lnSpc>
              <a:buSzPct val="90000"/>
              <a:buFont typeface="Arial" pitchFamily="34" charset="0"/>
              <a:buChar char="•"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Eliminação </a:t>
            </a:r>
            <a:r>
              <a:rPr lang="pt-PT" sz="2400" dirty="0">
                <a:solidFill>
                  <a:schemeClr val="bg1"/>
                </a:solidFill>
                <a:latin typeface="Calibri" pitchFamily="34" charset="0"/>
              </a:rPr>
              <a:t>(degradação enzimática, transformação e excreção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).</a:t>
            </a:r>
            <a:endParaRPr lang="pt-PT" sz="2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16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11560" y="612845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</a:rPr>
              <a:t>Fase toxicodinâmica 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- interacção entre o tóxico e seu receptor molecular de acção. </a:t>
            </a:r>
          </a:p>
          <a:p>
            <a:pPr algn="just">
              <a:lnSpc>
                <a:spcPct val="150000"/>
              </a:lnSpc>
              <a:buNone/>
            </a:pPr>
            <a:endParaRPr lang="pt-PT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Existem: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Receptores para agentes tóxicos com acção reversível;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Receptores que induzem lesões químicas por interacção de agentes tóxicos com acção irreversível;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17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755576" y="1772816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As principais vias de absorção são a oral, a respiratória e a dérmica.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As vias de acesso por injecção, intramuscular, intraperitoneal, intravenosa e subcutânea são também importantes, particularmente porque ultrapassam muitas das barreiras que as moléculas que entram pelas outras vias têm que ultrapassar.</a:t>
            </a:r>
            <a:endParaRPr lang="pt-PT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67544" y="620688"/>
            <a:ext cx="7772400" cy="774923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Vias de Absorção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18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179512" y="1484784"/>
            <a:ext cx="8640960" cy="46085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Para que o contacto provoque toxicidade sistémica, o tóxico necessita de atravessar barreiras, até atingir a corrente sanguínea.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São exemplos de barreiras a placenta, a pele, os pulmões ou as paredes do aparelho digestivo.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Muitas substâncias entram por difusão passiva, mais eficaz para pequenas moléculas não ionizadas do que para grandes e polares.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67544" y="620688"/>
            <a:ext cx="7772400" cy="77492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Absorção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19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7544" y="1720840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Os tóxicos que atravessam com facilidade as membranas celulares (por difusão passiva ou por qualquer processo específico) são os mais facilmente absorvidos. </a:t>
            </a:r>
          </a:p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São factores de facilitação  da absorção a lipofilicidade, o pequeno</a:t>
            </a:r>
          </a:p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tamanho da molécula e a neutralidade.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67544" y="620688"/>
            <a:ext cx="7772400" cy="77492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Absorção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2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51520" y="1052736"/>
            <a:ext cx="8568952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A dose faz o veneno,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todas as substâncias são potencialmente venenosas 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(Paracelso séc. XVI)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/>
            </a:r>
            <a:b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</a:b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/>
            </a:r>
            <a:b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</a:b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/>
            </a:r>
            <a:b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</a:b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/>
            </a:r>
            <a:b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</a:b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6" name="Rectângulo 5"/>
          <p:cNvSpPr/>
          <p:nvPr/>
        </p:nvSpPr>
        <p:spPr>
          <a:xfrm>
            <a:off x="422514" y="4005064"/>
            <a:ext cx="8208912" cy="169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Nenhum agente químico é completamente seguro,</a:t>
            </a:r>
            <a:b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nenhum agente químico deve ser considerado completamente perigoso.</a:t>
            </a:r>
            <a:endParaRPr lang="pt-PT" sz="2400" dirty="0">
              <a:solidFill>
                <a:schemeClr val="bg1"/>
              </a:solidFill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3555696" y="3244334"/>
            <a:ext cx="2040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p</a:t>
            </a:r>
            <a:r>
              <a:rPr lang="pt-PT" dirty="0" smtClean="0">
                <a:solidFill>
                  <a:schemeClr val="bg1"/>
                </a:solidFill>
              </a:rPr>
              <a:t>or outras palavras,</a:t>
            </a:r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20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14348" y="313492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bg1"/>
                </a:solidFill>
              </a:rPr>
              <a:t>Absorção por via oral</a:t>
            </a:r>
            <a:endParaRPr lang="pt-PT" sz="2800" dirty="0">
              <a:solidFill>
                <a:schemeClr val="bg1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85720" y="928670"/>
            <a:ext cx="8643998" cy="5575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 absorção pode fazer-se ao longo de todo o trajecto gastrointestinal, desde a boca até ao intestino grosso.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Os principais factores que determinam a absorção são: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	o tempo de permanência em cada zona,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	a superfície de absorção,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	o pH.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O sangue que vem do intestino delgado segue pela veia porta para o fígado, antes de ser lançado na circulação geral, por isso, as substâncias absorvidas podem ser aí metabolizadas e desactivadas  antes de atingirem outros tecidos.	</a:t>
            </a:r>
            <a:endParaRPr lang="pt-PT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21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11560" y="313492"/>
            <a:ext cx="8067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bg1"/>
                </a:solidFill>
              </a:rPr>
              <a:t>Absorção por via oral</a:t>
            </a:r>
            <a:endParaRPr lang="pt-PT" sz="2800" dirty="0">
              <a:solidFill>
                <a:schemeClr val="bg1"/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323528" y="836712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As substâncias ingeridas passam rapidamente pela boca, por isso são aí pouco absorvidas 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As bases fracas ionizam-se em ambiente de baixo pH, os ácidos fracos ionizam-se em ambientes de pH elevado; a ionização diminui a possibilidade de absorção, logo as bases fracas são preferencialmente absorvidas no intestino delgado (pH elevado) enquanto os ácidos fracos são absorvidos no estômago (pH baixo).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É no intestino delgado que ocorre maior absorção de tóxicos, porque o intestino delgado tem uma grande superfície, pH neutro e é muito vascularizado.</a:t>
            </a:r>
            <a:endParaRPr lang="pt-PT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22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23528" y="548680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bg1"/>
                </a:solidFill>
                <a:latin typeface="Calibri" pitchFamily="34" charset="0"/>
              </a:rPr>
              <a:t>Absorção por  via respiratória</a:t>
            </a:r>
            <a:endParaRPr lang="pt-PT" sz="28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85720" y="1357298"/>
            <a:ext cx="8643998" cy="335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A absorção por inalação permite a entrada de gases e pequenas partículas, que atravessam o nariz, a faringe, a laringe, a traqueia e os brônquios, antes de atingirem os pulmões.	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Nos pulmões, as barreiras são quase nulas, uma vez que se trata de um epitélio formado por células finas, muito vascularizado no exterior.</a:t>
            </a:r>
            <a:endParaRPr lang="pt-PT" sz="2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23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23528" y="500042"/>
            <a:ext cx="8320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bg1"/>
                </a:solidFill>
                <a:latin typeface="Calibri" pitchFamily="34" charset="0"/>
              </a:rPr>
              <a:t>Absorção por  via dérmica</a:t>
            </a:r>
            <a:endParaRPr lang="pt-PT" sz="28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23528" y="1844824"/>
            <a:ext cx="84296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A pele constitui a maior barreira à entrada de tóxicos.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Trata-se de um tecido complexo, com diversas camadas de células epiteliais (na epiderme) e uma camada dérmica de tecido conjuntivo.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Os vasos sanguíneos localizam-se na derme e para os atingirem os tóxicos têm que ultrapassar a epiderme, com as suas membranas  celulares espessadas e protegidas por queratina. Só as substâncias lipofílicas o conseguem fazer.</a:t>
            </a:r>
            <a:endParaRPr lang="pt-PT" sz="2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24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95536" y="404664"/>
            <a:ext cx="8074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bg1"/>
                </a:solidFill>
                <a:latin typeface="Calibri" pitchFamily="34" charset="0"/>
              </a:rPr>
              <a:t>Distribuição</a:t>
            </a:r>
            <a:endParaRPr lang="pt-PT" sz="28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23528" y="1052736"/>
            <a:ext cx="839130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O ritmo a que uma substância se difunde no sangue depende: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	do débito de sangue ao tecido alvo;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	da existência de barreiras específicas;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	da afinidade química entre o tóxico e o tecido.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Quando uma substância é administrada por via intravenosa assume-se que se dissolve instantaneamente no plasma sanguíneo. Nem sempre acontece, por vezes há passagem imediata para ao espaços intercelulares e para o interior de células.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25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95536" y="260648"/>
            <a:ext cx="7930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bg1"/>
                </a:solidFill>
                <a:latin typeface="Calibri" pitchFamily="34" charset="0"/>
              </a:rPr>
              <a:t>Distribuição</a:t>
            </a:r>
            <a:endParaRPr lang="pt-PT" sz="28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323528" y="836712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Tecidos com elevado ritmo de perfusão, como o coração, o fígado e os rins, têm uma elevada taxa de aporte de tóxicos absorvidos.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Alguns órgãos são protegidos por barreiras específicas que impedem a penetração de xenobióticos (barreira sangue-cérebro, barreira hemato-testicular).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Os tóxicos que se ligam a albuminas tendem a permanecer no sangue e não se libertar para outros tecidos.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O fígado e os rins contém metaloproteínas que retém metais pesados (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</a:rPr>
              <a:t>Cd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</a:rPr>
              <a:t>Zn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), enquanto outros se acumulam no osso e compostos lipofílicos (DDT) se acumulam no tecido adiposo.</a:t>
            </a:r>
            <a:endParaRPr lang="pt-PT" sz="2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26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683568" y="620688"/>
            <a:ext cx="8003232" cy="52229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Distribuição</a:t>
            </a:r>
          </a:p>
        </p:txBody>
      </p:sp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539552" y="1556792"/>
            <a:ext cx="8105554" cy="450059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Estruturas/Mecanismos facilitadores da distribuição: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P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orosidade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do endotélio capilar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T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ransporte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especializado através das membranas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Acumulação nos organitos (lisossomas e mitocondrias)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L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igação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intracelular reversível (melanina - toxicidade 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intra-ocular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das 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quinolonas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– retinopatia induzida por</a:t>
            </a:r>
            <a:r>
              <a:rPr kumimoji="0" lang="pt-PT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pt-PT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cloroquina</a:t>
            </a:r>
            <a:r>
              <a:rPr kumimoji="0" lang="pt-PT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ou </a:t>
            </a:r>
            <a:r>
              <a:rPr kumimoji="0" lang="pt-PT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hidroxicloroquina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27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755576" y="620688"/>
            <a:ext cx="7772400" cy="101614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Toxificação ou activação metabólica</a:t>
            </a:r>
          </a:p>
        </p:txBody>
      </p:sp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467544" y="1844824"/>
            <a:ext cx="8219256" cy="4286101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Formação de electrófilos (moléculas com um átomo deficiente em electrões, capazes de reagir por partilha de electrões com nucleófilos).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Formação de radicais livres (moléculas ou fracções com um ou mais electrões desemparelhados no orbital exterior).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Formação de reagentes redox activos.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28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755576" y="764704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Destoxificação ou inactivação metabólica</a:t>
            </a:r>
          </a:p>
        </p:txBody>
      </p:sp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857224" y="2204864"/>
            <a:ext cx="7772400" cy="35688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Destruição de nucleófilos;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Destruição de electrófilos;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Destruição de radicais livres;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Inactivação de toxinas proteicas ou peptídicas  por alteração da sua estrutura nativa.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29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914400" y="428604"/>
            <a:ext cx="7772400" cy="78581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t-PT" sz="2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Excreção</a:t>
            </a:r>
            <a:endParaRPr kumimoji="0" lang="pt-PT" sz="29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Arial" charset="0"/>
            </a:endParaRPr>
          </a:p>
        </p:txBody>
      </p:sp>
      <p:sp>
        <p:nvSpPr>
          <p:cNvPr id="4" name="Marcador de Posição de Conteúdo 4"/>
          <p:cNvSpPr txBox="1">
            <a:spLocks/>
          </p:cNvSpPr>
          <p:nvPr/>
        </p:nvSpPr>
        <p:spPr>
          <a:xfrm>
            <a:off x="500034" y="1214422"/>
            <a:ext cx="8358246" cy="4929222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Os glomérulos renais filtram pequenas moléculas;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As células proximais renais e os hepatócitos transportam de modo activo, do sangue para os túbulos renais e canalículos hepáticos;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4320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As substâncias encaminhadas para excreção podem ser reabsorvidas, no rim, por difusão através da mucosas intestinais e na vesícula biliar (se forem lipofílicas).</a:t>
            </a:r>
          </a:p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3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11560" y="548680"/>
            <a:ext cx="770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buClr>
                <a:schemeClr val="bg1"/>
              </a:buClr>
              <a:buSzPct val="90000"/>
              <a:buFont typeface="Arial" pitchFamily="34" charset="0"/>
              <a:buChar char="•"/>
              <a:defRPr/>
            </a:pPr>
            <a:r>
              <a:rPr lang="pt-PT" sz="2400" dirty="0">
                <a:solidFill>
                  <a:schemeClr val="bg1"/>
                </a:solidFill>
                <a:latin typeface="Calibri" pitchFamily="34" charset="0"/>
              </a:rPr>
              <a:t>Dose letal </a:t>
            </a:r>
            <a:r>
              <a:rPr lang="pt-PT" sz="2400" i="1" dirty="0">
                <a:solidFill>
                  <a:schemeClr val="bg1"/>
                </a:solidFill>
                <a:latin typeface="Calibri" pitchFamily="34" charset="0"/>
              </a:rPr>
              <a:t>(</a:t>
            </a:r>
            <a:r>
              <a:rPr lang="pt-PT" sz="2400" dirty="0">
                <a:solidFill>
                  <a:schemeClr val="bg1"/>
                </a:solidFill>
                <a:latin typeface="Calibri" pitchFamily="34" charset="0"/>
              </a:rPr>
              <a:t>LD, </a:t>
            </a:r>
            <a:r>
              <a:rPr lang="pt-PT" sz="2400" i="1" dirty="0" err="1">
                <a:solidFill>
                  <a:schemeClr val="bg1"/>
                </a:solidFill>
                <a:latin typeface="Calibri" pitchFamily="34" charset="0"/>
              </a:rPr>
              <a:t>lethal</a:t>
            </a:r>
            <a:r>
              <a:rPr lang="pt-PT" sz="2400" i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pt-PT" sz="2400" i="1" dirty="0" smtClean="0">
                <a:solidFill>
                  <a:schemeClr val="bg1"/>
                </a:solidFill>
                <a:latin typeface="Calibri" pitchFamily="34" charset="0"/>
              </a:rPr>
              <a:t>dose)</a:t>
            </a:r>
          </a:p>
          <a:p>
            <a:pPr marL="342900" lvl="1" indent="-342900">
              <a:lnSpc>
                <a:spcPct val="150000"/>
              </a:lnSpc>
              <a:buClr>
                <a:schemeClr val="bg1"/>
              </a:buClr>
              <a:buSzPct val="90000"/>
              <a:buFont typeface="Arial" pitchFamily="34" charset="0"/>
              <a:buChar char="•"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LD50  </a:t>
            </a:r>
            <a:r>
              <a:rPr lang="pt-PT" sz="2400" dirty="0">
                <a:solidFill>
                  <a:schemeClr val="bg1"/>
                </a:solidFill>
                <a:latin typeface="Calibri" pitchFamily="34" charset="0"/>
              </a:rPr>
              <a:t>(dose letal para 50% dos 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indivíduos)</a:t>
            </a:r>
          </a:p>
          <a:p>
            <a:pPr marL="342900" lvl="1" indent="-342900">
              <a:lnSpc>
                <a:spcPct val="150000"/>
              </a:lnSpc>
              <a:buClr>
                <a:schemeClr val="bg1"/>
              </a:buClr>
              <a:buSzPct val="90000"/>
              <a:buFont typeface="Arial" pitchFamily="34" charset="0"/>
              <a:buChar char="•"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Hipersensibilidade (resposta excessiva em comparação com a da média)</a:t>
            </a:r>
          </a:p>
          <a:p>
            <a:pPr marL="342900" lvl="1" indent="-342900">
              <a:lnSpc>
                <a:spcPct val="150000"/>
              </a:lnSpc>
              <a:buClr>
                <a:schemeClr val="bg1"/>
              </a:buClr>
              <a:buSzPct val="90000"/>
              <a:buFont typeface="Arial" pitchFamily="34" charset="0"/>
              <a:buChar char="•"/>
              <a:defRPr/>
            </a:pP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</a:rPr>
              <a:t>Hiposensibilidade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(resposta diminuta em comparação com a da média)</a:t>
            </a:r>
          </a:p>
          <a:p>
            <a:pPr marL="342900" lvl="1" indent="-342900">
              <a:lnSpc>
                <a:spcPct val="150000"/>
              </a:lnSpc>
              <a:buClr>
                <a:schemeClr val="bg1"/>
              </a:buClr>
              <a:buSzPct val="90000"/>
              <a:buFont typeface="Arial" pitchFamily="34" charset="0"/>
              <a:buChar char="•"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Dose de eficácia </a:t>
            </a:r>
            <a:r>
              <a:rPr lang="pt-PT" sz="2400" i="1" dirty="0" smtClean="0">
                <a:solidFill>
                  <a:schemeClr val="bg1"/>
                </a:solidFill>
                <a:latin typeface="Calibri" pitchFamily="34" charset="0"/>
              </a:rPr>
              <a:t>(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ED, </a:t>
            </a:r>
            <a:r>
              <a:rPr lang="pt-PT" sz="2400" i="1" dirty="0" err="1" smtClean="0">
                <a:solidFill>
                  <a:schemeClr val="bg1"/>
                </a:solidFill>
                <a:latin typeface="Calibri" pitchFamily="34" charset="0"/>
              </a:rPr>
              <a:t>effective</a:t>
            </a:r>
            <a:r>
              <a:rPr lang="pt-PT" sz="2400" i="1" dirty="0" smtClean="0">
                <a:solidFill>
                  <a:schemeClr val="bg1"/>
                </a:solidFill>
                <a:latin typeface="Calibri" pitchFamily="34" charset="0"/>
              </a:rPr>
              <a:t> dose) 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limiar, nível mínimo necessário para se observar reacção</a:t>
            </a:r>
          </a:p>
          <a:p>
            <a:pPr marL="342900" lvl="1" indent="-342900">
              <a:lnSpc>
                <a:spcPct val="150000"/>
              </a:lnSpc>
              <a:buClr>
                <a:schemeClr val="bg1"/>
              </a:buClr>
              <a:buSzPct val="90000"/>
              <a:buFont typeface="Arial" pitchFamily="34" charset="0"/>
              <a:buChar char="•"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NOAEL (no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</a:rPr>
              <a:t>observed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adverse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</a:rPr>
              <a:t>effect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</a:rPr>
              <a:t>level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)</a:t>
            </a:r>
          </a:p>
          <a:p>
            <a:pPr marL="342900" lvl="1" indent="-342900">
              <a:lnSpc>
                <a:spcPct val="150000"/>
              </a:lnSpc>
              <a:buClr>
                <a:schemeClr val="bg1"/>
              </a:buClr>
              <a:buSzPct val="90000"/>
              <a:buFont typeface="Arial" pitchFamily="34" charset="0"/>
              <a:buChar char="•"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LOAEL (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</a:rPr>
              <a:t>lowest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</a:rPr>
              <a:t>observed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adverse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</a:rPr>
              <a:t>effect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</a:rPr>
              <a:t>level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30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4400" y="620687"/>
            <a:ext cx="7772400" cy="800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AVALIAÇÃO DA TOXICIDADE</a:t>
            </a:r>
          </a:p>
        </p:txBody>
      </p:sp>
      <p:sp>
        <p:nvSpPr>
          <p:cNvPr id="4" name="Rectangle 43"/>
          <p:cNvSpPr txBox="1">
            <a:spLocks noChangeArrowheads="1"/>
          </p:cNvSpPr>
          <p:nvPr/>
        </p:nvSpPr>
        <p:spPr>
          <a:xfrm>
            <a:off x="1000100" y="2857496"/>
            <a:ext cx="7300938" cy="2916239"/>
          </a:xfrm>
          <a:prstGeom prst="rect">
            <a:avLst/>
          </a:prstGeom>
          <a:ln>
            <a:noFill/>
          </a:ln>
        </p:spPr>
        <p:txBody>
          <a:bodyPr anchor="ctr"/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Curvas de dose-resposta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Potência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Frequência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Reversibilidade</a:t>
            </a: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714348" y="1285860"/>
            <a:ext cx="7858180" cy="1685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Para avaliar a toxicidade estuda-se a relação entre a dose de exposição de uma substância e a resposta que se verifica no organismo exposto, analisando: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31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4400" y="692695"/>
            <a:ext cx="7772400" cy="72811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RELAÇÃO DOSE - RESPOSTA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4213" y="1643063"/>
            <a:ext cx="8245475" cy="44878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 factor mais importante para determinar a toxicidade ou a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segurança de um agente químico é conhecer a relação entre a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quantidade ingerida e o efeito produzido.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PT" sz="24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32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233544" cy="95207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FACTORES QUE INFLUENCIAM A TOXICIDADE:</a:t>
            </a:r>
            <a:b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</a:b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idade, ritmo circadiano e sexo: </a:t>
            </a:r>
          </a:p>
        </p:txBody>
      </p:sp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569802" y="1571612"/>
            <a:ext cx="8116998" cy="4786346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 capacidade de metabolizar materiais exógenos diminui com a idade; </a:t>
            </a:r>
          </a:p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Os hábitos de sono estão ligados aos hábitos alimentares e também condicionam os ritmos de absorção;</a:t>
            </a:r>
          </a:p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Em animais de laboratório, estão descritas respostas muito diferentes, para a mesma dose de alguns tóxicos, entre machos e fêmeas.</a:t>
            </a: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33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620688"/>
            <a:ext cx="8286750" cy="7969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Calibri" pitchFamily="34" charset="0"/>
              </a:rPr>
              <a:t>Localização</a:t>
            </a:r>
            <a:r>
              <a:rPr kumimoji="0" lang="pt-PT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Calibri" pitchFamily="34" charset="0"/>
              </a:rPr>
              <a:t> dos </a:t>
            </a: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Calibri" pitchFamily="34" charset="0"/>
              </a:rPr>
              <a:t>Processos de metabolização de tóxicos</a:t>
            </a:r>
          </a:p>
        </p:txBody>
      </p:sp>
      <p:graphicFrame>
        <p:nvGraphicFramePr>
          <p:cNvPr id="5" name="Group 78"/>
          <p:cNvGraphicFramePr>
            <a:graphicFrameLocks/>
          </p:cNvGraphicFramePr>
          <p:nvPr/>
        </p:nvGraphicFramePr>
        <p:xfrm>
          <a:off x="857250" y="1600200"/>
          <a:ext cx="7829576" cy="4663440"/>
        </p:xfrm>
        <a:graphic>
          <a:graphicData uri="http://schemas.openxmlformats.org/drawingml/2006/table">
            <a:tbl>
              <a:tblPr/>
              <a:tblGrid>
                <a:gridCol w="4668446"/>
                <a:gridCol w="3161130"/>
              </a:tblGrid>
              <a:tr h="4975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Actividade (%)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5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Fígado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50-90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5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Rim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5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Flora intestinal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5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Glândulas supra renais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5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Pulmões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20-30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5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Placenta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5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Pele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5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Gónadas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34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28596" y="404664"/>
            <a:ext cx="7972452" cy="95262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Enzimas e bio transformação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85720" y="1357298"/>
            <a:ext cx="8572560" cy="5214974"/>
          </a:xfrm>
          <a:prstGeom prst="rect">
            <a:avLst/>
          </a:prstGeom>
        </p:spPr>
        <p:txBody>
          <a:bodyPr/>
          <a:lstStyle/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Existem 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diversos 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mecanismos de transformação enzimática que conduzem à neutralização de inúmeros tóxicos: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Metabolismo que processa compostos endógenos - tem grande eficiência e especificidade em relação ao substrato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Metabolismo xenobiótico, que processa compostos estranhos ao organismo - pouco eficiente e específico, produz compostos solúveis, mais fáceis de excretar.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35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4400" y="277813"/>
            <a:ext cx="7772400" cy="1143000"/>
          </a:xfrm>
          <a:prstGeom prst="rect">
            <a:avLst/>
          </a:prstGeom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Calibri" pitchFamily="34" charset="0"/>
              </a:rPr>
              <a:t>Metabolização de um tóxico</a:t>
            </a: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2483769" y="4581129"/>
            <a:ext cx="0" cy="43204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>
              <a:solidFill>
                <a:schemeClr val="bg1"/>
              </a:solidFill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539552" y="2636912"/>
            <a:ext cx="4389440" cy="1928826"/>
          </a:xfrm>
          <a:prstGeom prst="flowChart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PT">
              <a:solidFill>
                <a:schemeClr val="bg1"/>
              </a:solidFill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2411760" y="2132856"/>
            <a:ext cx="0" cy="504056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>
              <a:solidFill>
                <a:schemeClr val="bg1"/>
              </a:solidFill>
            </a:endParaRP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468313" y="5013325"/>
            <a:ext cx="3455987" cy="1079500"/>
          </a:xfrm>
          <a:prstGeom prst="flowChart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PT">
              <a:solidFill>
                <a:schemeClr val="bg1"/>
              </a:solidFill>
            </a:endParaRPr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3923928" y="5517230"/>
            <a:ext cx="2232248" cy="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>
              <a:solidFill>
                <a:schemeClr val="bg1"/>
              </a:solidFill>
            </a:endParaRPr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6143636" y="5072074"/>
            <a:ext cx="2160588" cy="865187"/>
          </a:xfrm>
          <a:prstGeom prst="flowChart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PT">
              <a:solidFill>
                <a:schemeClr val="bg1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51520" y="1700808"/>
            <a:ext cx="36007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Contacto/Ingestão</a:t>
            </a:r>
            <a:endParaRPr lang="pt-PT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2910" y="2714620"/>
            <a:ext cx="3960812" cy="1766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pt-PT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Reacções de 1ª fase:</a:t>
            </a:r>
          </a:p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	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Hidrólise </a:t>
            </a:r>
          </a:p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	Oxidação</a:t>
            </a:r>
            <a:endParaRPr lang="pt-PT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	Redução</a:t>
            </a:r>
            <a:endParaRPr lang="pt-PT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67544" y="5143512"/>
            <a:ext cx="3528392" cy="8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pt-PT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Reacções de 2ª fase: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	Conjugação</a:t>
            </a:r>
            <a:endParaRPr lang="pt-PT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6357950" y="5286388"/>
            <a:ext cx="18716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Eliminação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36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187624" y="332656"/>
            <a:ext cx="6853384" cy="952626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pt-PT" sz="2800" dirty="0" smtClean="0">
                <a:solidFill>
                  <a:prstClr val="white"/>
                </a:solidFill>
                <a:latin typeface="Calibri" pitchFamily="34" charset="0"/>
              </a:rPr>
              <a:t>Bio transformação</a:t>
            </a:r>
            <a:endParaRPr lang="pt-PT" sz="28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Enzimas </a:t>
            </a:r>
            <a:r>
              <a:rPr kumimoji="0" lang="pt-PT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e reações de 1ª Fase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85720" y="1357298"/>
            <a:ext cx="8572560" cy="5214974"/>
          </a:xfrm>
          <a:prstGeom prst="rect">
            <a:avLst/>
          </a:prstGeom>
        </p:spPr>
        <p:txBody>
          <a:bodyPr/>
          <a:lstStyle/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467544" y="314653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pt-PT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467544" y="1397000"/>
          <a:ext cx="8352928" cy="51416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20280"/>
                <a:gridCol w="5832648"/>
              </a:tblGrid>
              <a:tr h="55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Citocromo</a:t>
                      </a:r>
                      <a:r>
                        <a:rPr lang="pt-PT" sz="2000" baseline="0" dirty="0" smtClean="0">
                          <a:solidFill>
                            <a:schemeClr val="bg1"/>
                          </a:solidFill>
                        </a:rPr>
                        <a:t> P450 (CYP)</a:t>
                      </a:r>
                      <a:endParaRPr lang="pt-PT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Oxidação ou redução, </a:t>
                      </a:r>
                      <a:r>
                        <a:rPr lang="pt-PT" sz="2000" dirty="0" err="1" smtClean="0">
                          <a:solidFill>
                            <a:schemeClr val="bg1"/>
                          </a:solidFill>
                        </a:rPr>
                        <a:t>epoxidação</a:t>
                      </a: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pt-PT" sz="2000" dirty="0" err="1" smtClean="0">
                          <a:solidFill>
                            <a:schemeClr val="bg1"/>
                          </a:solidFill>
                        </a:rPr>
                        <a:t>desalquilação</a:t>
                      </a: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 N-, O- ou S-, N-</a:t>
                      </a:r>
                      <a:r>
                        <a:rPr lang="pt-PT" sz="2000" dirty="0" err="1" smtClean="0">
                          <a:solidFill>
                            <a:schemeClr val="bg1"/>
                          </a:solidFill>
                        </a:rPr>
                        <a:t>hidoroxilação</a:t>
                      </a: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,</a:t>
                      </a:r>
                      <a:r>
                        <a:rPr lang="pt-PT" sz="20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pt-PT" sz="2000" baseline="0" dirty="0" err="1" smtClean="0">
                          <a:solidFill>
                            <a:schemeClr val="bg1"/>
                          </a:solidFill>
                        </a:rPr>
                        <a:t>sulfoxidação</a:t>
                      </a:r>
                      <a:r>
                        <a:rPr lang="pt-PT" sz="2000" baseline="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pt-PT" sz="2000" baseline="0" dirty="0" err="1" smtClean="0">
                          <a:solidFill>
                            <a:schemeClr val="bg1"/>
                          </a:solidFill>
                        </a:rPr>
                        <a:t>desulfuração</a:t>
                      </a:r>
                      <a:r>
                        <a:rPr lang="pt-PT" sz="2000" baseline="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pt-PT" sz="2000" baseline="0" dirty="0" err="1" smtClean="0">
                          <a:solidFill>
                            <a:schemeClr val="bg1"/>
                          </a:solidFill>
                        </a:rPr>
                        <a:t>desalogenação</a:t>
                      </a:r>
                      <a:r>
                        <a:rPr lang="pt-PT" sz="2000" baseline="0" dirty="0" smtClean="0">
                          <a:solidFill>
                            <a:schemeClr val="bg1"/>
                          </a:solidFill>
                        </a:rPr>
                        <a:t> oxidativa</a:t>
                      </a:r>
                      <a:endParaRPr lang="pt-PT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9590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err="1" smtClean="0">
                          <a:solidFill>
                            <a:schemeClr val="bg1"/>
                          </a:solidFill>
                        </a:rPr>
                        <a:t>Monoxigenase</a:t>
                      </a: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pt-PT" sz="2000" dirty="0" err="1" smtClean="0">
                          <a:solidFill>
                            <a:schemeClr val="bg1"/>
                          </a:solidFill>
                        </a:rPr>
                        <a:t>flavino</a:t>
                      </a: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-dependente</a:t>
                      </a:r>
                      <a:r>
                        <a:rPr lang="pt-PT" sz="2000" baseline="0" dirty="0" smtClean="0">
                          <a:solidFill>
                            <a:schemeClr val="bg1"/>
                          </a:solidFill>
                        </a:rPr>
                        <a:t> (FMO)</a:t>
                      </a:r>
                      <a:endParaRPr lang="pt-PT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Oxidação N- ou S-</a:t>
                      </a:r>
                      <a:endParaRPr lang="pt-PT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55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Peroxidase (</a:t>
                      </a:r>
                      <a:r>
                        <a:rPr lang="pt-PT" sz="2000" dirty="0" err="1" smtClean="0">
                          <a:solidFill>
                            <a:schemeClr val="bg1"/>
                          </a:solidFill>
                        </a:rPr>
                        <a:t>Px</a:t>
                      </a: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pt-PT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Redução de </a:t>
                      </a:r>
                      <a:r>
                        <a:rPr lang="pt-PT" sz="2000" dirty="0" err="1" smtClean="0">
                          <a:solidFill>
                            <a:schemeClr val="bg1"/>
                          </a:solidFill>
                        </a:rPr>
                        <a:t>hidroperoxidos</a:t>
                      </a:r>
                      <a:r>
                        <a:rPr lang="pt-PT" sz="2000" baseline="0" dirty="0" smtClean="0">
                          <a:solidFill>
                            <a:schemeClr val="bg1"/>
                          </a:solidFill>
                        </a:rPr>
                        <a:t> em álcool</a:t>
                      </a:r>
                      <a:endParaRPr lang="pt-PT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55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err="1" smtClean="0">
                          <a:solidFill>
                            <a:schemeClr val="bg1"/>
                          </a:solidFill>
                        </a:rPr>
                        <a:t>Carboxilesterase</a:t>
                      </a:r>
                      <a:endParaRPr lang="pt-PT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Hidrólise de ligações éster ou peptídicas</a:t>
                      </a:r>
                      <a:endParaRPr lang="pt-PT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9590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Álcool desidrogenase (ADH)</a:t>
                      </a:r>
                      <a:endParaRPr lang="pt-PT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Oxidação de álcoois em aldeídos</a:t>
                      </a:r>
                      <a:endParaRPr lang="pt-PT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5556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000" dirty="0" err="1" smtClean="0">
                          <a:solidFill>
                            <a:schemeClr val="bg1"/>
                          </a:solidFill>
                        </a:rPr>
                        <a:t>Epoxi-Hidrolase</a:t>
                      </a: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 (EH)</a:t>
                      </a:r>
                      <a:endParaRPr lang="pt-PT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bg1"/>
                          </a:solidFill>
                        </a:rPr>
                        <a:t>Hidrolise de epóxidos em </a:t>
                      </a:r>
                      <a:r>
                        <a:rPr lang="pt-PT" sz="2000" dirty="0" err="1" smtClean="0">
                          <a:solidFill>
                            <a:schemeClr val="bg1"/>
                          </a:solidFill>
                        </a:rPr>
                        <a:t>dihidrodióis</a:t>
                      </a:r>
                      <a:endParaRPr lang="pt-PT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7" name="Rectângulo 6">
            <a:hlinkClick r:id="rId2"/>
          </p:cNvPr>
          <p:cNvSpPr/>
          <p:nvPr/>
        </p:nvSpPr>
        <p:spPr>
          <a:xfrm>
            <a:off x="755576" y="2348880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hlinkClick r:id="rId2"/>
              </a:rPr>
              <a:t>P450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37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23528" y="476672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capacidade de metabolização, por uma mesma via, varia de individuo para indivíduo, por diversas razões, muitas relacionadas com o polimorfismo  do Citocromo  P450 (CYP).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 CYP constitui uma superfamília de enzimas, presente nalguns procariotas e em todos os eucariotas.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São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hemoproteínas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(vermelhas), capazes de se combinar com O</a:t>
            </a:r>
            <a:r>
              <a:rPr lang="pt-PT" sz="2400" baseline="-25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e com CO através do seu ião Fe2</a:t>
            </a:r>
            <a:r>
              <a:rPr lang="pt-PT" sz="2400" baseline="30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+ 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 nome resulta da observação  de que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absorvância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máxima a 450 nm.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Presentes na membrana do retículo endoplasmático liso, formam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microsomas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depois da homogeneização, também se encontram nas membranas plasmáticas e mitocondriais.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38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642910" y="476672"/>
            <a:ext cx="7758112" cy="8028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Calibri" pitchFamily="34" charset="0"/>
              </a:rPr>
              <a:t>Reacções de oxidação catalisadas por Cit. P</a:t>
            </a:r>
            <a:r>
              <a:rPr kumimoji="0" lang="pt-PT" sz="2800" b="0" i="0" u="none" strike="noStrike" kern="1200" cap="none" spc="0" normalizeH="0" baseline="-2500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Calibri" pitchFamily="34" charset="0"/>
              </a:rPr>
              <a:t>450</a:t>
            </a:r>
            <a:endParaRPr kumimoji="0" lang="pt-PT" sz="2800" b="0" i="0" u="none" strike="noStrike" kern="1200" cap="none" spc="0" normalizeH="0" baseline="-2500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Lucida Sans Unicode" pitchFamily="34" charset="0"/>
              <a:cs typeface="Calibri" pitchFamily="34" charset="0"/>
            </a:endParaRPr>
          </a:p>
        </p:txBody>
      </p:sp>
      <p:graphicFrame>
        <p:nvGraphicFramePr>
          <p:cNvPr id="5" name="Group 72"/>
          <p:cNvGraphicFramePr>
            <a:graphicFrameLocks/>
          </p:cNvGraphicFramePr>
          <p:nvPr/>
        </p:nvGraphicFramePr>
        <p:xfrm>
          <a:off x="323528" y="1556792"/>
          <a:ext cx="8643999" cy="4513903"/>
        </p:xfrm>
        <a:graphic>
          <a:graphicData uri="http://schemas.openxmlformats.org/drawingml/2006/table">
            <a:tbl>
              <a:tblPr/>
              <a:tblGrid>
                <a:gridCol w="4176464"/>
                <a:gridCol w="4467535"/>
              </a:tblGrid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Tipo de reacção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Efeito sobre o substrato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Hidroxilação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Inserção de um grupo OH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7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Desalquilação 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Separação de grupos aromáticos e de grupos alquilo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Desaminação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Remoção de NH</a:t>
                      </a:r>
                      <a:r>
                        <a:rPr kumimoji="0" lang="pt-PT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Oxidação N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Oxidação de azoto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Oxidação de álcoois alifáticos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Oxidação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39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Título 7"/>
          <p:cNvSpPr txBox="1">
            <a:spLocks/>
          </p:cNvSpPr>
          <p:nvPr/>
        </p:nvSpPr>
        <p:spPr>
          <a:xfrm>
            <a:off x="571472" y="357166"/>
            <a:ext cx="7772400" cy="8493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Calibri" pitchFamily="34" charset="0"/>
              </a:rPr>
              <a:t>Reacções de hidrólise:</a:t>
            </a:r>
            <a:endParaRPr kumimoji="0" lang="pt-P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graphicFrame>
        <p:nvGraphicFramePr>
          <p:cNvPr id="5" name="Group 39"/>
          <p:cNvGraphicFramePr>
            <a:graphicFrameLocks/>
          </p:cNvGraphicFramePr>
          <p:nvPr/>
        </p:nvGraphicFramePr>
        <p:xfrm>
          <a:off x="357158" y="1071546"/>
          <a:ext cx="8572560" cy="1285884"/>
        </p:xfrm>
        <a:graphic>
          <a:graphicData uri="http://schemas.openxmlformats.org/drawingml/2006/table">
            <a:tbl>
              <a:tblPr/>
              <a:tblGrid>
                <a:gridCol w="8572560"/>
              </a:tblGrid>
              <a:tr h="128588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Envolvem compostos com ligações éster (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amidas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e ésteres).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Conduzem à formação de álcoois e ácidos.</a:t>
                      </a:r>
                    </a:p>
                  </a:txBody>
                  <a:tcPr marL="169901" marR="169901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285720" y="2643182"/>
          <a:ext cx="8643998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8088"/>
                <a:gridCol w="608591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Principais enzimas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pt-PT" sz="2400" b="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Localização</a:t>
                      </a:r>
                      <a:endParaRPr lang="pt-PT" sz="2400" b="0" baseline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400" dirty="0" err="1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Esterases</a:t>
                      </a:r>
                      <a:endParaRPr lang="pt-PT" sz="24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400" b="0" dirty="0" err="1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Citossol</a:t>
                      </a:r>
                      <a:r>
                        <a:rPr lang="pt-PT" sz="2400" b="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, </a:t>
                      </a:r>
                      <a:r>
                        <a:rPr lang="pt-PT" sz="2400" b="0" dirty="0" err="1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microssomas</a:t>
                      </a:r>
                      <a:r>
                        <a:rPr lang="pt-PT" sz="2400" b="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, </a:t>
                      </a:r>
                      <a:r>
                        <a:rPr lang="pt-PT" sz="2400" b="0" dirty="0" err="1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lisossomas</a:t>
                      </a:r>
                      <a:r>
                        <a:rPr lang="pt-PT" sz="2400" b="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,</a:t>
                      </a:r>
                      <a:r>
                        <a:rPr lang="pt-PT" sz="2400" b="0" baseline="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 células do sangue</a:t>
                      </a:r>
                      <a:endParaRPr lang="pt-PT" sz="2400" b="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400" dirty="0" err="1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Peptidases</a:t>
                      </a:r>
                      <a:endParaRPr lang="pt-PT" sz="24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400" b="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Células</a:t>
                      </a:r>
                      <a:r>
                        <a:rPr lang="pt-PT" sz="2400" b="0" baseline="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 do s</a:t>
                      </a:r>
                      <a:r>
                        <a:rPr lang="pt-PT" sz="2400" b="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angue, </a:t>
                      </a:r>
                      <a:r>
                        <a:rPr lang="pt-PT" sz="2400" b="0" dirty="0" err="1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lisossomas</a:t>
                      </a:r>
                      <a:endParaRPr lang="pt-PT" sz="2400" b="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400" dirty="0" err="1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Hidrolases</a:t>
                      </a:r>
                      <a:endParaRPr lang="pt-PT" sz="24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400" b="0" dirty="0" err="1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Citossol</a:t>
                      </a:r>
                      <a:r>
                        <a:rPr lang="pt-PT" sz="2400" b="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, </a:t>
                      </a:r>
                      <a:r>
                        <a:rPr lang="pt-PT" sz="2400" b="0" dirty="0" err="1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microssomas</a:t>
                      </a:r>
                      <a:endParaRPr lang="pt-PT" sz="2400" b="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4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723664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ângulo 4"/>
          <p:cNvSpPr/>
          <p:nvPr/>
        </p:nvSpPr>
        <p:spPr>
          <a:xfrm>
            <a:off x="395536" y="0"/>
            <a:ext cx="8136904" cy="112474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1" indent="-342900">
              <a:lnSpc>
                <a:spcPct val="150000"/>
              </a:lnSpc>
              <a:buClr>
                <a:schemeClr val="bg1"/>
              </a:buClr>
              <a:buSzPct val="90000"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LD</a:t>
            </a:r>
            <a:r>
              <a:rPr lang="pt-PT" sz="2400" baseline="-25000" dirty="0" smtClean="0">
                <a:solidFill>
                  <a:schemeClr val="bg1"/>
                </a:solidFill>
                <a:latin typeface="Calibri" pitchFamily="34" charset="0"/>
              </a:rPr>
              <a:t>50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  (dose letal para 50% dos indivíduos)</a:t>
            </a:r>
          </a:p>
        </p:txBody>
      </p:sp>
    </p:spTree>
    <p:extLst>
      <p:ext uri="{BB962C8B-B14F-4D97-AF65-F5344CB8AC3E}">
        <p14:creationId xmlns:p14="http://schemas.microsoft.com/office/powerpoint/2010/main" val="392059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40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251520" y="267027"/>
            <a:ext cx="78488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rgbClr val="FFFF00"/>
                </a:solidFill>
              </a:rPr>
              <a:t>Exemplos de compostos que perdem toxicidade por hidrólise: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O insecticida  </a:t>
            </a:r>
            <a:r>
              <a:rPr lang="pt-PT" sz="2400" dirty="0" err="1" smtClean="0">
                <a:solidFill>
                  <a:schemeClr val="bg1"/>
                </a:solidFill>
              </a:rPr>
              <a:t>metopreno</a:t>
            </a:r>
            <a:r>
              <a:rPr lang="pt-PT" sz="2400" dirty="0" smtClean="0">
                <a:solidFill>
                  <a:schemeClr val="bg1"/>
                </a:solidFill>
              </a:rPr>
              <a:t> (</a:t>
            </a:r>
            <a:r>
              <a:rPr lang="pt-PT" sz="2400" dirty="0" err="1" smtClean="0">
                <a:solidFill>
                  <a:schemeClr val="bg1"/>
                </a:solidFill>
              </a:rPr>
              <a:t>Frontline</a:t>
            </a:r>
            <a:r>
              <a:rPr lang="pt-PT" sz="2400" dirty="0" smtClean="0">
                <a:solidFill>
                  <a:schemeClr val="bg1"/>
                </a:solidFill>
              </a:rPr>
              <a:t>)</a:t>
            </a:r>
            <a:r>
              <a:rPr lang="pt-PT" sz="24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pt-PT" sz="2400" dirty="0" smtClean="0">
                <a:solidFill>
                  <a:schemeClr val="bg1"/>
                </a:solidFill>
              </a:rPr>
              <a:t>tem LD</a:t>
            </a:r>
            <a:r>
              <a:rPr lang="pt-PT" sz="2400" baseline="30000" dirty="0" smtClean="0">
                <a:solidFill>
                  <a:schemeClr val="bg1"/>
                </a:solidFill>
              </a:rPr>
              <a:t>50</a:t>
            </a:r>
            <a:r>
              <a:rPr lang="pt-PT" sz="2400" dirty="0" smtClean="0">
                <a:solidFill>
                  <a:schemeClr val="bg1"/>
                </a:solidFill>
              </a:rPr>
              <a:t> aguda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oral entre 5000 e 10000 mg/kg.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 sua estrutura é semelhante à de um éster de ácido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gordo, por isso é facilmente hidrolisado com produção de um ácido e de </a:t>
            </a:r>
            <a:r>
              <a:rPr lang="pt-PT" sz="2400" dirty="0" err="1" smtClean="0">
                <a:solidFill>
                  <a:schemeClr val="bg1"/>
                </a:solidFill>
              </a:rPr>
              <a:t>isopropanol</a:t>
            </a:r>
            <a:r>
              <a:rPr lang="pt-PT" sz="2400" dirty="0" smtClean="0">
                <a:solidFill>
                  <a:schemeClr val="bg1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A </a:t>
            </a:r>
            <a:r>
              <a:rPr lang="en-US" sz="2400" dirty="0" err="1" smtClean="0">
                <a:solidFill>
                  <a:schemeClr val="bg1"/>
                </a:solidFill>
              </a:rPr>
              <a:t>aspirina</a:t>
            </a:r>
            <a:r>
              <a:rPr lang="en-US" sz="2400" dirty="0" smtClean="0">
                <a:solidFill>
                  <a:schemeClr val="bg1"/>
                </a:solidFill>
              </a:rPr>
              <a:t>, a </a:t>
            </a:r>
            <a:r>
              <a:rPr lang="en-US" sz="2400" dirty="0" err="1" smtClean="0">
                <a:solidFill>
                  <a:schemeClr val="bg1"/>
                </a:solidFill>
              </a:rPr>
              <a:t>procaína</a:t>
            </a:r>
            <a:r>
              <a:rPr lang="en-US" sz="2400" dirty="0" smtClean="0">
                <a:solidFill>
                  <a:schemeClr val="bg1"/>
                </a:solidFill>
              </a:rPr>
              <a:t> e </a:t>
            </a:r>
            <a:r>
              <a:rPr lang="en-US" sz="2400" dirty="0" err="1" smtClean="0">
                <a:solidFill>
                  <a:schemeClr val="bg1"/>
                </a:solidFill>
              </a:rPr>
              <a:t>os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pesticidas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como</a:t>
            </a:r>
            <a:r>
              <a:rPr lang="en-US" sz="2400" dirty="0" smtClean="0">
                <a:solidFill>
                  <a:schemeClr val="bg1"/>
                </a:solidFill>
              </a:rPr>
              <a:t> o </a:t>
            </a:r>
            <a:r>
              <a:rPr lang="en-US" sz="2400" dirty="0" err="1" smtClean="0">
                <a:solidFill>
                  <a:schemeClr val="bg1"/>
                </a:solidFill>
              </a:rPr>
              <a:t>malathion</a:t>
            </a:r>
            <a:r>
              <a:rPr lang="en-US" sz="2400" dirty="0" smtClean="0">
                <a:solidFill>
                  <a:schemeClr val="bg1"/>
                </a:solidFill>
              </a:rPr>
              <a:t> e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as piretrinas também contém uma ligação éster, que pode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ser hidrolisada.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Esta metabolização torna estes tóxicos menos perigosos, uma vez que facilita a sua excreção.</a:t>
            </a:r>
          </a:p>
        </p:txBody>
      </p:sp>
      <p:pic>
        <p:nvPicPr>
          <p:cNvPr id="25604" name="Picture 4" descr="http://t1.gstatic.com/images?q=tbn:ANd9GcQ2tbXo4oRIrvIpjhXwbxXxugGCdgwVVJyNy8dnqBQm2LbLQB6A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620688"/>
            <a:ext cx="1074580" cy="1440159"/>
          </a:xfrm>
          <a:prstGeom prst="rect">
            <a:avLst/>
          </a:prstGeom>
          <a:noFill/>
        </p:spPr>
      </p:pic>
      <p:pic>
        <p:nvPicPr>
          <p:cNvPr id="25608" name="Picture 8" descr="http://t3.gstatic.com/images?q=tbn:ANd9GcQB2_O_RBmP_CXKZOTAIAmtYGzm_B-8p3gerUt1OfxZfahR4PC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5888" y="4293096"/>
            <a:ext cx="1008112" cy="1008112"/>
          </a:xfrm>
          <a:prstGeom prst="rect">
            <a:avLst/>
          </a:prstGeom>
          <a:noFill/>
        </p:spPr>
      </p:pic>
      <p:pic>
        <p:nvPicPr>
          <p:cNvPr id="25606" name="Picture 6" descr="http://t3.gstatic.com/images?q=tbn:ANd9GcT4gBX66rCbS4-3QaeEIEYDlwbI2eksct-SIEpCmoiFsNehDAg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3429000"/>
            <a:ext cx="1013470" cy="1102566"/>
          </a:xfrm>
          <a:prstGeom prst="rect">
            <a:avLst/>
          </a:prstGeom>
          <a:noFill/>
        </p:spPr>
      </p:pic>
      <p:pic>
        <p:nvPicPr>
          <p:cNvPr id="25602" name="Picture 2" descr="http://t2.gstatic.com/images?q=tbn:ANd9GcQoActRy03mwhphnHMZsbiBx-5igcoRgzf95FSZ-ikU9d9q3__qaI6FhC6vt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7733" y="1556792"/>
            <a:ext cx="1366267" cy="1022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CF46E5-E09E-4C60-8234-C3848399D4C9}" type="slidenum">
              <a:rPr lang="pt-PT" smtClean="0"/>
              <a:pPr>
                <a:defRPr/>
              </a:pPr>
              <a:t>41</a:t>
            </a:fld>
            <a:endParaRPr lang="pt-PT"/>
          </a:p>
        </p:txBody>
      </p:sp>
      <p:pic>
        <p:nvPicPr>
          <p:cNvPr id="1030" name="Picture 6" descr="http://t2.gstatic.com/images?q=tbn:EhGSmGkUCOngdM:http://www.transpharma.com/images/prod_structures/S%2520METHOPREN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071546"/>
            <a:ext cx="2571768" cy="1019442"/>
          </a:xfrm>
          <a:prstGeom prst="rect">
            <a:avLst/>
          </a:prstGeom>
          <a:noFill/>
        </p:spPr>
      </p:pic>
      <p:sp>
        <p:nvSpPr>
          <p:cNvPr id="7" name="CaixaDeTexto 6"/>
          <p:cNvSpPr txBox="1"/>
          <p:nvPr/>
        </p:nvSpPr>
        <p:spPr>
          <a:xfrm>
            <a:off x="1643042" y="2285992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smtClean="0">
                <a:solidFill>
                  <a:schemeClr val="bg1"/>
                </a:solidFill>
              </a:rPr>
              <a:t>metopreno</a:t>
            </a:r>
            <a:endParaRPr lang="pt-PT" sz="2400" dirty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786446" y="3286124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smtClean="0">
                <a:solidFill>
                  <a:schemeClr val="bg1"/>
                </a:solidFill>
              </a:rPr>
              <a:t>aspirina</a:t>
            </a:r>
            <a:endParaRPr lang="pt-PT" sz="2400" dirty="0">
              <a:solidFill>
                <a:schemeClr val="bg1"/>
              </a:solidFill>
            </a:endParaRPr>
          </a:p>
        </p:txBody>
      </p:sp>
      <p:pic>
        <p:nvPicPr>
          <p:cNvPr id="1034" name="Picture 10" descr="http://t0.gstatic.com/images?q=tbn:h5kAXPTLdmEEbM:http://z.about.com/d/chemistry/1/0/C/6/aspirin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571480"/>
            <a:ext cx="1643074" cy="2499326"/>
          </a:xfrm>
          <a:prstGeom prst="rect">
            <a:avLst/>
          </a:prstGeom>
          <a:noFill/>
        </p:spPr>
      </p:pic>
      <p:pic>
        <p:nvPicPr>
          <p:cNvPr id="1036" name="Picture 12" descr="http://t1.gstatic.com/images?q=tbn:aSXdId6BqCLDpM:http://images.rxlist.com/images/rxlist/ovide1.gi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3429000"/>
            <a:ext cx="2258730" cy="1343031"/>
          </a:xfrm>
          <a:prstGeom prst="rect">
            <a:avLst/>
          </a:prstGeom>
          <a:noFill/>
        </p:spPr>
      </p:pic>
      <p:sp>
        <p:nvSpPr>
          <p:cNvPr id="12" name="CaixaDeTexto 11"/>
          <p:cNvSpPr txBox="1"/>
          <p:nvPr/>
        </p:nvSpPr>
        <p:spPr>
          <a:xfrm>
            <a:off x="1857356" y="5000636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 smtClean="0">
                <a:solidFill>
                  <a:schemeClr val="bg1"/>
                </a:solidFill>
              </a:rPr>
              <a:t>Malathion</a:t>
            </a:r>
            <a:endParaRPr lang="pt-PT" sz="2400" dirty="0">
              <a:solidFill>
                <a:schemeClr val="bg1"/>
              </a:solidFill>
            </a:endParaRPr>
          </a:p>
        </p:txBody>
      </p:sp>
      <p:pic>
        <p:nvPicPr>
          <p:cNvPr id="1038" name="Picture 14" descr="http://t3.gstatic.com/images?q=tbn:M5Ejd5e74L9m4M:http://www.medicinescomplete.com/mc/clarke/current/images/clk1428c001.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0694" y="3929066"/>
            <a:ext cx="2071702" cy="1827973"/>
          </a:xfrm>
          <a:prstGeom prst="rect">
            <a:avLst/>
          </a:prstGeom>
          <a:noFill/>
        </p:spPr>
      </p:pic>
      <p:sp>
        <p:nvSpPr>
          <p:cNvPr id="14" name="CaixaDeTexto 13"/>
          <p:cNvSpPr txBox="1"/>
          <p:nvPr/>
        </p:nvSpPr>
        <p:spPr>
          <a:xfrm>
            <a:off x="5643570" y="600076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 smtClean="0">
                <a:solidFill>
                  <a:schemeClr val="bg1"/>
                </a:solidFill>
              </a:rPr>
              <a:t>piretrinas</a:t>
            </a:r>
            <a:endParaRPr lang="pt-PT" sz="2400" dirty="0">
              <a:solidFill>
                <a:schemeClr val="bg1"/>
              </a:solidFill>
            </a:endParaRPr>
          </a:p>
        </p:txBody>
      </p:sp>
      <p:sp>
        <p:nvSpPr>
          <p:cNvPr id="11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2010 Toxicologia Farmacêutica 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Paraqu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76672"/>
            <a:ext cx="2880320" cy="124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5" descr="Paraqua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1446823" cy="2764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t3.gstatic.com/images?q=tbn:ANd9GcQJTf27_gublqZ6wh0yWgOG_wLMJzmiOpKSiAxkpfVDpENgcMh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548680"/>
            <a:ext cx="3052936" cy="2289704"/>
          </a:xfrm>
          <a:prstGeom prst="rect">
            <a:avLst/>
          </a:prstGeom>
          <a:noFill/>
        </p:spPr>
      </p:pic>
      <p:grpSp>
        <p:nvGrpSpPr>
          <p:cNvPr id="2" name="Grupo 10"/>
          <p:cNvGrpSpPr/>
          <p:nvPr/>
        </p:nvGrpSpPr>
        <p:grpSpPr>
          <a:xfrm>
            <a:off x="2267744" y="3068960"/>
            <a:ext cx="5472608" cy="3096344"/>
            <a:chOff x="3743400" y="3212976"/>
            <a:chExt cx="5472608" cy="3096344"/>
          </a:xfrm>
        </p:grpSpPr>
        <p:sp>
          <p:nvSpPr>
            <p:cNvPr id="10" name="Rectângulo 9"/>
            <p:cNvSpPr/>
            <p:nvPr/>
          </p:nvSpPr>
          <p:spPr>
            <a:xfrm>
              <a:off x="3743400" y="3212976"/>
              <a:ext cx="5472608" cy="309634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pic>
          <p:nvPicPr>
            <p:cNvPr id="1032" name="Picture 8" descr="http://www.inchem.org/documents/jmpr/jmpmono/v086pr05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68663" y="3955503"/>
              <a:ext cx="4695825" cy="2209801"/>
            </a:xfrm>
            <a:prstGeom prst="rect">
              <a:avLst/>
            </a:prstGeom>
            <a:noFill/>
          </p:spPr>
        </p:pic>
      </p:grpSp>
      <p:sp>
        <p:nvSpPr>
          <p:cNvPr id="12" name="Rectângulo 11"/>
          <p:cNvSpPr/>
          <p:nvPr/>
        </p:nvSpPr>
        <p:spPr>
          <a:xfrm>
            <a:off x="539552" y="6237312"/>
            <a:ext cx="639045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PT" dirty="0" smtClean="0"/>
              <a:t>http://www.inchem.org/documents/jmpr/jmpmono/v86pr14.htm</a:t>
            </a:r>
            <a:endParaRPr lang="pt-PT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6"/>
          <p:cNvGrpSpPr/>
          <p:nvPr/>
        </p:nvGrpSpPr>
        <p:grpSpPr>
          <a:xfrm>
            <a:off x="1331640" y="764704"/>
            <a:ext cx="6264696" cy="5688632"/>
            <a:chOff x="3563888" y="1988840"/>
            <a:chExt cx="6264696" cy="5688632"/>
          </a:xfrm>
        </p:grpSpPr>
        <p:sp>
          <p:nvSpPr>
            <p:cNvPr id="6" name="Rectângulo 5"/>
            <p:cNvSpPr/>
            <p:nvPr/>
          </p:nvSpPr>
          <p:spPr>
            <a:xfrm>
              <a:off x="3563888" y="1988840"/>
              <a:ext cx="6264696" cy="56886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pic>
          <p:nvPicPr>
            <p:cNvPr id="1028" name="Picture 4" descr="http://pmj.bmj.com/content/77/907/329/F2.larg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79912" y="2204864"/>
              <a:ext cx="5832648" cy="527305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44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Título 8"/>
          <p:cNvSpPr txBox="1">
            <a:spLocks/>
          </p:cNvSpPr>
          <p:nvPr/>
        </p:nvSpPr>
        <p:spPr>
          <a:xfrm>
            <a:off x="323528" y="260648"/>
            <a:ext cx="8568952" cy="129614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Lucida Sans Unicode" pitchFamily="34" charset="0"/>
              </a:rPr>
              <a:t>Reacções de Redução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Lucida Sans Unicode" pitchFamily="34" charset="0"/>
              </a:rPr>
              <a:t>: 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os compostos aminados resultantes podem ser oxidados em compostos tóxicos, o que torna estas vias de destoxicação, potenciais vias de toxificação</a:t>
            </a: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Lucida Sans Unicode" pitchFamily="34" charset="0"/>
              <a:cs typeface="Lucida Sans Unicode" pitchFamily="34" charset="0"/>
            </a:endParaRPr>
          </a:p>
        </p:txBody>
      </p:sp>
      <p:graphicFrame>
        <p:nvGraphicFramePr>
          <p:cNvPr id="5" name="Group 46"/>
          <p:cNvGraphicFramePr>
            <a:graphicFrameLocks/>
          </p:cNvGraphicFramePr>
          <p:nvPr/>
        </p:nvGraphicFramePr>
        <p:xfrm>
          <a:off x="467544" y="2132856"/>
          <a:ext cx="8129616" cy="4362938"/>
        </p:xfrm>
        <a:graphic>
          <a:graphicData uri="http://schemas.openxmlformats.org/drawingml/2006/table">
            <a:tbl>
              <a:tblPr/>
              <a:tblGrid>
                <a:gridCol w="1210458"/>
                <a:gridCol w="3063572"/>
                <a:gridCol w="3855586"/>
              </a:tblGrid>
              <a:tr h="54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3208" marR="173208" marT="46800" marB="46800" anchor="ctr" anchorCtr="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Enzimas</a:t>
                      </a:r>
                    </a:p>
                  </a:txBody>
                  <a:tcPr marL="173208" marR="173208" marT="46800" marB="46800" anchor="ctr" anchorCtr="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Localização</a:t>
                      </a:r>
                    </a:p>
                  </a:txBody>
                  <a:tcPr marL="173208" marR="173208" marT="46800" marB="46800" anchor="ctr" anchorCtr="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99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Azo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(N=N)</a:t>
                      </a:r>
                    </a:p>
                  </a:txBody>
                  <a:tcPr marL="173208" marR="173208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Citocromo P450, 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oxidoredutases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, 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oxidases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.</a:t>
                      </a:r>
                    </a:p>
                  </a:txBody>
                  <a:tcPr marL="173208" marR="173208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Microflora, 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microssomas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, 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citosol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.</a:t>
                      </a:r>
                    </a:p>
                  </a:txBody>
                  <a:tcPr marL="173208" marR="173208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41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Nitro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(NO</a:t>
                      </a:r>
                      <a:r>
                        <a:rPr kumimoji="0" lang="pt-PT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</a:p>
                  </a:txBody>
                  <a:tcPr marL="173208" marR="173208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Citocromo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P450, 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nitroredutase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.</a:t>
                      </a:r>
                    </a:p>
                  </a:txBody>
                  <a:tcPr marL="173208" marR="173208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Microflora, 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microssomas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, 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citosol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.</a:t>
                      </a:r>
                    </a:p>
                  </a:txBody>
                  <a:tcPr marL="173208" marR="173208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8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Ceto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73208" marR="173208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Desidrogenase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alcoólica.</a:t>
                      </a:r>
                    </a:p>
                  </a:txBody>
                  <a:tcPr marL="173208" marR="173208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Microssomas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, 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citossol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.</a:t>
                      </a:r>
                    </a:p>
                  </a:txBody>
                  <a:tcPr marL="173208" marR="173208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45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683568" y="571480"/>
            <a:ext cx="7946056" cy="11430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Calibri" pitchFamily="34" charset="0"/>
              </a:rPr>
              <a:t>Reacções de conjugação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Calibri" pitchFamily="34" charset="0"/>
              </a:rPr>
              <a:t>(com hidratos de carbono, aminoácidos ou péptidos)</a:t>
            </a:r>
          </a:p>
        </p:txBody>
      </p:sp>
      <p:graphicFrame>
        <p:nvGraphicFramePr>
          <p:cNvPr id="5" name="Marcador de Posição de Conteúdo 4"/>
          <p:cNvGraphicFramePr>
            <a:graphicFrameLocks/>
          </p:cNvGraphicFramePr>
          <p:nvPr/>
        </p:nvGraphicFramePr>
        <p:xfrm>
          <a:off x="928688" y="2143125"/>
          <a:ext cx="77724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Reacção</a:t>
                      </a:r>
                    </a:p>
                  </a:txBody>
                  <a:tcPr marL="89146" marR="8914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Localização na célula</a:t>
                      </a:r>
                    </a:p>
                  </a:txBody>
                  <a:tcPr marL="89146" marR="89146" horzOverflow="overflow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Glucoronidização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9146" marR="8914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Microsomas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9146" marR="89146" horzOverflow="overflow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Sulfação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9146" marR="8914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Citosol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9146" marR="89146" horzOverflow="overflow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Metilação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9146" marR="8914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Citosol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9146" marR="89146" horzOverflow="overflow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Acilação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9146" marR="8914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Citosol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, 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mitocondrias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9146" marR="89146" horzOverflow="overflow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Transferência</a:t>
                      </a:r>
                    </a:p>
                  </a:txBody>
                  <a:tcPr marL="89146" marR="8914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Citosol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, 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microsomas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9146" marR="89146" horzOverflow="overflow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46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7544" y="3284984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Por acção de tranferases da glutationa, este produto tóxico é conjugado com </a:t>
            </a: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glutationa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o que impede a intoxicação hepática.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ingestão excessiva de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paracetamol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pode exceder a disponibilidade de glutationa, provocando intoxicação hepática, por vezes mortal.</a:t>
            </a:r>
            <a:endParaRPr lang="pt-PT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39552" y="1386642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 paracetamol (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acetominophen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 é transformado num potencial tóxico hepático:  N-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actil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-p-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benzoquinonimina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(NAPQI), através de uma reacção de oxidação de fase I.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47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ispub.com/ispub/ijto/volume_6_number_2_35/acetaminophen-poisoning-case-report/aceta-fi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6221"/>
            <a:ext cx="5544616" cy="66917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48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57250" y="285750"/>
            <a:ext cx="7800975" cy="70643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Calibri" pitchFamily="34" charset="0"/>
              </a:rPr>
              <a:t>Espécies reactivas de O</a:t>
            </a:r>
            <a:r>
              <a:rPr kumimoji="0" lang="pt-PT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Calibri" pitchFamily="34" charset="0"/>
              </a:rPr>
              <a:t>2</a:t>
            </a:r>
            <a:endParaRPr kumimoji="0" lang="pt-PT" sz="2800" b="0" i="0" u="none" strike="noStrike" kern="1200" cap="none" spc="0" normalizeH="0" baseline="-25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Lucida Sans Unicode" pitchFamily="34" charset="0"/>
              <a:cs typeface="Calibri" pitchFamily="34" charset="0"/>
            </a:endParaRPr>
          </a:p>
        </p:txBody>
      </p:sp>
      <p:graphicFrame>
        <p:nvGraphicFramePr>
          <p:cNvPr id="5" name="Group 72"/>
          <p:cNvGraphicFramePr>
            <a:graphicFrameLocks/>
          </p:cNvGraphicFramePr>
          <p:nvPr/>
        </p:nvGraphicFramePr>
        <p:xfrm>
          <a:off x="1116013" y="1500188"/>
          <a:ext cx="7056437" cy="4729178"/>
        </p:xfrm>
        <a:graphic>
          <a:graphicData uri="http://schemas.openxmlformats.org/drawingml/2006/table">
            <a:tbl>
              <a:tblPr/>
              <a:tblGrid>
                <a:gridCol w="2447925"/>
                <a:gridCol w="4608512"/>
              </a:tblGrid>
              <a:tr h="532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</a:t>
                      </a:r>
                      <a:r>
                        <a:rPr kumimoji="0" lang="pt-PT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r>
                        <a:rPr kumimoji="0" lang="pt-PT" sz="3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-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Anião superóxido</a:t>
                      </a: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1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H</a:t>
                      </a:r>
                      <a:r>
                        <a:rPr kumimoji="0" lang="pt-PT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</a:t>
                      </a:r>
                      <a:r>
                        <a:rPr kumimoji="0" lang="pt-PT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Peróxido de hidrogénio</a:t>
                      </a: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OH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Radical hidroxilo</a:t>
                      </a: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ROO</a:t>
                      </a:r>
                      <a:r>
                        <a:rPr kumimoji="0" lang="pt-PT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•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Radical </a:t>
                      </a:r>
                      <a:r>
                        <a:rPr kumimoji="0" lang="pt-PT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peroxilo</a:t>
                      </a:r>
                      <a:endParaRPr kumimoji="0" lang="pt-P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NO</a:t>
                      </a:r>
                      <a:r>
                        <a:rPr kumimoji="0" lang="pt-PT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•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Óxido nítrico</a:t>
                      </a: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1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ONOO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-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Peroxinitrito</a:t>
                      </a:r>
                      <a:endParaRPr kumimoji="0" lang="pt-P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1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1O</a:t>
                      </a:r>
                      <a:r>
                        <a:rPr kumimoji="0" lang="pt-PT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Oxigénio </a:t>
                      </a:r>
                      <a:r>
                        <a:rPr kumimoji="0" lang="pt-PT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singleto</a:t>
                      </a:r>
                      <a:endParaRPr kumimoji="0" lang="pt-P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1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</a:t>
                      </a:r>
                      <a:r>
                        <a:rPr kumimoji="0" lang="pt-PT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Ozono</a:t>
                      </a: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49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680175" y="301238"/>
            <a:ext cx="7972425" cy="70643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Lucida Sans Unicode" pitchFamily="34" charset="0"/>
                <a:cs typeface="Calibri" pitchFamily="34" charset="0"/>
              </a:rPr>
              <a:t>VIAS DE EXCREÇÃO</a:t>
            </a:r>
          </a:p>
        </p:txBody>
      </p:sp>
      <p:graphicFrame>
        <p:nvGraphicFramePr>
          <p:cNvPr id="5" name="Group 98"/>
          <p:cNvGraphicFramePr>
            <a:graphicFrameLocks/>
          </p:cNvGraphicFramePr>
          <p:nvPr/>
        </p:nvGraphicFramePr>
        <p:xfrm>
          <a:off x="251520" y="1124744"/>
          <a:ext cx="8483657" cy="5259618"/>
        </p:xfrm>
        <a:graphic>
          <a:graphicData uri="http://schemas.openxmlformats.org/drawingml/2006/table">
            <a:tbl>
              <a:tblPr/>
              <a:tblGrid>
                <a:gridCol w="1357322"/>
                <a:gridCol w="7126335"/>
              </a:tblGrid>
              <a:tr h="1239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Urinária</a:t>
                      </a:r>
                    </a:p>
                  </a:txBody>
                  <a:tcPr marL="0" marR="0" marT="46800" marB="46800"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Depende da capacidade de filtração de ligação a proteínas, e da relação excreção / reabsorção</a:t>
                      </a:r>
                    </a:p>
                  </a:txBody>
                  <a:tcPr marL="108000" marR="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9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Biliar</a:t>
                      </a:r>
                    </a:p>
                  </a:txBody>
                  <a:tcPr marL="0" marR="0" marT="46800" marB="46800"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 fígado recolhe tóxicos do sangue para a bílis; no intestino, são excretados ou reabsorvidos</a:t>
                      </a:r>
                    </a:p>
                  </a:txBody>
                  <a:tcPr marL="108000" marR="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Pulmonar</a:t>
                      </a:r>
                    </a:p>
                  </a:txBody>
                  <a:tcPr marL="0" marR="0" marT="46800" marB="46800"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Gases e substâncias voláteis</a:t>
                      </a:r>
                    </a:p>
                  </a:txBody>
                  <a:tcPr marL="108000" marR="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Mamária</a:t>
                      </a:r>
                    </a:p>
                  </a:txBody>
                  <a:tcPr marL="0" marR="0" marT="46800" marB="46800"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Metais, tóxicos alcalinos e lipossolúveis</a:t>
                      </a:r>
                    </a:p>
                  </a:txBody>
                  <a:tcPr marL="108000" marR="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Salivar</a:t>
                      </a:r>
                    </a:p>
                  </a:txBody>
                  <a:tcPr marL="0" marR="0" marT="46800" marB="46800"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Apenas se excretam tóxicos ionizados, 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hidrossolúveis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Cutânea</a:t>
                      </a:r>
                    </a:p>
                  </a:txBody>
                  <a:tcPr marL="0" marR="0" marT="46800" marB="46800"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5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graphicFrame>
        <p:nvGraphicFramePr>
          <p:cNvPr id="3" name="Group 77"/>
          <p:cNvGraphicFramePr>
            <a:graphicFrameLocks/>
          </p:cNvGraphicFramePr>
          <p:nvPr/>
        </p:nvGraphicFramePr>
        <p:xfrm>
          <a:off x="428596" y="1214422"/>
          <a:ext cx="8186766" cy="4732330"/>
        </p:xfrm>
        <a:graphic>
          <a:graphicData uri="http://schemas.openxmlformats.org/drawingml/2006/table">
            <a:tbl>
              <a:tblPr/>
              <a:tblGrid>
                <a:gridCol w="3071834"/>
                <a:gridCol w="2386893"/>
                <a:gridCol w="2728039"/>
              </a:tblGrid>
              <a:tr h="542916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Categorias de toxicidade</a:t>
                      </a:r>
                      <a:endParaRPr kumimoji="0" lang="pt-PT" sz="2400" b="0" i="0" u="none" strike="noStrike" cap="all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44837" marR="144837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Dose letal/ Peso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57626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pt-PT" sz="1800" b="1" i="0" u="none" strike="noStrike" cap="all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kg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150 LB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Extrema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≤ 1mg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0.003 onças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Grande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1-50 mg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0.003-0.1 onças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Moderada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50-500 mg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0.1-1.2 onças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Ligeira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0.5-5 g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1.2-12.4 onças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Não tóxico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5-15 g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12.4-37 onças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Inofensivo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&gt; 15 g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&gt; 37 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onças</a:t>
                      </a:r>
                    </a:p>
                  </a:txBody>
                  <a:tcPr marL="142556" marR="142556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ângulo 3"/>
          <p:cNvSpPr/>
          <p:nvPr/>
        </p:nvSpPr>
        <p:spPr>
          <a:xfrm>
            <a:off x="899592" y="548680"/>
            <a:ext cx="1526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POTÊNCIA </a:t>
            </a:r>
            <a:endParaRPr lang="pt-PT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03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50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28596" y="500042"/>
            <a:ext cx="835824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</a:rPr>
              <a:t>Acção tóxica: interacção com moléculas biológicas</a:t>
            </a:r>
          </a:p>
          <a:p>
            <a:endParaRPr lang="pt-PT" sz="2400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Muitos agentes tóxicos actuam provocando uma sequência de acontecimentos que é desencadeada pelo efeito directo sobre uma molécula específica.</a:t>
            </a:r>
          </a:p>
          <a:p>
            <a:pPr algn="just">
              <a:lnSpc>
                <a:spcPct val="150000"/>
              </a:lnSpc>
            </a:pPr>
            <a:endParaRPr lang="pt-PT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Os efeitos tóxicos podem resultar dessa interacção, de modo directo, ou das consequências que o desequilibro químico original tem ao nível do metabolismo da célula, do tecido e do indivíduo.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As interacções tóxicas podem ser de natureza reversível (ligações iónicas ou de H</a:t>
            </a:r>
            <a:r>
              <a:rPr lang="pt-PT" sz="2400" baseline="-25000" dirty="0" smtClean="0">
                <a:solidFill>
                  <a:schemeClr val="bg1"/>
                </a:solidFill>
                <a:latin typeface="Calibri" pitchFamily="34" charset="0"/>
              </a:rPr>
              <a:t>2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) ou irreversível (ligações covalentes).</a:t>
            </a:r>
            <a:endParaRPr lang="pt-PT" sz="20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51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23528" y="0"/>
            <a:ext cx="793464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Efeitos tóxicos: acção sobre enzimas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251520" y="1124744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inibição de enzimas é um mecanismo comum de acção molecular de tóxicos. Pode assumir os diversos tipos de inibição enzimática conhecida: irreversível, reversível competitiva (a ligação é feita ao centro activo), não competitiva (geralmente envolvendo um centro alostéreo).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acetilcolinesterase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é importante na transmissão de impulsos entre neurónios, uma vez que catalisa a hidrólise da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acetilcolina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libertando o espaço entre neurónios deste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neurotransmissor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após a sua utilização.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52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5"/>
          <p:cNvSpPr txBox="1">
            <a:spLocks/>
          </p:cNvSpPr>
          <p:nvPr/>
        </p:nvSpPr>
        <p:spPr>
          <a:xfrm>
            <a:off x="0" y="260648"/>
            <a:ext cx="8927976" cy="5072085"/>
          </a:xfrm>
          <a:prstGeom prst="rect">
            <a:avLst/>
          </a:prstGeom>
        </p:spPr>
        <p:txBody>
          <a:bodyPr/>
          <a:lstStyle/>
          <a:p>
            <a:pPr marL="342900" lvl="0" indent="-342900" algn="just" eaLnBrk="0" hangingPunct="0"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90000"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A </a:t>
            </a:r>
            <a:r>
              <a:rPr kumimoji="0" lang="pt-PT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acetilcolinesterase</a:t>
            </a: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é inibida de modo reversível ou irreversível por pesticidas organofosfatos. A inibição impede a recuperação das sinapses após a transmissão de um impulso nervoso.</a:t>
            </a:r>
            <a:r>
              <a:rPr lang="pt-PT" sz="2400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A  capacidade de recuperação depende das características do inibidor, pode demorar horas ou dias e tornar-se impossível. </a:t>
            </a:r>
            <a:endParaRPr kumimoji="0" lang="pt-PT" sz="2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/>
              <a:defRPr/>
            </a:pPr>
            <a:endParaRPr kumimoji="0" lang="pt-PT" sz="2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/>
              <a:defRPr/>
            </a:pPr>
            <a:endParaRPr kumimoji="0" lang="pt-PT" sz="2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323528" y="3140968"/>
            <a:ext cx="8568952" cy="3359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Alguns insecticidas produzem uma versão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fosforilada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da enzima, inactiva, que demora horas a retomar metade da sua capacidade de catálise, enquanto outros produzem uma entidade com vida média de vários dias; outros ainda, provocam alterações mais profundas na sua estrutura (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fosforilação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por exemplo)  e inibição irreversível. Este efeito não é ultrapassado com excesso de substrato.</a:t>
            </a:r>
            <a:endParaRPr lang="pt-PT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CF46E5-E09E-4C60-8234-C3848399D4C9}" type="slidenum">
              <a:rPr lang="pt-PT" smtClean="0"/>
              <a:pPr>
                <a:defRPr/>
              </a:pPr>
              <a:t>53</a:t>
            </a:fld>
            <a:endParaRPr lang="pt-PT"/>
          </a:p>
        </p:txBody>
      </p:sp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395536" y="1700808"/>
          <a:ext cx="8572562" cy="356616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880320"/>
                <a:gridCol w="462980"/>
                <a:gridCol w="1671649"/>
                <a:gridCol w="842969"/>
                <a:gridCol w="2714644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PT" sz="2400" b="1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Via de</a:t>
                      </a:r>
                      <a:r>
                        <a:rPr lang="pt-PT" sz="2400" b="1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 intoxicação</a:t>
                      </a:r>
                      <a:endParaRPr lang="pt-PT" sz="24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endParaRPr lang="pt-PT" sz="24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PT" sz="2400" b="1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C. original</a:t>
                      </a:r>
                      <a:endParaRPr lang="pt-PT" sz="24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endParaRPr lang="pt-PT" sz="24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PT" sz="2400" b="1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Via de </a:t>
                      </a:r>
                      <a:r>
                        <a:rPr lang="pt-PT" sz="2400" b="1" dirty="0" err="1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des-toxicação</a:t>
                      </a:r>
                      <a:endParaRPr lang="pt-PT" sz="24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400" dirty="0" err="1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Malaoxon</a:t>
                      </a:r>
                      <a:endParaRPr lang="pt-PT" sz="2400" dirty="0" smtClean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t-PT" sz="24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2400" dirty="0" err="1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Malathion</a:t>
                      </a:r>
                      <a:endParaRPr lang="pt-PT" sz="24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t-PT" sz="24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24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Ácido </a:t>
                      </a:r>
                      <a:r>
                        <a:rPr lang="pt-PT" sz="2400" dirty="0" err="1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carboxiíico</a:t>
                      </a:r>
                      <a:r>
                        <a:rPr lang="pt-PT" sz="24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 de </a:t>
                      </a:r>
                      <a:r>
                        <a:rPr lang="pt-PT" sz="2400" dirty="0" err="1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malathion</a:t>
                      </a:r>
                      <a:endParaRPr lang="pt-PT" sz="24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400" dirty="0" err="1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Acetilcolinesterase</a:t>
                      </a:r>
                      <a:r>
                        <a:rPr lang="pt-PT" sz="24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 –P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400" b="1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inactiva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t-PT" sz="24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400" dirty="0" err="1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Malaoxon</a:t>
                      </a:r>
                      <a:endParaRPr lang="pt-PT" sz="24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t-PT" sz="24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4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Ácido </a:t>
                      </a:r>
                      <a:r>
                        <a:rPr lang="pt-PT" sz="2400" dirty="0" err="1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carboxílico</a:t>
                      </a:r>
                      <a:r>
                        <a:rPr lang="pt-PT" sz="24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 de </a:t>
                      </a:r>
                      <a:r>
                        <a:rPr lang="pt-PT" sz="2400" dirty="0" err="1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malaoxon</a:t>
                      </a:r>
                      <a:endParaRPr lang="pt-PT" sz="2400" dirty="0" smtClean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8" name="Conexão recta unidireccional 7"/>
          <p:cNvCxnSpPr/>
          <p:nvPr/>
        </p:nvCxnSpPr>
        <p:spPr>
          <a:xfrm rot="10800000">
            <a:off x="2786050" y="3429000"/>
            <a:ext cx="785818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xão recta unidireccional 8"/>
          <p:cNvCxnSpPr/>
          <p:nvPr/>
        </p:nvCxnSpPr>
        <p:spPr>
          <a:xfrm rot="10800000">
            <a:off x="2987824" y="4653136"/>
            <a:ext cx="785818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cta unidireccional 12"/>
          <p:cNvCxnSpPr/>
          <p:nvPr/>
        </p:nvCxnSpPr>
        <p:spPr>
          <a:xfrm flipV="1">
            <a:off x="5429256" y="3357562"/>
            <a:ext cx="71438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cta unidireccional 13"/>
          <p:cNvCxnSpPr/>
          <p:nvPr/>
        </p:nvCxnSpPr>
        <p:spPr>
          <a:xfrm flipV="1">
            <a:off x="5508104" y="4581128"/>
            <a:ext cx="71438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xão recta unidireccional 16"/>
          <p:cNvCxnSpPr/>
          <p:nvPr/>
        </p:nvCxnSpPr>
        <p:spPr>
          <a:xfrm>
            <a:off x="2143108" y="3643314"/>
            <a:ext cx="1928826" cy="428628"/>
          </a:xfrm>
          <a:prstGeom prst="straightConnector1">
            <a:avLst/>
          </a:prstGeom>
          <a:ln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357158" y="428604"/>
            <a:ext cx="8358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bg1"/>
                </a:solidFill>
              </a:rPr>
              <a:t>Metabolismo  de </a:t>
            </a:r>
            <a:r>
              <a:rPr lang="pt-PT" sz="2800" dirty="0" err="1" smtClean="0">
                <a:solidFill>
                  <a:schemeClr val="bg1"/>
                </a:solidFill>
              </a:rPr>
              <a:t>organofosfatos</a:t>
            </a:r>
            <a:r>
              <a:rPr lang="pt-PT" sz="2800" dirty="0" smtClean="0">
                <a:solidFill>
                  <a:schemeClr val="bg1"/>
                </a:solidFill>
              </a:rPr>
              <a:t>: </a:t>
            </a:r>
          </a:p>
          <a:p>
            <a:r>
              <a:rPr lang="pt-PT" sz="2800" dirty="0" smtClean="0">
                <a:solidFill>
                  <a:schemeClr val="bg1"/>
                </a:solidFill>
              </a:rPr>
              <a:t>exemplo do </a:t>
            </a:r>
            <a:r>
              <a:rPr lang="pt-PT" sz="2800" dirty="0" err="1" smtClean="0">
                <a:solidFill>
                  <a:schemeClr val="bg1"/>
                </a:solidFill>
              </a:rPr>
              <a:t>malathion</a:t>
            </a:r>
            <a:r>
              <a:rPr lang="pt-PT" sz="2800" dirty="0" smtClean="0">
                <a:solidFill>
                  <a:schemeClr val="bg1"/>
                </a:solidFill>
              </a:rPr>
              <a:t> </a:t>
            </a:r>
            <a:endParaRPr lang="pt-PT" sz="2800" dirty="0">
              <a:solidFill>
                <a:schemeClr val="bg1"/>
              </a:solidFill>
            </a:endParaRPr>
          </a:p>
        </p:txBody>
      </p:sp>
      <p:sp>
        <p:nvSpPr>
          <p:cNvPr id="10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2010 Toxicologia Farmacêutica Nídia Braz</a:t>
            </a:r>
            <a:endParaRPr lang="pt-PT" sz="12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67544" y="537321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acetilcolinesterase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fosfatada </a:t>
            </a: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é inactiva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logo a sua formação inibe a metabolização</a:t>
            </a:r>
            <a:endParaRPr lang="pt-PT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54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79512" y="1097360"/>
            <a:ext cx="8640960" cy="5760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Os sintomas observados dependem da  velocidade com que a enzima é bloqueada: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sobrestimulação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das sinapses, entre sistema nervoso e músculo esquelético, no SNC, no sistema parassimpático com 60 a 70% de enzima </a:t>
            </a:r>
            <a:r>
              <a:rPr lang="pt-PT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fosforilada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podem provocar constrição da pupila, diminuição do ritmo cardíaco, bronco constrição, salivação excessiva e contracções musculares.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Nos casos fatais, a morte ocorre  por asfixia, por mau funcionamento do diafragma e dos músculos respiratórios ou por falha na respiração celular ao nível da zona que controla os movimentos respiratórios.</a:t>
            </a:r>
            <a:endParaRPr lang="pt-PT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251520" y="0"/>
            <a:ext cx="8496944" cy="1227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Os antídotos regeneram a enzima “envelhecida” ou actuam como antagonistas dos efeitos da inibição.</a:t>
            </a:r>
            <a:endParaRPr lang="pt-PT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55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Efeitos tóxicos: acção sobre enzimas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428597" y="1857375"/>
            <a:ext cx="8358245" cy="42735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 cianeto bloqueia o transporte de electrões, na 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mitocondria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, por inibição da citocromo oxidase.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 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oligomicina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bloqueia a ATPase MG++ , o que impede a descarga do gradiente de protões, o que também provoca o bloqueio do transporte de eletrões.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Existem muitos outros inibidores de enzimas da 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mitocondria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56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39552" y="260648"/>
            <a:ext cx="8015288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Efeitos tóxicos: acção sobre proteínas receptoras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357159" y="1600200"/>
            <a:ext cx="8501121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Antagonistas: bloqueiam a ligação do ligando por “ocupação” do sitio receptor, sem provocar a acção desejada. O curare bloqueia o receptor nicotino-colinérgico o que provoca relaxamento muscular.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Agonistas parciais: bloqueiam a ligação do ligando por “ocupação” do sitio receptor, provocando a acção desejada em menor escala. A nicotina é um agonista  do receptor nicotino-colinérgico.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57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23528" y="260648"/>
            <a:ext cx="8208912" cy="101614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Efeitos tóxicos: acção sobre proteínas que funcionam como canais de iões (Na, K)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95536" y="1340768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  Na</a:t>
            </a:r>
            <a:r>
              <a:rPr lang="pt-PT" sz="2400" baseline="30000" dirty="0" smtClean="0">
                <a:solidFill>
                  <a:schemeClr val="bg1"/>
                </a:solidFill>
              </a:rPr>
              <a:t>+</a:t>
            </a:r>
            <a:r>
              <a:rPr lang="pt-PT" sz="2400" dirty="0" smtClean="0">
                <a:solidFill>
                  <a:schemeClr val="bg1"/>
                </a:solidFill>
              </a:rPr>
              <a:t>/K</a:t>
            </a:r>
            <a:r>
              <a:rPr lang="pt-PT" sz="2400" baseline="30000" dirty="0" smtClean="0">
                <a:solidFill>
                  <a:schemeClr val="bg1"/>
                </a:solidFill>
              </a:rPr>
              <a:t>+</a:t>
            </a:r>
            <a:r>
              <a:rPr lang="pt-PT" sz="2400" dirty="0" smtClean="0">
                <a:solidFill>
                  <a:schemeClr val="bg1"/>
                </a:solidFill>
              </a:rPr>
              <a:t>-ATPase é uma proteína da membrana que transfere iões sódio e potássio através da membrana celular contra os gradientes de concentração, usando ATP como “força motriz”.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Esta ação permite a concentração de Na</a:t>
            </a:r>
            <a:r>
              <a:rPr lang="pt-PT" sz="2400" baseline="30000" dirty="0" smtClean="0">
                <a:solidFill>
                  <a:schemeClr val="bg1"/>
                </a:solidFill>
              </a:rPr>
              <a:t>+</a:t>
            </a:r>
            <a:r>
              <a:rPr lang="pt-PT" sz="2400" dirty="0" smtClean="0">
                <a:solidFill>
                  <a:schemeClr val="bg1"/>
                </a:solidFill>
              </a:rPr>
              <a:t> no espaço extracelular, que por sua vez ativa o transporte de Ca</a:t>
            </a:r>
            <a:r>
              <a:rPr lang="pt-PT" sz="2400" baseline="30000" dirty="0" smtClean="0">
                <a:solidFill>
                  <a:schemeClr val="bg1"/>
                </a:solidFill>
              </a:rPr>
              <a:t>2+  </a:t>
            </a:r>
            <a:r>
              <a:rPr lang="pt-PT" sz="2400" dirty="0" smtClean="0">
                <a:solidFill>
                  <a:schemeClr val="bg1"/>
                </a:solidFill>
              </a:rPr>
              <a:t>(a entrada de sódio provoca a saída de cálcio).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No músculo cardíaco, a entrada Ca</a:t>
            </a:r>
            <a:r>
              <a:rPr lang="pt-PT" sz="2400" baseline="30000" dirty="0" smtClean="0">
                <a:solidFill>
                  <a:schemeClr val="bg1"/>
                </a:solidFill>
              </a:rPr>
              <a:t>2+   </a:t>
            </a:r>
            <a:r>
              <a:rPr lang="pt-PT" sz="2400" dirty="0" smtClean="0">
                <a:solidFill>
                  <a:schemeClr val="bg1"/>
                </a:solidFill>
              </a:rPr>
              <a:t>funciona como sinal para a ativação da interação miosina/actina, o que resulta em contração/distensão.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58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23528" y="260648"/>
            <a:ext cx="8208912" cy="101614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Efeitos tóxicos: acção sobre proteínas que funcionam como canais de iões (Na, K) 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95536" y="1196752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 inibição da Na</a:t>
            </a:r>
            <a:r>
              <a:rPr lang="pt-PT" sz="2400" baseline="30000" dirty="0" smtClean="0">
                <a:solidFill>
                  <a:schemeClr val="bg1"/>
                </a:solidFill>
              </a:rPr>
              <a:t>+</a:t>
            </a:r>
            <a:r>
              <a:rPr lang="pt-PT" sz="2400" dirty="0" smtClean="0">
                <a:solidFill>
                  <a:schemeClr val="bg1"/>
                </a:solidFill>
              </a:rPr>
              <a:t>/K</a:t>
            </a:r>
            <a:r>
              <a:rPr lang="pt-PT" sz="2400" baseline="30000" dirty="0" smtClean="0">
                <a:solidFill>
                  <a:schemeClr val="bg1"/>
                </a:solidFill>
              </a:rPr>
              <a:t>+</a:t>
            </a:r>
            <a:r>
              <a:rPr lang="pt-PT" sz="2400" dirty="0" smtClean="0">
                <a:solidFill>
                  <a:schemeClr val="bg1"/>
                </a:solidFill>
              </a:rPr>
              <a:t>-ATPase provoca sobre estimulação das células, que resulta em arritmias e fibrilhação.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Os medicamentos usados no tratamento de insuficiência cardíaca,  </a:t>
            </a:r>
            <a:r>
              <a:rPr lang="pt-PT" sz="2400" dirty="0" err="1" smtClean="0">
                <a:solidFill>
                  <a:schemeClr val="bg1"/>
                </a:solidFill>
              </a:rPr>
              <a:t>digitoxina</a:t>
            </a:r>
            <a:r>
              <a:rPr lang="pt-PT" sz="2400" dirty="0" smtClean="0">
                <a:solidFill>
                  <a:schemeClr val="bg1"/>
                </a:solidFill>
              </a:rPr>
              <a:t> e digoxina inibem, de modo específico a Na</a:t>
            </a:r>
            <a:r>
              <a:rPr lang="pt-PT" sz="2400" baseline="30000" dirty="0" smtClean="0">
                <a:solidFill>
                  <a:schemeClr val="bg1"/>
                </a:solidFill>
              </a:rPr>
              <a:t>+</a:t>
            </a:r>
            <a:r>
              <a:rPr lang="pt-PT" sz="2400" dirty="0" smtClean="0">
                <a:solidFill>
                  <a:schemeClr val="bg1"/>
                </a:solidFill>
              </a:rPr>
              <a:t>/K</a:t>
            </a:r>
            <a:r>
              <a:rPr lang="pt-PT" sz="2400" baseline="30000" dirty="0" smtClean="0">
                <a:solidFill>
                  <a:schemeClr val="bg1"/>
                </a:solidFill>
              </a:rPr>
              <a:t>+</a:t>
            </a:r>
            <a:r>
              <a:rPr lang="pt-PT" sz="2400" dirty="0" smtClean="0">
                <a:solidFill>
                  <a:schemeClr val="bg1"/>
                </a:solidFill>
              </a:rPr>
              <a:t>-ATPase, por ligação a resíduos de aa, que imobilizam o transporte de catiões. </a:t>
            </a:r>
            <a:endParaRPr lang="pt-PT" sz="2400" dirty="0">
              <a:solidFill>
                <a:schemeClr val="bg1"/>
              </a:solidFill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0" y="4710093"/>
            <a:ext cx="1835696" cy="2086411"/>
            <a:chOff x="428625" y="3038456"/>
            <a:chExt cx="1835696" cy="2086411"/>
          </a:xfrm>
        </p:grpSpPr>
        <p:pic>
          <p:nvPicPr>
            <p:cNvPr id="6" name="Picture 10" descr="http://tbn0.google.com/images?q=tbn:lWnYsZFqHLDBAM:http://upload.wikimedia.org/wikipedia/commons/d/d1/Digitalis_Purpurea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4375" y="3038456"/>
              <a:ext cx="1261914" cy="1685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CaixaDeTexto 11"/>
            <p:cNvSpPr txBox="1">
              <a:spLocks noChangeArrowheads="1"/>
            </p:cNvSpPr>
            <p:nvPr/>
          </p:nvSpPr>
          <p:spPr bwMode="auto">
            <a:xfrm>
              <a:off x="428625" y="4781699"/>
              <a:ext cx="1835696" cy="343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PT" sz="1600" i="1" dirty="0" err="1">
                  <a:solidFill>
                    <a:schemeClr val="bg1"/>
                  </a:solidFill>
                </a:rPr>
                <a:t>Digitalis</a:t>
              </a:r>
              <a:r>
                <a:rPr lang="pt-PT" sz="1600" i="1" dirty="0">
                  <a:solidFill>
                    <a:schemeClr val="bg1"/>
                  </a:solidFill>
                </a:rPr>
                <a:t> </a:t>
              </a:r>
              <a:r>
                <a:rPr lang="pt-PT" sz="1600" i="1" dirty="0" err="1">
                  <a:solidFill>
                    <a:schemeClr val="bg1"/>
                  </a:solidFill>
                </a:rPr>
                <a:t>purpurea</a:t>
              </a:r>
              <a:endParaRPr lang="pt-PT" sz="1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CaixaDeTexto 7"/>
          <p:cNvSpPr txBox="1"/>
          <p:nvPr/>
        </p:nvSpPr>
        <p:spPr>
          <a:xfrm>
            <a:off x="1763688" y="4365104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Provocam bradicardia e fibrilhação atrial na pessoa saudável, no doente cardíaco provocam arritmia, extrassístoles e fibrilhação ventricular, que pode ser fatal. </a:t>
            </a:r>
            <a:endParaRPr lang="pt-PT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59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404663"/>
            <a:ext cx="8424936" cy="101614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Efeitos tóxicos: acção sobre proteínas que funcionam como canais de iões (Na, K)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323528" y="1556792"/>
            <a:ext cx="4438680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 Tetradoxina e a Saxitoxina  actuam directamente sobre o canal de sódio, bloqueando-o e têm doses letais de 10mg/kg em injecção intraperitoneal em ratos</a:t>
            </a:r>
            <a:r>
              <a:rPr kumimoji="0" lang="pt-PT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– sintomas cardíacos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Marcador de Posição de Conteúdo 6"/>
          <p:cNvSpPr txBox="1">
            <a:spLocks/>
          </p:cNvSpPr>
          <p:nvPr/>
        </p:nvSpPr>
        <p:spPr>
          <a:xfrm>
            <a:off x="4932040" y="1805876"/>
            <a:ext cx="3960440" cy="4143404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 Braquitoxina tem o efeito oposto.</a:t>
            </a:r>
            <a:r>
              <a:rPr kumimoji="0" lang="pt-PT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Os canais afectados perdem sódio de modo sistemático, provocando hiperexcitabilidade do neurónio</a:t>
            </a:r>
            <a:r>
              <a:rPr kumimoji="0" lang="pt-PT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– sintomas neurológicos</a:t>
            </a: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8" descr="peixe balã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3" y="5303584"/>
            <a:ext cx="1656184" cy="107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Marcador de Posição de Conteúdo 6" descr="rã venenos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5240039"/>
            <a:ext cx="1069280" cy="106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http://tbn1.google.com/images?q=tbn:S8a1Cppc-eScdM:http://www.marinebiology.edu/Phytoplankton/profiles/gymnodinium_c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23032" y="5373216"/>
            <a:ext cx="712664" cy="950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6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4400" y="620687"/>
            <a:ext cx="7772400" cy="800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TESTES DE TOXICIDADE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9552" y="1785938"/>
            <a:ext cx="8353623" cy="4344987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Experiências para determinar a relação entre a dose e o efeito produzido: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itchFamily="18" charset="2"/>
              <a:buChar char="-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Geralmente em animais de laboratório (ratos, cobaias, cães ou até primatas);</a:t>
            </a: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itchFamily="18" charset="2"/>
              <a:buChar char="-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Diversos grupos sujeitos a diferentes doses;</a:t>
            </a: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itchFamily="18" charset="2"/>
              <a:buChar char="-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Observados com a mesma metodologia;</a:t>
            </a: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itchFamily="18" charset="2"/>
              <a:buChar char="-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Comparados com controlos sem tóxico;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itchFamily="18" charset="2"/>
              <a:buNone/>
              <a:tabLst/>
              <a:defRPr/>
            </a:pPr>
            <a:endParaRPr kumimoji="0" lang="pt-PT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974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60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23528" y="548679"/>
            <a:ext cx="8606160" cy="87213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Efeitos tóxicos: acção sobre proteínas transportadoras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251520" y="1412776"/>
            <a:ext cx="8643968" cy="34570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 monóxido de carbono impede o transporte de oxigénio pela hemoglobina, porque compete com ele na ligação à proteína.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Como a hemoglobina humana tem mais afinidade para o CO do que para o O</a:t>
            </a:r>
            <a:r>
              <a:rPr kumimoji="0" lang="pt-PT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, quantidades muito pequenas deste tóxico têm um efeito muito evidente.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 envenenamento trata-se com fornecimento acrescido de oxigénio, juntamente com CO</a:t>
            </a:r>
            <a:r>
              <a:rPr kumimoji="0" lang="pt-PT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2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, para estimular a respiração.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61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4400" y="620687"/>
            <a:ext cx="8015288" cy="800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Efeitos tóxicos: acção sobre lípidos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285721" y="1600200"/>
            <a:ext cx="8643968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 efeito tóxico de solventes orgânicos e de alguns gases anestésicos está relacionado com o seu efeito sobre a solubilidade dos lípidos das membranas celulares. Esta alteração modifica o comportamento das membranas em células do SNC, do coração e de outros pontos chave do metabolismo.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Outros tóxicos provocam a peroxidação dos lípidos, conduzindo à formação de radicais livres, com danos nas membranas.</a:t>
            </a: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62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4400" y="548679"/>
            <a:ext cx="8015288" cy="872133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Efeitos tóxicos: acção sobre ácidos nucleicos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428597" y="1600200"/>
            <a:ext cx="8501092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Os tóxicos que actuam provocando alterações no DNA designam-se 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mutagéneos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, uma vez que provocam o aparecimento de mutações.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 acção pode ser sobre as bases (por 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desaminação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ou </a:t>
            </a:r>
            <a:r>
              <a:rPr kumimoji="0" lang="pt-P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alquilação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), por substituição de nucleótidos, ou alterando a configuração original dos ácidos nucleicos, ou pode ainda afectar os mecanismos de transcrição.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Gás mostarda, radiações ionizantes, UV.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63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7544" y="332656"/>
            <a:ext cx="8015288" cy="43204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Morte celular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179512" y="908720"/>
            <a:ext cx="8643968" cy="1783669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Apoptose: morte programada.</a:t>
            </a:r>
          </a:p>
          <a:p>
            <a:pPr marL="266700" indent="-266700" algn="just">
              <a:lnSpc>
                <a:spcPct val="150000"/>
              </a:lnSpc>
              <a:buFont typeface="Arial" pitchFamily="34" charset="0"/>
              <a:buChar char="•"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Caracteriza-se pela redução de massa do núcleo e do citoplasma e conduz à fagocitose dos materiais pelas células envolventes. </a:t>
            </a:r>
          </a:p>
          <a:p>
            <a:pPr marL="266700" indent="-2667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Necrose: provocada por agentes externos.</a:t>
            </a:r>
          </a:p>
          <a:p>
            <a:pPr marL="266700"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Caracteriza-se por um aumento de volume seguido de rebentamento. Os materiais “explodem” para as células envolventes, danificando-as.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6" descr="http://www.bmt.tue.nl/research/unit%20descriptions/apopto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9" y="404664"/>
            <a:ext cx="4790644" cy="1201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ângulo 6"/>
          <p:cNvSpPr/>
          <p:nvPr/>
        </p:nvSpPr>
        <p:spPr>
          <a:xfrm>
            <a:off x="251520" y="4688175"/>
            <a:ext cx="864096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algn="just">
              <a:lnSpc>
                <a:spcPct val="150000"/>
              </a:lnSpc>
              <a:buFont typeface="Arial" pitchFamily="34" charset="0"/>
              <a:buChar char="•"/>
            </a:pPr>
            <a:endParaRPr lang="pt-PT" sz="2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2" descr="http://tbn2.google.com/images?q=tbn:AcsmhhuGVZRoXM:http://mozcom.com/~emcdvm/necrosi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5029200"/>
            <a:ext cx="228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ângulo 8"/>
          <p:cNvSpPr/>
          <p:nvPr/>
        </p:nvSpPr>
        <p:spPr>
          <a:xfrm>
            <a:off x="323528" y="5661248"/>
            <a:ext cx="1705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err="1" smtClean="0">
                <a:solidFill>
                  <a:schemeClr val="bg1"/>
                </a:solidFill>
              </a:rPr>
              <a:t>www.bmt.tue.nl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323528" y="6021288"/>
            <a:ext cx="2107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www2.mozcom.com</a:t>
            </a:r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64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3568" y="620688"/>
            <a:ext cx="8015288" cy="486891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Reparação celular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357159" y="1600200"/>
            <a:ext cx="8572530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Sob stress moderado, as células podem desencadear a reparação dos elementos danificados (proteínas, lípidos ou ácidos nucleicos) ou promover a síntese de moléculas de substituição.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Neste caso, as células alteram os seus processos metabólicos, provocando a síntese de proteínas de stress que são importantes na regulação das sínteses subsequentes e na oncogénese.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65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260648"/>
            <a:ext cx="8375328" cy="64807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Reparação celular – efeitos sobre os tecidos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0" y="836712"/>
            <a:ext cx="8929688" cy="35719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Inflamação: aumento do fluxo sanguíneo, aumento da permeabilidade capilar, chamada de células imunitárias (leucócitos e fibroblastos).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Fibrose: acumulação extra celular de materiais (colagéneo, por exemplo), com redução da funcionalidade do tecido. É consequência de actividade excessiva de fibroblastos.</a:t>
            </a:r>
          </a:p>
        </p:txBody>
      </p:sp>
      <p:sp>
        <p:nvSpPr>
          <p:cNvPr id="6" name="Rectângulo 5"/>
          <p:cNvSpPr/>
          <p:nvPr/>
        </p:nvSpPr>
        <p:spPr>
          <a:xfrm>
            <a:off x="251520" y="4365104"/>
            <a:ext cx="84639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Os </a:t>
            </a: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tumores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são massas celulares: </a:t>
            </a:r>
          </a:p>
          <a:p>
            <a:pPr algn="just">
              <a:lnSpc>
                <a:spcPct val="150000"/>
              </a:lnSpc>
            </a:pP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Benignos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– com crescimento lento, fáceis de controlar por excisão, encapsulados.</a:t>
            </a:r>
          </a:p>
          <a:p>
            <a:pPr algn="just">
              <a:lnSpc>
                <a:spcPct val="150000"/>
              </a:lnSpc>
            </a:pPr>
            <a:r>
              <a:rPr lang="pt-PT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Malignos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-  invasivos e resistentes aos tratamentos.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66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7544" y="476672"/>
            <a:ext cx="8015288" cy="99898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CARCINOGÉNESE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0" y="2290553"/>
            <a:ext cx="8929689" cy="3995947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CANCRO não é uma doença específica. Este termo designa um conjunto de desenvolvimentos celulares malignos, capazes de invadir tecidos adjacentes e até de se espalhar para tecidos distantes.</a:t>
            </a:r>
          </a:p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Carcinomas são cancros dos tecidos epiteliais.</a:t>
            </a:r>
          </a:p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Sarcomas são cancros do tecidos de suporte, como tecido conjuntivo e muscular.</a:t>
            </a: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67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09848" y="548680"/>
            <a:ext cx="8015288" cy="66785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CARCINOGÉNESE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0" y="1916832"/>
            <a:ext cx="8750176" cy="37118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 carcinogénese é o processo pelo qual o cancro se desenvolve.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Teoria mutacional: considera a carcinogénese como um processo com múltiplos passos, desde a iniciação (danificação de DNA), que dá origem à célula neoplásica, passando pela promoção finalmente pela progressão. As células que resultam da fase de progressão são agressivas, podem ligar-se e invadir outras células, num processo que se designa metastização (há grande instabilidade genética).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68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39552" y="476672"/>
            <a:ext cx="8015288" cy="944141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CARCINOGÉNICOS QUÍMICOS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285721" y="1571625"/>
            <a:ext cx="8534752" cy="457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Os agentes que provocam cancro por alteração do DNA designam-se carcinogeneos genéticos.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Os agentes que se ligam e actuam sobre outras moléculas são carcinogeneos epigenéticos.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Algumas substâncias promovem o aparecimento de cancro sozinhas, são os carcinogeneos completos.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Outras requerem processos de activação, que dependem da presença de moléculas distintas.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69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5"/>
          <p:cNvSpPr txBox="1">
            <a:spLocks/>
          </p:cNvSpPr>
          <p:nvPr/>
        </p:nvSpPr>
        <p:spPr>
          <a:xfrm>
            <a:off x="0" y="836712"/>
            <a:ext cx="8858250" cy="530691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Os cancros podem ser iniciados por exposição a radiação ou a vírus.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A avaliação do potencial carcinogénico é uma preocupação fundamental no controlo de novas substâncias, sejam pesticidas, aditivos alimentares ou medicamentos.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PT" sz="24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Oncogenes: genes que induzem a formação.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Genes supressores de tumores: limitam a progressão e têm que ser suprimidos para que o tumor se desenvolva.</a:t>
            </a: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7</a:t>
            </a:fld>
            <a:r>
              <a:rPr lang="pt-PT" sz="1100" dirty="0" smtClean="0">
                <a:solidFill>
                  <a:schemeClr val="bg1"/>
                </a:solidFill>
              </a:rPr>
              <a:t> Nídia Braz 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4400" y="620687"/>
            <a:ext cx="7772400" cy="800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SENSIBILIDADE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28597" y="1785938"/>
            <a:ext cx="8286808" cy="4344987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 resposta a um estímulo tóxico varia muito menos dentro de uma espécie do que entre espécies diferentes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 resposta dos indivíduos de uma população a uma gama variada de doses do mesmo tóxico assume uma distribuição de Gauss, isto é, o gráfico que relaciona a dose com a resposta quantificada (morte, por ex.), tem a forma de um sino.</a:t>
            </a:r>
            <a:endParaRPr kumimoji="0" lang="pt-P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328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5" name="Line 12"/>
          <p:cNvSpPr>
            <a:spLocks noChangeShapeType="1"/>
          </p:cNvSpPr>
          <p:nvPr/>
        </p:nvSpPr>
        <p:spPr bwMode="auto">
          <a:xfrm>
            <a:off x="4787900" y="1196975"/>
            <a:ext cx="0" cy="20161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17411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05E416-FFBD-4F6B-806D-C07CA8DB1AA4}" type="slidenum">
              <a:rPr lang="pt-PT" smtClean="0">
                <a:latin typeface="Arial" charset="0"/>
              </a:rPr>
              <a:pPr>
                <a:defRPr/>
              </a:pPr>
              <a:t>8</a:t>
            </a:fld>
            <a:endParaRPr lang="pt-PT" smtClean="0">
              <a:latin typeface="Arial" charset="0"/>
            </a:endParaRP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3203848" y="765175"/>
            <a:ext cx="30954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400" b="1" dirty="0" smtClean="0">
                <a:solidFill>
                  <a:srgbClr val="FFFF00"/>
                </a:solidFill>
                <a:latin typeface="Calibri" pitchFamily="34" charset="0"/>
              </a:rPr>
              <a:t>Contacto / Ingestão </a:t>
            </a:r>
            <a:endParaRPr lang="pt-PT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708400" y="1916113"/>
            <a:ext cx="2160588" cy="457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400" b="1" dirty="0">
                <a:solidFill>
                  <a:srgbClr val="00FFFF"/>
                </a:solidFill>
                <a:latin typeface="Calibri" pitchFamily="34" charset="0"/>
              </a:rPr>
              <a:t>Absorção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827584" y="4797152"/>
            <a:ext cx="2592586" cy="8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pt-PT" sz="2400" b="1" dirty="0">
                <a:solidFill>
                  <a:srgbClr val="FFFF00"/>
                </a:solidFill>
                <a:latin typeface="Calibri" pitchFamily="34" charset="0"/>
              </a:rPr>
              <a:t>Armazenamento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pt-PT" sz="2400" b="1" dirty="0">
                <a:solidFill>
                  <a:srgbClr val="FFFF00"/>
                </a:solidFill>
                <a:latin typeface="Calibri" pitchFamily="34" charset="0"/>
              </a:rPr>
              <a:t>nos tecidos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187624" y="3429000"/>
            <a:ext cx="7956376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dirty="0">
                <a:solidFill>
                  <a:schemeClr val="bg1"/>
                </a:solidFill>
                <a:latin typeface="Calibri" pitchFamily="34" charset="0"/>
              </a:rPr>
              <a:t>Tóxico ligado</a:t>
            </a:r>
            <a:r>
              <a:rPr lang="pt-PT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pt-PT" sz="3200" dirty="0" smtClean="0">
                <a:solidFill>
                  <a:schemeClr val="bg1"/>
                </a:solidFill>
                <a:latin typeface="Calibri" pitchFamily="34" charset="0"/>
              </a:rPr>
              <a:t>⇋ 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Tóxico </a:t>
            </a:r>
            <a:r>
              <a:rPr lang="pt-PT" sz="2400" dirty="0">
                <a:solidFill>
                  <a:schemeClr val="bg1"/>
                </a:solidFill>
                <a:latin typeface="Calibri" pitchFamily="34" charset="0"/>
              </a:rPr>
              <a:t>livre no plasma </a:t>
            </a:r>
            <a:r>
              <a:rPr lang="pt-PT" sz="3200" dirty="0" smtClean="0">
                <a:solidFill>
                  <a:schemeClr val="bg1"/>
                </a:solidFill>
                <a:latin typeface="Calibri" pitchFamily="34" charset="0"/>
              </a:rPr>
              <a:t>⇋ </a:t>
            </a: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</a:rPr>
              <a:t>Local </a:t>
            </a:r>
            <a:r>
              <a:rPr lang="pt-PT" sz="2400" dirty="0">
                <a:solidFill>
                  <a:schemeClr val="bg1"/>
                </a:solidFill>
                <a:latin typeface="Calibri" pitchFamily="34" charset="0"/>
              </a:rPr>
              <a:t>de acção</a:t>
            </a:r>
          </a:p>
          <a:p>
            <a:pPr>
              <a:spcBef>
                <a:spcPct val="50000"/>
              </a:spcBef>
            </a:pPr>
            <a:endParaRPr lang="pt-PT" sz="2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395536" y="3356992"/>
            <a:ext cx="85693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31753" name="Text Box 10"/>
          <p:cNvSpPr txBox="1">
            <a:spLocks noChangeArrowheads="1"/>
          </p:cNvSpPr>
          <p:nvPr/>
        </p:nvSpPr>
        <p:spPr bwMode="auto">
          <a:xfrm>
            <a:off x="3635375" y="5516563"/>
            <a:ext cx="2376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400" b="1" dirty="0">
                <a:solidFill>
                  <a:srgbClr val="FFFF00"/>
                </a:solidFill>
                <a:latin typeface="Calibri" pitchFamily="34" charset="0"/>
              </a:rPr>
              <a:t>Excreção</a:t>
            </a:r>
          </a:p>
        </p:txBody>
      </p:sp>
      <p:sp>
        <p:nvSpPr>
          <p:cNvPr id="31754" name="Text Box 11"/>
          <p:cNvSpPr txBox="1">
            <a:spLocks noChangeArrowheads="1"/>
          </p:cNvSpPr>
          <p:nvPr/>
        </p:nvSpPr>
        <p:spPr bwMode="auto">
          <a:xfrm>
            <a:off x="6300788" y="4941888"/>
            <a:ext cx="2376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400" b="1" dirty="0">
                <a:solidFill>
                  <a:srgbClr val="FFFF00"/>
                </a:solidFill>
                <a:latin typeface="Calibri" pitchFamily="34" charset="0"/>
              </a:rPr>
              <a:t>Metabolismo</a:t>
            </a:r>
          </a:p>
        </p:txBody>
      </p:sp>
      <p:sp>
        <p:nvSpPr>
          <p:cNvPr id="31756" name="Line 13"/>
          <p:cNvSpPr>
            <a:spLocks noChangeShapeType="1"/>
          </p:cNvSpPr>
          <p:nvPr/>
        </p:nvSpPr>
        <p:spPr bwMode="auto">
          <a:xfrm>
            <a:off x="4787900" y="4292600"/>
            <a:ext cx="0" cy="10080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31757" name="Line 14"/>
          <p:cNvSpPr>
            <a:spLocks noChangeShapeType="1"/>
          </p:cNvSpPr>
          <p:nvPr/>
        </p:nvSpPr>
        <p:spPr bwMode="auto">
          <a:xfrm>
            <a:off x="5508625" y="4005263"/>
            <a:ext cx="1368425" cy="9366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31758" name="Line 15"/>
          <p:cNvSpPr>
            <a:spLocks noChangeShapeType="1"/>
          </p:cNvSpPr>
          <p:nvPr/>
        </p:nvSpPr>
        <p:spPr bwMode="auto">
          <a:xfrm flipV="1">
            <a:off x="2699792" y="4149080"/>
            <a:ext cx="936104" cy="5760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31759" name="Line 16"/>
          <p:cNvSpPr>
            <a:spLocks noChangeShapeType="1"/>
          </p:cNvSpPr>
          <p:nvPr/>
        </p:nvSpPr>
        <p:spPr bwMode="auto">
          <a:xfrm>
            <a:off x="7524750" y="4076700"/>
            <a:ext cx="287338" cy="8651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15" name="Marcador de Posição do Rodapé 5"/>
          <p:cNvSpPr>
            <a:spLocks noGrp="1"/>
          </p:cNvSpPr>
          <p:nvPr>
            <p:ph type="ftr" sz="quarter" idx="4294967295"/>
          </p:nvPr>
        </p:nvSpPr>
        <p:spPr>
          <a:xfrm>
            <a:off x="1" y="6381328"/>
            <a:ext cx="4139952" cy="340147"/>
          </a:xfrm>
          <a:prstGeom prst="rect">
            <a:avLst/>
          </a:prstGeom>
        </p:spPr>
        <p:txBody>
          <a:bodyPr/>
          <a:lstStyle/>
          <a:p>
            <a:r>
              <a:rPr lang="pt-PT" sz="1200" dirty="0" smtClean="0"/>
              <a:t>ESSUAlg 2010 Toxicologia Farmacêutica Nídia Braz</a:t>
            </a:r>
            <a:endParaRPr lang="pt-PT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 txBox="1">
            <a:spLocks/>
          </p:cNvSpPr>
          <p:nvPr/>
        </p:nvSpPr>
        <p:spPr>
          <a:xfrm>
            <a:off x="107504" y="1268760"/>
            <a:ext cx="8715405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As células que revestem os capilares, no cérebro, estão muito compactadas, formando um endotélio impenetrável para muitas moléculas.</a:t>
            </a:r>
            <a:r>
              <a:rPr kumimoji="0" lang="pt-PT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As moléculas capazes de penetrar o SNC são pequenas e lipossolúveis.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Há também uma barreira metabólica, capaz de modificar e de expulsar tóxicos que penetraram a barreira anatómica.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PT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A ação conjugada destas defesas constitui a barreira hemático-encefálica, que dificulta o acesso de substâncias que circulam no sangue  (</a:t>
            </a:r>
            <a:r>
              <a:rPr kumimoji="0" lang="pt-P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medicamentos e tóxicos xenobióticos).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755576" y="62068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bg1"/>
                </a:solidFill>
              </a:rPr>
              <a:t>Defesas do Sistema Nervoso Central</a:t>
            </a:r>
            <a:endParaRPr lang="pt-PT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2382</TotalTime>
  <Words>3360</Words>
  <Application>Microsoft Office PowerPoint</Application>
  <PresentationFormat>Apresentação no Ecrã (4:3)</PresentationFormat>
  <Paragraphs>477</Paragraphs>
  <Slides>69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69</vt:i4>
      </vt:variant>
    </vt:vector>
  </HeadingPairs>
  <TitlesOfParts>
    <vt:vector size="70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nidia braz</dc:creator>
  <cp:lastModifiedBy>Nídia</cp:lastModifiedBy>
  <cp:revision>122</cp:revision>
  <dcterms:created xsi:type="dcterms:W3CDTF">2011-02-09T13:17:22Z</dcterms:created>
  <dcterms:modified xsi:type="dcterms:W3CDTF">2014-04-01T09:33:07Z</dcterms:modified>
</cp:coreProperties>
</file>