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7"/>
  </p:notesMasterIdLst>
  <p:handoutMasterIdLst>
    <p:handoutMasterId r:id="rId28"/>
  </p:handoutMasterIdLst>
  <p:sldIdLst>
    <p:sldId id="279" r:id="rId2"/>
    <p:sldId id="295" r:id="rId3"/>
    <p:sldId id="307" r:id="rId4"/>
    <p:sldId id="301" r:id="rId5"/>
    <p:sldId id="296" r:id="rId6"/>
    <p:sldId id="281" r:id="rId7"/>
    <p:sldId id="282" r:id="rId8"/>
    <p:sldId id="302" r:id="rId9"/>
    <p:sldId id="305" r:id="rId10"/>
    <p:sldId id="283" r:id="rId11"/>
    <p:sldId id="306" r:id="rId12"/>
    <p:sldId id="286" r:id="rId13"/>
    <p:sldId id="285" r:id="rId14"/>
    <p:sldId id="287" r:id="rId15"/>
    <p:sldId id="297" r:id="rId16"/>
    <p:sldId id="303" r:id="rId17"/>
    <p:sldId id="288" r:id="rId18"/>
    <p:sldId id="304" r:id="rId19"/>
    <p:sldId id="291" r:id="rId20"/>
    <p:sldId id="298" r:id="rId21"/>
    <p:sldId id="292" r:id="rId22"/>
    <p:sldId id="300" r:id="rId23"/>
    <p:sldId id="293" r:id="rId24"/>
    <p:sldId id="294" r:id="rId25"/>
    <p:sldId id="299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1200"/>
    <a:srgbClr val="220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71030" autoAdjust="0"/>
  </p:normalViewPr>
  <p:slideViewPr>
    <p:cSldViewPr>
      <p:cViewPr varScale="1">
        <p:scale>
          <a:sx n="48" d="100"/>
          <a:sy n="48" d="100"/>
        </p:scale>
        <p:origin x="-19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9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E4328D2-1535-47DC-9A19-4B854759DDE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241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AC5F1B7-C66E-496A-A22A-C7543F6B0D7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55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8CF575-76F0-483D-919B-AF87B144A19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F39E76-C70E-488E-9345-54E7BCEE061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0A8BEC-A789-4BF2-8A40-0690C11C4FF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98A9F9-D791-4A27-8DAD-4AB9B45F28C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7D5826-AA81-44FD-8F9D-28934ABBC59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DCFE5F-72E0-4641-B37A-9262429B5F4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DCFE5F-72E0-4641-B37A-9262429B5F4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EBD398-D020-4F7F-B7FF-7D0E4E3D554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778A7F-BB54-41CD-8854-07DDD1D3A6D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A2D82C-0B74-4F04-AE41-C28D1C17020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8ADADE-4A80-4857-9434-535F595CF20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C5F1B7-C66E-496A-A22A-C7543F6B0D7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304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2E8F1E-F351-4B68-A322-531B9A34B49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76AA08-103E-4E30-8F10-80DF76425C0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5C978A-A7B6-4E91-A631-26BD6BF953F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FB266C-6BBA-4CDD-B668-D2A9E5474D7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A4BE83-1285-4B31-8F67-A4B27502DDF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A4BE83-1285-4B31-8F67-A4B27502DDF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>
              <a:latin typeface="Arial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F39E76-C70E-488E-9345-54E7BCEE061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t-PT" sz="2400" dirty="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6" name="Group 1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3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1" name="Rectangle 4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t-PT" dirty="0">
                  <a:latin typeface="Arial" pitchFamily="34" charset="0"/>
                  <a:cs typeface="+mn-cs"/>
                </a:endParaRPr>
              </a:p>
            </p:txBody>
          </p:sp>
        </p:grpSp>
        <p:grpSp>
          <p:nvGrpSpPr>
            <p:cNvPr id="7" name="Group 15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11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9" name="Line 12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t-PT" dirty="0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63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PT"/>
              <a:t>Clique para editar o estilo do título			</a:t>
            </a:r>
          </a:p>
        </p:txBody>
      </p:sp>
      <p:sp>
        <p:nvSpPr>
          <p:cNvPr id="263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1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4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9C2E5-0B8B-434B-8C48-6C339F8FC5C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ADB26-3D9C-4B87-AF5D-150041950B7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1D426-138E-4E95-813C-E3FB88B9BB9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ítulo, text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E2E1F-DE5C-4452-9882-92DA3224BE7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08609-6AC6-4BA2-96C5-2CC4673F2A4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72883-5FFB-4FA3-A5BF-EE8A52C41C3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AF5FC-2636-4035-BA95-E855914DFE2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E7E32-A811-4A29-B35F-E0B4F6C832A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D3937-0B7C-45DE-A808-C9947E928C1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1FC86-512D-4A66-9A2C-BDB111EC3CC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65BEC-D4ED-46E2-AE3A-3A7FEAF50F8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490C-962C-4430-9698-92F81D8F0FC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3D8D1-3C51-4579-888F-21268FAB297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62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t-PT" sz="2400" dirty="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1034" name="Group 11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62146" name="Rectangle 2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262148" name="Line 4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t-PT" dirty="0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			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62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2621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A913EC1-E9B3-4A9A-A5B0-84E1F95A250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262154" name="Line 10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dirty="0">
              <a:latin typeface="Arial" pitchFamily="34" charset="0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  <p:sldLayoutId id="2147484265" r:id="rId12"/>
    <p:sldLayoutId id="214748426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Poluente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t.wikipedia.org/wiki/ADN" TargetMode="External"/><Relationship Id="rId5" Type="http://schemas.openxmlformats.org/officeDocument/2006/relationships/hyperlink" Target="http://pt.wikipedia.org/wiki/Citocromo_P450" TargetMode="External"/><Relationship Id="rId4" Type="http://schemas.openxmlformats.org/officeDocument/2006/relationships/hyperlink" Target="http://pt.wikipedia.org/wiki/Enzimas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pt.wikipedia.org/wiki/Borracha" TargetMode="External"/><Relationship Id="rId3" Type="http://schemas.openxmlformats.org/officeDocument/2006/relationships/hyperlink" Target="http://pt.wikipedia.org/wiki/Iodo" TargetMode="External"/><Relationship Id="rId7" Type="http://schemas.openxmlformats.org/officeDocument/2006/relationships/hyperlink" Target="http://pt.wikipedia.org/wiki/Cer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t.wikipedia.org/wiki/%C3%93leo_vegetal" TargetMode="External"/><Relationship Id="rId5" Type="http://schemas.openxmlformats.org/officeDocument/2006/relationships/hyperlink" Target="http://pt.wikipedia.org/wiki/Gordura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://pt.wikipedia.org/wiki/F%C3%B3sforo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</a:rPr>
              <a:t>APARELHO REPRODUTOR</a:t>
            </a:r>
            <a:r>
              <a:rPr lang="pt-PT" sz="2800" dirty="0" smtClean="0">
                <a:latin typeface="Calibri" pitchFamily="34" charset="0"/>
              </a:rPr>
              <a:t> </a:t>
            </a:r>
            <a:br>
              <a:rPr lang="pt-PT" sz="2800" dirty="0" smtClean="0">
                <a:latin typeface="Calibri" pitchFamily="34" charset="0"/>
              </a:rPr>
            </a:br>
            <a:r>
              <a:rPr lang="pt-PT" sz="2800" dirty="0" smtClean="0">
                <a:latin typeface="Calibri" pitchFamily="34" charset="0"/>
              </a:rPr>
              <a:t> -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</a:rPr>
              <a:t>Mecanismos de defesa no Homem,</a:t>
            </a:r>
            <a:endParaRPr lang="pt-PT" sz="28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5363" name="Marcador de Posição do Texto 17"/>
          <p:cNvSpPr>
            <a:spLocks noGrp="1"/>
          </p:cNvSpPr>
          <p:nvPr>
            <p:ph idx="1"/>
          </p:nvPr>
        </p:nvSpPr>
        <p:spPr>
          <a:xfrm>
            <a:off x="357158" y="1643063"/>
            <a:ext cx="8343930" cy="445928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Existe uma barreira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hemato-testicular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formada pelos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epitélios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que revestem os vasos sanguíneos e também os canais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seminíferos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; por outro lado, dentro dos canais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seminíferos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existe uma outra barreira formada pela ligação estreita entre as células de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Sertoli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. A conjugação destas estruturas  impede muitas substâncias de penetrarem no local onde ocorre a produção dos espermatozóides. </a:t>
            </a:r>
          </a:p>
          <a:p>
            <a:pPr algn="just">
              <a:lnSpc>
                <a:spcPct val="150000"/>
              </a:lnSpc>
            </a:pPr>
            <a:endParaRPr lang="pt-PT" sz="2400" dirty="0" smtClean="0">
              <a:solidFill>
                <a:schemeClr val="tx2"/>
              </a:solidFill>
            </a:endParaRPr>
          </a:p>
          <a:p>
            <a:pPr algn="just">
              <a:buFont typeface="Wingdings" pitchFamily="2" charset="2"/>
              <a:buNone/>
            </a:pPr>
            <a:endParaRPr lang="pt-PT" sz="2400" dirty="0" smtClean="0"/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2814B-DDAF-4C6A-BFA1-70E00B7F9807}" type="slidenum">
              <a:rPr lang="pt-PT" smtClean="0">
                <a:latin typeface="Arial" charset="0"/>
              </a:rPr>
              <a:pPr>
                <a:defRPr/>
              </a:pPr>
              <a:t>1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5344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t-PT" sz="2800" dirty="0" err="1" smtClean="0">
                <a:latin typeface="Calibri" pitchFamily="34" charset="0"/>
              </a:rPr>
              <a:t>Citotoxicidade</a:t>
            </a:r>
            <a:r>
              <a:rPr lang="pt-PT" sz="2800" dirty="0" smtClean="0">
                <a:latin typeface="Calibri" pitchFamily="34" charset="0"/>
              </a:rPr>
              <a:t> e infertilidade na Mulher</a:t>
            </a:r>
            <a:endParaRPr lang="pt-PT" sz="2800" b="1" dirty="0">
              <a:latin typeface="Calibri" pitchFamily="34" charset="0"/>
            </a:endParaRPr>
          </a:p>
        </p:txBody>
      </p:sp>
      <p:sp>
        <p:nvSpPr>
          <p:cNvPr id="22531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196752"/>
            <a:ext cx="8892480" cy="3500437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2"/>
                </a:solidFill>
              </a:rPr>
              <a:t>	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Citotóxicos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como </a:t>
            </a: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Agentes </a:t>
            </a:r>
            <a:r>
              <a:rPr lang="pt-PT" sz="2400" dirty="0" err="1" smtClean="0">
                <a:solidFill>
                  <a:srgbClr val="FFC000"/>
                </a:solidFill>
                <a:latin typeface="Calibri" pitchFamily="34" charset="0"/>
              </a:rPr>
              <a:t>anti-neoplásicos</a:t>
            </a:r>
            <a:r>
              <a:rPr lang="pt-PT" sz="2400" dirty="0" smtClean="0">
                <a:latin typeface="Calibri" pitchFamily="34" charset="0"/>
              </a:rPr>
              <a:t>;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	Metais pesados</a:t>
            </a:r>
            <a:r>
              <a:rPr lang="pt-PT" sz="2400" dirty="0" smtClean="0">
                <a:latin typeface="Calibri" pitchFamily="34" charset="0"/>
              </a:rPr>
              <a:t>;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	Hidrocarbonetos policíclicos aromáticos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PAHs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- 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  <a:hlinkClick r:id="rId3" action="ppaction://hlinkfile" tooltip="Poluentes"/>
              </a:rPr>
              <a:t>poluentes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</a:rPr>
              <a:t> orgânicos de grande persistência ambiental, e muitos deles são capazes de reagir, após transformações metabólicas (</a:t>
            </a:r>
            <a:r>
              <a:rPr lang="pt-PT" sz="2400" dirty="0" err="1" smtClean="0">
                <a:solidFill>
                  <a:schemeClr val="tx2"/>
                </a:solidFill>
                <a:latin typeface="Arial" charset="0"/>
              </a:rPr>
              <a:t>bioactivação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</a:rPr>
              <a:t> prévia das 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  <a:hlinkClick r:id="rId4" action="ppaction://hlinkfile" tooltip="Enzimas"/>
              </a:rPr>
              <a:t>enzimas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</a:rPr>
              <a:t> do 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  <a:hlinkClick r:id="rId5" action="ppaction://hlinkfile" tooltip="Citocromo P450"/>
              </a:rPr>
              <a:t>citocromo P450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</a:rPr>
              <a:t> ), com o 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  <a:hlinkClick r:id="rId6" action="ppaction://hlinkfile" tooltip="ADN"/>
              </a:rPr>
              <a:t>ADN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</a:rPr>
              <a:t>, tornando-se carcinogénicos e potenciais </a:t>
            </a:r>
            <a:r>
              <a:rPr lang="pt-PT" sz="2400" dirty="0" err="1" smtClean="0">
                <a:solidFill>
                  <a:schemeClr val="tx2"/>
                </a:solidFill>
                <a:latin typeface="Arial" charset="0"/>
              </a:rPr>
              <a:t>mutagénicos</a:t>
            </a:r>
            <a:r>
              <a:rPr lang="pt-PT" sz="2400" dirty="0" smtClean="0">
                <a:solidFill>
                  <a:schemeClr val="tx2"/>
                </a:solidFill>
                <a:latin typeface="Arial" charset="0"/>
              </a:rPr>
              <a:t>.</a:t>
            </a:r>
            <a:endParaRPr lang="pt-PT" sz="2400" dirty="0" smtClean="0">
              <a:latin typeface="Calibri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	Radiação ionizante</a:t>
            </a:r>
            <a:r>
              <a:rPr lang="pt-PT" sz="2400" dirty="0" smtClean="0">
                <a:latin typeface="Calibri" pitchFamily="34" charset="0"/>
              </a:rPr>
              <a:t>;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	</a:t>
            </a:r>
            <a:endParaRPr lang="pt-PT" dirty="0" smtClean="0"/>
          </a:p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7B2574-8C27-413B-9B64-AC8E95780258}" type="slidenum">
              <a:rPr lang="pt-PT" smtClean="0"/>
              <a:pPr>
                <a:defRPr/>
              </a:pPr>
              <a:t>10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t-PT" sz="2800" dirty="0" err="1" smtClean="0">
                <a:latin typeface="Calibri" pitchFamily="34" charset="0"/>
              </a:rPr>
              <a:t>Citotoxicidade</a:t>
            </a:r>
            <a:r>
              <a:rPr lang="pt-PT" sz="2800" dirty="0" smtClean="0">
                <a:latin typeface="Calibri" pitchFamily="34" charset="0"/>
              </a:rPr>
              <a:t> e infertilidade na Mulher</a:t>
            </a:r>
            <a:endParaRPr lang="pt-PT" sz="2800" b="1" dirty="0">
              <a:latin typeface="Calibri" pitchFamily="34" charset="0"/>
            </a:endParaRPr>
          </a:p>
        </p:txBody>
      </p:sp>
      <p:sp>
        <p:nvSpPr>
          <p:cNvPr id="22531" name="Marcador de Posição de Conteúdo 2"/>
          <p:cNvSpPr>
            <a:spLocks noGrp="1"/>
          </p:cNvSpPr>
          <p:nvPr>
            <p:ph idx="1"/>
          </p:nvPr>
        </p:nvSpPr>
        <p:spPr>
          <a:xfrm>
            <a:off x="251520" y="1628801"/>
            <a:ext cx="8640960" cy="316835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Pesticidas</a:t>
            </a:r>
            <a:r>
              <a:rPr lang="pt-PT" sz="2400" dirty="0" smtClean="0">
                <a:latin typeface="Calibri" pitchFamily="34" charset="0"/>
              </a:rPr>
              <a:t>;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	Solventes aromáticos -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são amplamente utilizados nas industrias plásticas</a:t>
            </a:r>
            <a:r>
              <a:rPr lang="pt-PT" sz="2400" baseline="-250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de borracha, química e petroquímica. Os mais comuns são o benzeno, o tolueno e o xileno. </a:t>
            </a:r>
            <a:endParaRPr lang="pt-PT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7B2574-8C27-413B-9B64-AC8E95780258}" type="slidenum">
              <a:rPr lang="pt-PT" smtClean="0"/>
              <a:pPr>
                <a:defRPr/>
              </a:pPr>
              <a:t>11</a:t>
            </a:fld>
            <a:endParaRPr lang="pt-PT" dirty="0"/>
          </a:p>
        </p:txBody>
      </p:sp>
      <p:sp>
        <p:nvSpPr>
          <p:cNvPr id="22533" name="CaixaDeTexto 4"/>
          <p:cNvSpPr txBox="1">
            <a:spLocks noChangeArrowheads="1"/>
          </p:cNvSpPr>
          <p:nvPr/>
        </p:nvSpPr>
        <p:spPr bwMode="auto">
          <a:xfrm>
            <a:off x="357188" y="5229200"/>
            <a:ext cx="8501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Os efeitos destes agentes variam de acordo com a fase de desenvolvimento em que o </a:t>
            </a:r>
            <a:r>
              <a:rPr lang="pt-PT" sz="2400" dirty="0" err="1">
                <a:solidFill>
                  <a:schemeClr val="tx2"/>
                </a:solidFill>
                <a:latin typeface="Calibri" pitchFamily="34" charset="0"/>
              </a:rPr>
              <a:t>oócito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 se encontra</a:t>
            </a:r>
            <a:r>
              <a:rPr lang="pt-PT" dirty="0">
                <a:solidFill>
                  <a:schemeClr val="tx2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Marcador de Posição de Conteúdo 2"/>
          <p:cNvSpPr>
            <a:spLocks noGrp="1"/>
          </p:cNvSpPr>
          <p:nvPr>
            <p:ph idx="1"/>
          </p:nvPr>
        </p:nvSpPr>
        <p:spPr>
          <a:xfrm>
            <a:off x="251520" y="1196752"/>
            <a:ext cx="8486807" cy="471487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Os efeitos que destroem oócitos secundários podem conduzir a infertilidade temporária, que será remediada à medida que se produzem novos oócitos secundários.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Uma destruição parcial nos oócitos primários, pode conduzir, não a uma infertilidade imediata, mas a uma menopausa precoce.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Uma destruição total dos oócitos primários conduzirá a uma infertilidade permanente assim como a uma menopausa precoce</a:t>
            </a:r>
            <a:r>
              <a:rPr lang="pt-PT" sz="2400" dirty="0" smtClean="0">
                <a:latin typeface="Calibri" pitchFamily="34" charset="0"/>
              </a:rPr>
              <a:t>.</a:t>
            </a:r>
          </a:p>
          <a:p>
            <a:pPr algn="just"/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F64397-8C6B-4327-B609-B8ADFF2BAE4B}" type="slidenum">
              <a:rPr lang="pt-PT" smtClean="0"/>
              <a:pPr>
                <a:defRPr/>
              </a:pPr>
              <a:t>12</a:t>
            </a:fld>
            <a:endParaRPr lang="pt-PT" dirty="0"/>
          </a:p>
        </p:txBody>
      </p:sp>
      <p:sp>
        <p:nvSpPr>
          <p:cNvPr id="23556" name="Rectângulo 4"/>
          <p:cNvSpPr>
            <a:spLocks noChangeArrowheads="1"/>
          </p:cNvSpPr>
          <p:nvPr/>
        </p:nvSpPr>
        <p:spPr bwMode="auto">
          <a:xfrm>
            <a:off x="1547664" y="476672"/>
            <a:ext cx="59624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PT" sz="2800" dirty="0">
                <a:solidFill>
                  <a:schemeClr val="tx2"/>
                </a:solidFill>
                <a:latin typeface="Calibri" pitchFamily="34" charset="0"/>
              </a:rPr>
              <a:t>Citotoxicidade e infertilidade na Mulher</a:t>
            </a: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Marcador de Posição de Conteúdo 2"/>
          <p:cNvSpPr>
            <a:spLocks noGrp="1"/>
          </p:cNvSpPr>
          <p:nvPr>
            <p:ph idx="1"/>
          </p:nvPr>
        </p:nvSpPr>
        <p:spPr>
          <a:xfrm>
            <a:off x="251520" y="1643063"/>
            <a:ext cx="8449569" cy="471487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Os metabolitos resultantes da degradação dos hidrocarbonetos aromáticos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policíclicos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(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PAHs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) destroem os oócitos primários. Isto pode explicar a menopausa precoce nas mulheres constantemente expostas ao tabaco (que contem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PAHs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).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A4192-34C8-4182-B045-44D89301E022}" type="slidenum">
              <a:rPr lang="pt-PT" smtClean="0"/>
              <a:pPr>
                <a:defRPr/>
              </a:pPr>
              <a:t>13</a:t>
            </a:fld>
            <a:endParaRPr lang="pt-PT" dirty="0"/>
          </a:p>
        </p:txBody>
      </p:sp>
      <p:sp>
        <p:nvSpPr>
          <p:cNvPr id="24580" name="Rectângulo 4"/>
          <p:cNvSpPr>
            <a:spLocks noChangeArrowheads="1"/>
          </p:cNvSpPr>
          <p:nvPr/>
        </p:nvSpPr>
        <p:spPr bwMode="auto">
          <a:xfrm>
            <a:off x="1500188" y="642938"/>
            <a:ext cx="59624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PT" sz="2800" dirty="0">
                <a:solidFill>
                  <a:schemeClr val="tx2"/>
                </a:solidFill>
                <a:latin typeface="Calibri" pitchFamily="34" charset="0"/>
              </a:rPr>
              <a:t>Citotoxicidade e infertilidade na Mulher</a:t>
            </a: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Posição de Conteúdo 2"/>
          <p:cNvSpPr>
            <a:spLocks noGrp="1"/>
          </p:cNvSpPr>
          <p:nvPr>
            <p:ph idx="1"/>
          </p:nvPr>
        </p:nvSpPr>
        <p:spPr>
          <a:xfrm>
            <a:off x="228570" y="2143125"/>
            <a:ext cx="8415368" cy="471487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LH (hormona de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luteinização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) - Determina a produção de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testosterona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FSH (hormona de estimulação folicular) – Controla a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espermatogénese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GnRF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(factor de libertação da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gonadotropina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produzido pelo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hipotálamo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) – Controla a produção da LH e da FSH na hipófise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44AB0-FC34-4FB4-8DF0-619F10531CE4}" type="slidenum">
              <a:rPr lang="pt-PT" smtClean="0"/>
              <a:pPr>
                <a:defRPr/>
              </a:pPr>
              <a:t>14</a:t>
            </a:fld>
            <a:endParaRPr lang="pt-PT" dirty="0"/>
          </a:p>
        </p:txBody>
      </p:sp>
      <p:sp>
        <p:nvSpPr>
          <p:cNvPr id="26628" name="Rectângulo 4"/>
          <p:cNvSpPr>
            <a:spLocks noChangeArrowheads="1"/>
          </p:cNvSpPr>
          <p:nvPr/>
        </p:nvSpPr>
        <p:spPr bwMode="auto">
          <a:xfrm>
            <a:off x="857250" y="458669"/>
            <a:ext cx="77866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800" dirty="0">
                <a:solidFill>
                  <a:schemeClr val="tx2"/>
                </a:solidFill>
                <a:latin typeface="Calibri" pitchFamily="34" charset="0"/>
              </a:rPr>
              <a:t>Efeitos tóxicos sobre a produção de hormonas </a:t>
            </a:r>
            <a:endParaRPr lang="pt-PT" sz="2800" dirty="0" smtClean="0">
              <a:solidFill>
                <a:schemeClr val="tx2"/>
              </a:solidFill>
              <a:latin typeface="Calibri" pitchFamily="34" charset="0"/>
            </a:endParaRPr>
          </a:p>
          <a:p>
            <a:endParaRPr lang="pt-PT" sz="2800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</a:rPr>
              <a:t>No </a:t>
            </a:r>
            <a:r>
              <a:rPr lang="pt-PT" sz="2800" dirty="0">
                <a:solidFill>
                  <a:schemeClr val="tx2"/>
                </a:solidFill>
                <a:latin typeface="Calibri" pitchFamily="34" charset="0"/>
              </a:rPr>
              <a:t>Homem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  <a:endParaRPr lang="pt-PT" sz="2800" dirty="0">
              <a:latin typeface="Calibri" pitchFamily="34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E6869-9B46-4C6E-A234-5DC3E5CA903F}" type="slidenum">
              <a:rPr lang="pt-PT" smtClean="0"/>
              <a:pPr>
                <a:defRPr/>
              </a:pPr>
              <a:t>15</a:t>
            </a:fld>
            <a:endParaRPr lang="pt-PT" dirty="0"/>
          </a:p>
        </p:txBody>
      </p:sp>
      <p:pic>
        <p:nvPicPr>
          <p:cNvPr id="25603" name="Picture 2" descr="http://openlearn.open.ac.uk/file.php/1638/SK220_1_019i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  <a14:imgEffect>
                      <a14:brightnessContrast bright="1000" contrast="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72000" y="1268759"/>
            <a:ext cx="4572000" cy="381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5"/>
          <p:cNvSpPr txBox="1">
            <a:spLocks noChangeArrowheads="1"/>
          </p:cNvSpPr>
          <p:nvPr/>
        </p:nvSpPr>
        <p:spPr bwMode="auto">
          <a:xfrm>
            <a:off x="467544" y="1124744"/>
            <a:ext cx="41044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err="1">
                <a:solidFill>
                  <a:srgbClr val="FFFF00"/>
                </a:solidFill>
                <a:latin typeface="Calibri" pitchFamily="34" charset="0"/>
              </a:rPr>
              <a:t>Estrogénios</a:t>
            </a:r>
            <a:r>
              <a:rPr lang="pt-PT" sz="2400" dirty="0">
                <a:solidFill>
                  <a:srgbClr val="FFFF00"/>
                </a:solidFill>
                <a:latin typeface="Calibri" pitchFamily="34" charset="0"/>
              </a:rPr>
              <a:t> e  </a:t>
            </a:r>
            <a:r>
              <a:rPr lang="pt-PT" sz="2400" dirty="0" err="1">
                <a:solidFill>
                  <a:schemeClr val="tx2"/>
                </a:solidFill>
                <a:latin typeface="Calibri" pitchFamily="34" charset="0"/>
              </a:rPr>
              <a:t>progesterona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 bloqueiam a </a:t>
            </a:r>
            <a:r>
              <a:rPr lang="pt-PT" sz="2400" dirty="0" err="1">
                <a:solidFill>
                  <a:schemeClr val="tx2"/>
                </a:solidFill>
                <a:latin typeface="Calibri" pitchFamily="34" charset="0"/>
              </a:rPr>
              <a:t>espermatogénese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 por supressão de LH e FSH. Os</a:t>
            </a:r>
            <a:r>
              <a:rPr lang="pt-PT" sz="2400" dirty="0">
                <a:latin typeface="Calibri" pitchFamily="34" charset="0"/>
              </a:rPr>
              <a:t> </a:t>
            </a:r>
            <a:r>
              <a:rPr lang="pt-PT" sz="2400" dirty="0">
                <a:solidFill>
                  <a:srgbClr val="FFFF00"/>
                </a:solidFill>
                <a:latin typeface="Calibri" pitchFamily="34" charset="0"/>
              </a:rPr>
              <a:t>anabolizantes esteróides 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baixam os níveis e </a:t>
            </a:r>
            <a:r>
              <a:rPr lang="pt-PT" sz="2400" dirty="0" err="1">
                <a:solidFill>
                  <a:schemeClr val="tx2"/>
                </a:solidFill>
                <a:latin typeface="Calibri" pitchFamily="34" charset="0"/>
              </a:rPr>
              <a:t>testosterona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, conduzindo também à diminuição da </a:t>
            </a:r>
            <a:r>
              <a:rPr lang="pt-PT" sz="2400" dirty="0" err="1">
                <a:solidFill>
                  <a:schemeClr val="tx2"/>
                </a:solidFill>
                <a:latin typeface="Calibri" pitchFamily="34" charset="0"/>
              </a:rPr>
              <a:t>espermatogénese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57A2D4-2CD9-44A1-A803-B76206E5DA2E}" type="slidenum">
              <a:rPr lang="pt-PT" smtClean="0"/>
              <a:pPr>
                <a:defRPr/>
              </a:pPr>
              <a:t>16</a:t>
            </a:fld>
            <a:endParaRPr lang="pt-PT" dirty="0"/>
          </a:p>
        </p:txBody>
      </p:sp>
      <p:pic>
        <p:nvPicPr>
          <p:cNvPr id="27651" name="Picture 2" descr="FSH and LH from pituitary glan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  <a14:imgEffect>
                      <a14:brightnessContrast contrast="3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4464496" cy="357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CaixaDeTexto 3"/>
          <p:cNvSpPr txBox="1">
            <a:spLocks noChangeArrowheads="1"/>
          </p:cNvSpPr>
          <p:nvPr/>
        </p:nvSpPr>
        <p:spPr bwMode="auto">
          <a:xfrm>
            <a:off x="4572000" y="857232"/>
            <a:ext cx="4286250" cy="446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Na 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mulher, a FSH e a LH produzidas pela tiróide, controlam a ovulação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pt-PT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Este 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é o principio activo dos anticonceptivos hormonais que, ao fornecerem  </a:t>
            </a:r>
            <a:r>
              <a:rPr lang="pt-PT" sz="2400" dirty="0" err="1">
                <a:solidFill>
                  <a:schemeClr val="tx2"/>
                </a:solidFill>
                <a:latin typeface="Calibri" pitchFamily="34" charset="0"/>
              </a:rPr>
              <a:t>estrogénios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 e </a:t>
            </a:r>
            <a:r>
              <a:rPr lang="pt-PT" sz="2400" dirty="0" err="1">
                <a:solidFill>
                  <a:schemeClr val="tx2"/>
                </a:solidFill>
                <a:latin typeface="Calibri" pitchFamily="34" charset="0"/>
              </a:rPr>
              <a:t>progesterona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 inibem a produção de FSH e LH, inibindo a ovulação.</a:t>
            </a: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Marcador de Posição de Conteúdo 2"/>
          <p:cNvSpPr>
            <a:spLocks noGrp="1"/>
          </p:cNvSpPr>
          <p:nvPr>
            <p:ph idx="1"/>
          </p:nvPr>
        </p:nvSpPr>
        <p:spPr>
          <a:xfrm>
            <a:off x="357158" y="2143125"/>
            <a:ext cx="8343930" cy="3571891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/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LH</a:t>
            </a:r>
            <a:r>
              <a:rPr lang="pt-PT" sz="2400" b="1" dirty="0" smtClean="0">
                <a:solidFill>
                  <a:schemeClr val="tx2"/>
                </a:solidFill>
                <a:latin typeface="Calibri" pitchFamily="34" charset="0"/>
              </a:rPr>
              <a:t> e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FSH – Promovem a síntese de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estrogénios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e de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progesterona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GnRF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(factor de libertação da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gonadotropina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produzido pelo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hipotálamo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) – Controla a produção da LH e da FSH na hipófise.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2D68C-231B-4F30-B4E8-E5778EC5EF8E}" type="slidenum">
              <a:rPr lang="pt-PT" smtClean="0"/>
              <a:pPr>
                <a:defRPr/>
              </a:pPr>
              <a:t>17</a:t>
            </a:fld>
            <a:endParaRPr lang="pt-PT" dirty="0"/>
          </a:p>
        </p:txBody>
      </p:sp>
      <p:sp>
        <p:nvSpPr>
          <p:cNvPr id="28676" name="Rectângulo 4"/>
          <p:cNvSpPr>
            <a:spLocks noChangeArrowheads="1"/>
          </p:cNvSpPr>
          <p:nvPr/>
        </p:nvSpPr>
        <p:spPr bwMode="auto">
          <a:xfrm>
            <a:off x="928688" y="500063"/>
            <a:ext cx="785812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800" dirty="0">
                <a:solidFill>
                  <a:schemeClr val="tx2"/>
                </a:solidFill>
                <a:latin typeface="Calibri" pitchFamily="34" charset="0"/>
              </a:rPr>
              <a:t>Efeitos tóxicos sobre a produção de hormonas </a:t>
            </a:r>
            <a:endParaRPr lang="pt-PT" sz="2800" dirty="0" smtClean="0">
              <a:solidFill>
                <a:schemeClr val="tx2"/>
              </a:solidFill>
              <a:latin typeface="Calibri" pitchFamily="34" charset="0"/>
            </a:endParaRPr>
          </a:p>
          <a:p>
            <a:endParaRPr lang="pt-PT" sz="28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</a:rPr>
              <a:t>Na </a:t>
            </a:r>
            <a:r>
              <a:rPr lang="pt-PT" sz="2800" dirty="0">
                <a:solidFill>
                  <a:schemeClr val="tx2"/>
                </a:solidFill>
                <a:latin typeface="Calibri" pitchFamily="34" charset="0"/>
              </a:rPr>
              <a:t>Mulher:</a:t>
            </a:r>
          </a:p>
          <a:p>
            <a:pPr algn="ctr"/>
            <a:endParaRPr lang="pt-PT" sz="2800" dirty="0">
              <a:solidFill>
                <a:schemeClr val="tx2"/>
              </a:solidFill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2D68C-231B-4F30-B4E8-E5778EC5EF8E}" type="slidenum">
              <a:rPr lang="pt-PT" smtClean="0"/>
              <a:pPr>
                <a:defRPr/>
              </a:pPr>
              <a:t>18</a:t>
            </a:fld>
            <a:endParaRPr lang="pt-PT" dirty="0"/>
          </a:p>
        </p:txBody>
      </p:sp>
      <p:sp>
        <p:nvSpPr>
          <p:cNvPr id="28676" name="Rectângulo 4"/>
          <p:cNvSpPr>
            <a:spLocks noChangeArrowheads="1"/>
          </p:cNvSpPr>
          <p:nvPr/>
        </p:nvSpPr>
        <p:spPr bwMode="auto">
          <a:xfrm>
            <a:off x="928688" y="500063"/>
            <a:ext cx="7858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800" dirty="0">
                <a:solidFill>
                  <a:schemeClr val="tx2"/>
                </a:solidFill>
                <a:latin typeface="Calibri" pitchFamily="34" charset="0"/>
              </a:rPr>
              <a:t>Efeitos tóxicos sobre a produção de hormonas Na Mulher:</a:t>
            </a:r>
          </a:p>
          <a:p>
            <a:pPr algn="ctr"/>
            <a:endParaRPr lang="pt-PT" sz="2800" dirty="0">
              <a:solidFill>
                <a:schemeClr val="tx2"/>
              </a:solidFill>
            </a:endParaRPr>
          </a:p>
        </p:txBody>
      </p:sp>
      <p:sp>
        <p:nvSpPr>
          <p:cNvPr id="28677" name="CaixaDeTexto 4"/>
          <p:cNvSpPr txBox="1">
            <a:spLocks noChangeArrowheads="1"/>
          </p:cNvSpPr>
          <p:nvPr/>
        </p:nvSpPr>
        <p:spPr bwMode="auto">
          <a:xfrm>
            <a:off x="395536" y="1916832"/>
            <a:ext cx="8143875" cy="335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rgbClr val="FFFF00"/>
                </a:solidFill>
                <a:latin typeface="Calibri" pitchFamily="34" charset="0"/>
              </a:rPr>
              <a:t>Anestésicos, analgésicos e outros 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podem interferir com o controlo neuronal ou hormonal das funções de </a:t>
            </a:r>
            <a:r>
              <a:rPr lang="pt-PT" sz="2400" dirty="0" err="1">
                <a:solidFill>
                  <a:schemeClr val="tx2"/>
                </a:solidFill>
                <a:latin typeface="Calibri" pitchFamily="34" charset="0"/>
              </a:rPr>
              <a:t>hipotálamo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 e da hipófise, impedindo a ovulação.</a:t>
            </a:r>
          </a:p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O</a:t>
            </a:r>
            <a:r>
              <a:rPr lang="pt-PT" sz="2400" dirty="0">
                <a:latin typeface="Calibri" pitchFamily="34" charset="0"/>
              </a:rPr>
              <a:t> </a:t>
            </a:r>
            <a:r>
              <a:rPr lang="pt-PT" sz="2400" dirty="0">
                <a:solidFill>
                  <a:srgbClr val="FFFF00"/>
                </a:solidFill>
                <a:latin typeface="Calibri" pitchFamily="34" charset="0"/>
              </a:rPr>
              <a:t>DDT</a:t>
            </a:r>
            <a:r>
              <a:rPr lang="pt-PT" sz="2400" dirty="0">
                <a:latin typeface="Calibri" pitchFamily="34" charset="0"/>
              </a:rPr>
              <a:t> 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e outros </a:t>
            </a:r>
            <a:r>
              <a:rPr lang="pt-PT" sz="2400" dirty="0">
                <a:solidFill>
                  <a:srgbClr val="FFFF00"/>
                </a:solidFill>
                <a:latin typeface="Calibri" pitchFamily="34" charset="0"/>
              </a:rPr>
              <a:t>pesticidas organoclorados</a:t>
            </a:r>
            <a:r>
              <a:rPr lang="pt-PT" sz="2400" dirty="0">
                <a:latin typeface="Calibri" pitchFamily="34" charset="0"/>
              </a:rPr>
              <a:t>, </a:t>
            </a:r>
            <a:r>
              <a:rPr lang="pt-PT" sz="2400" dirty="0" err="1">
                <a:solidFill>
                  <a:srgbClr val="FFFF00"/>
                </a:solidFill>
                <a:latin typeface="Calibri" pitchFamily="34" charset="0"/>
              </a:rPr>
              <a:t>PCB</a:t>
            </a:r>
            <a:r>
              <a:rPr lang="pt-PT" sz="2400" dirty="0" err="1">
                <a:solidFill>
                  <a:schemeClr val="tx2"/>
                </a:solidFill>
                <a:latin typeface="Calibri" pitchFamily="34" charset="0"/>
              </a:rPr>
              <a:t>s</a:t>
            </a:r>
            <a:r>
              <a:rPr lang="pt-PT" sz="2400" dirty="0">
                <a:latin typeface="Calibri" pitchFamily="34" charset="0"/>
              </a:rPr>
              <a:t> 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e</a:t>
            </a:r>
            <a:r>
              <a:rPr lang="pt-PT" sz="2400" dirty="0">
                <a:latin typeface="Calibri" pitchFamily="34" charset="0"/>
              </a:rPr>
              <a:t> </a:t>
            </a:r>
            <a:r>
              <a:rPr lang="pt-PT" sz="2400" dirty="0">
                <a:solidFill>
                  <a:srgbClr val="FFFF00"/>
                </a:solidFill>
                <a:latin typeface="Calibri" pitchFamily="34" charset="0"/>
              </a:rPr>
              <a:t>dioxinas</a:t>
            </a:r>
            <a:r>
              <a:rPr lang="pt-PT" sz="2400" dirty="0">
                <a:latin typeface="Calibri" pitchFamily="34" charset="0"/>
              </a:rPr>
              <a:t>, 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presentes como poluentes podem interferir com a ovulação e, sendo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lipofílicos, </a:t>
            </a:r>
            <a:r>
              <a:rPr lang="pt-PT" sz="2400" dirty="0">
                <a:solidFill>
                  <a:schemeClr val="tx2"/>
                </a:solidFill>
                <a:latin typeface="Calibri" pitchFamily="34" charset="0"/>
              </a:rPr>
              <a:t>podem acumular-se no tecido adiposo.</a:t>
            </a: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Marcador de Posição de Conteúdo 2"/>
          <p:cNvSpPr>
            <a:spLocks noGrp="1"/>
          </p:cNvSpPr>
          <p:nvPr>
            <p:ph idx="1"/>
          </p:nvPr>
        </p:nvSpPr>
        <p:spPr>
          <a:xfrm>
            <a:off x="357159" y="1643063"/>
            <a:ext cx="8343930" cy="321468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Após a fertilização, o ovo começa a dividir-se por mitoses sucessivas, formando o blastócito, que migra para das trompas para o útero, onde se fixa ao endométrio.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Apesar de acontecerem muitas alterações anteriores, a diferenciação só começa no final da segunda semana.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58F89-0A17-4546-9E81-FBEE9496A4C6}" type="slidenum">
              <a:rPr lang="pt-PT" smtClean="0"/>
              <a:pPr>
                <a:defRPr/>
              </a:pPr>
              <a:t>19</a:t>
            </a:fld>
            <a:endParaRPr lang="pt-PT" dirty="0"/>
          </a:p>
        </p:txBody>
      </p:sp>
      <p:sp>
        <p:nvSpPr>
          <p:cNvPr id="29700" name="Rectângulo 4"/>
          <p:cNvSpPr>
            <a:spLocks noChangeArrowheads="1"/>
          </p:cNvSpPr>
          <p:nvPr/>
        </p:nvSpPr>
        <p:spPr bwMode="auto">
          <a:xfrm>
            <a:off x="357158" y="500063"/>
            <a:ext cx="8572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2800" dirty="0">
                <a:solidFill>
                  <a:schemeClr val="tx2"/>
                </a:solidFill>
                <a:latin typeface="Calibri" pitchFamily="34" charset="0"/>
              </a:rPr>
              <a:t>Efeitos tóxicos sobre o desenvolvimento embrionário</a:t>
            </a: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1D0B5-5966-46C6-9E10-DC903BE8D537}" type="slidenum">
              <a:rPr lang="pt-PT" smtClean="0"/>
              <a:pPr>
                <a:defRPr/>
              </a:pPr>
              <a:t>2</a:t>
            </a:fld>
            <a:endParaRPr lang="pt-PT" dirty="0"/>
          </a:p>
        </p:txBody>
      </p:sp>
      <p:sp>
        <p:nvSpPr>
          <p:cNvPr id="7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pic>
        <p:nvPicPr>
          <p:cNvPr id="16388" name="Picture 2" descr="esperm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5000"/>
                    </a14:imgEffect>
                    <a14:imgEffect>
                      <a14:brightnessContrast bright="-2000" contrast="-39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10589991" cy="405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2CFB74-1BB4-487D-8B39-777509F92ADE}" type="slidenum">
              <a:rPr lang="pt-PT" smtClean="0"/>
              <a:pPr>
                <a:defRPr/>
              </a:pPr>
              <a:t>20</a:t>
            </a:fld>
            <a:endParaRPr lang="pt-PT" dirty="0"/>
          </a:p>
        </p:txBody>
      </p:sp>
      <p:pic>
        <p:nvPicPr>
          <p:cNvPr id="30723" name="Picture 2" descr="http://openlearn.open.ac.uk/file.php/1638/SK220_1_021i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2000"/>
                    </a14:imgEffect>
                    <a14:imgEffect>
                      <a14:brightnessContrast bright="-15000" contrast="5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60" y="285749"/>
            <a:ext cx="6294065" cy="674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ângulo 3"/>
          <p:cNvSpPr>
            <a:spLocks noChangeArrowheads="1"/>
          </p:cNvSpPr>
          <p:nvPr/>
        </p:nvSpPr>
        <p:spPr bwMode="auto">
          <a:xfrm>
            <a:off x="7143750" y="2071688"/>
            <a:ext cx="1714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dirty="0">
                <a:latin typeface="Calibri" pitchFamily="34" charset="0"/>
              </a:rPr>
              <a:t>http://openlearn.open.ac.uk/file.php/1638/formats/print.htm</a:t>
            </a: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2143116"/>
            <a:ext cx="7915275" cy="3143259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Durante a gravidez a absorção gastrointestinal é mais eficiente, o volume de ar respirado aumenta, assim como o fluxo sanguíneo ao nível da pele; estes factos promovem maior absorção de materiais do exterior.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Aumenta a excreção renal.</a:t>
            </a:r>
          </a:p>
          <a:p>
            <a:pPr algn="just"/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759A04-19E1-47BF-BFB0-659C313FFDA5}" type="slidenum">
              <a:rPr lang="pt-PT" smtClean="0"/>
              <a:pPr>
                <a:defRPr/>
              </a:pPr>
              <a:t>21</a:t>
            </a:fld>
            <a:endParaRPr lang="pt-PT" dirty="0"/>
          </a:p>
        </p:txBody>
      </p:sp>
      <p:sp>
        <p:nvSpPr>
          <p:cNvPr id="31748" name="Rectângulo 4"/>
          <p:cNvSpPr>
            <a:spLocks noChangeArrowheads="1"/>
          </p:cNvSpPr>
          <p:nvPr/>
        </p:nvSpPr>
        <p:spPr bwMode="auto">
          <a:xfrm>
            <a:off x="179512" y="285750"/>
            <a:ext cx="88569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3200" dirty="0">
                <a:solidFill>
                  <a:schemeClr val="tx2"/>
                </a:solidFill>
                <a:latin typeface="Calibri" pitchFamily="34" charset="0"/>
              </a:rPr>
              <a:t>Efeitos tóxicos sobre o desenvolvimento embrionário: teratologia e teratogénese</a:t>
            </a: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FBE32-7677-4A31-AACC-E31351DE97FC}" type="slidenum">
              <a:rPr lang="pt-PT" smtClean="0"/>
              <a:pPr>
                <a:defRPr/>
              </a:pPr>
              <a:t>22</a:t>
            </a:fld>
            <a:endParaRPr lang="pt-PT" dirty="0"/>
          </a:p>
        </p:txBody>
      </p:sp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971600" y="116632"/>
            <a:ext cx="7016824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latin typeface="Calibri" pitchFamily="34" charset="0"/>
              </a:rPr>
              <a:t>Alterações fisiológicas durante a gravidez</a:t>
            </a:r>
            <a:endParaRPr lang="pt-PT" sz="2800" dirty="0">
              <a:latin typeface="Calibri" pitchFamily="34" charset="0"/>
            </a:endParaRPr>
          </a:p>
        </p:txBody>
      </p:sp>
      <p:sp>
        <p:nvSpPr>
          <p:cNvPr id="32772" name="Marcador de Posição de Conteúdo 5"/>
          <p:cNvSpPr>
            <a:spLocks noGrp="1"/>
          </p:cNvSpPr>
          <p:nvPr>
            <p:ph sz="half" idx="4294967295"/>
          </p:nvPr>
        </p:nvSpPr>
        <p:spPr>
          <a:xfrm>
            <a:off x="4929188" y="1357313"/>
            <a:ext cx="4214812" cy="453072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Por outro lado, o volume de sangue aumenta, a concentração de albumina no plasma diminui, o que reduz a capacidade de ligação no sangue e facilita a sua passagem para os tecidos.</a:t>
            </a:r>
          </a:p>
          <a:p>
            <a:endParaRPr lang="pt-PT" dirty="0" smtClean="0"/>
          </a:p>
        </p:txBody>
      </p:sp>
      <p:pic>
        <p:nvPicPr>
          <p:cNvPr id="32774" name="Picture 2" descr="graph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6000"/>
                    </a14:imgEffect>
                    <a14:imgEffect>
                      <a14:brightnessContrast bright="-13000" contrast="5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4562797" cy="4427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Marcador de Posição de Conteúdo 2"/>
          <p:cNvSpPr>
            <a:spLocks noGrp="1"/>
          </p:cNvSpPr>
          <p:nvPr>
            <p:ph idx="1"/>
          </p:nvPr>
        </p:nvSpPr>
        <p:spPr>
          <a:xfrm>
            <a:off x="357159" y="1643063"/>
            <a:ext cx="8343930" cy="464343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A placenta é uma barreira pouco eficiente, deixando difundir-se pequenas moléculas lipossolúveis e neutras, com facilidade, enquanto metais e outras substâncias passam por transporte activo.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A capacidade de metabolização de xenobióticos está reduzida na gravidez, sendo comum atingirem-se níveis inofensivos para a mãe, mas determinantes para o aparecimento de malformações  no feto.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B1647-079C-4447-AF86-91DDD7FD190E}" type="slidenum">
              <a:rPr lang="pt-PT" smtClean="0"/>
              <a:pPr>
                <a:defRPr/>
              </a:pPr>
              <a:t>23</a:t>
            </a:fld>
            <a:endParaRPr lang="pt-PT" dirty="0"/>
          </a:p>
        </p:txBody>
      </p:sp>
      <p:sp>
        <p:nvSpPr>
          <p:cNvPr id="33796" name="Rectângulo 4"/>
          <p:cNvSpPr>
            <a:spLocks noChangeArrowheads="1"/>
          </p:cNvSpPr>
          <p:nvPr/>
        </p:nvSpPr>
        <p:spPr bwMode="auto">
          <a:xfrm>
            <a:off x="467544" y="404664"/>
            <a:ext cx="8247831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2800" dirty="0">
                <a:solidFill>
                  <a:schemeClr val="tx2"/>
                </a:solidFill>
                <a:latin typeface="Calibri" pitchFamily="34" charset="0"/>
              </a:rPr>
              <a:t>Efeitos tóxicos sobre o desenvolvimento embrionário: teratologia e teratogénese</a:t>
            </a:r>
          </a:p>
        </p:txBody>
      </p:sp>
      <p:sp>
        <p:nvSpPr>
          <p:cNvPr id="33797" name="CaixaDeTexto 6"/>
          <p:cNvSpPr txBox="1">
            <a:spLocks noChangeArrowheads="1"/>
          </p:cNvSpPr>
          <p:nvPr/>
        </p:nvSpPr>
        <p:spPr bwMode="auto">
          <a:xfrm>
            <a:off x="-571500" y="6627813"/>
            <a:ext cx="8858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PT" sz="240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e Conteúdo 2"/>
          <p:cNvSpPr>
            <a:spLocks noGrp="1"/>
          </p:cNvSpPr>
          <p:nvPr>
            <p:ph idx="1"/>
          </p:nvPr>
        </p:nvSpPr>
        <p:spPr>
          <a:xfrm>
            <a:off x="364316" y="1035460"/>
            <a:ext cx="8415368" cy="464343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endParaRPr lang="pt-PT" sz="2400" dirty="0" smtClean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</a:t>
            </a:r>
            <a:r>
              <a:rPr lang="pt-PT" dirty="0" smtClean="0">
                <a:solidFill>
                  <a:schemeClr val="tx2"/>
                </a:solidFill>
              </a:rPr>
              <a:t>O consumo de </a:t>
            </a:r>
            <a:r>
              <a:rPr lang="pt-PT" dirty="0" smtClean="0">
                <a:solidFill>
                  <a:srgbClr val="FFFF00"/>
                </a:solidFill>
              </a:rPr>
              <a:t>cocaína</a:t>
            </a:r>
            <a:r>
              <a:rPr lang="pt-PT" dirty="0" smtClean="0"/>
              <a:t> </a:t>
            </a:r>
            <a:r>
              <a:rPr lang="pt-PT" dirty="0" smtClean="0">
                <a:solidFill>
                  <a:schemeClr val="tx2"/>
                </a:solidFill>
              </a:rPr>
              <a:t>provoca problemas neurológicos e desenvolvimento deficiente que persiste ao longo da vida.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</a:rPr>
              <a:t>	</a:t>
            </a:r>
            <a:r>
              <a:rPr lang="pt-PT" dirty="0" err="1" smtClean="0">
                <a:solidFill>
                  <a:srgbClr val="FFFF00"/>
                </a:solidFill>
              </a:rPr>
              <a:t>Antieplilépticos</a:t>
            </a:r>
            <a:r>
              <a:rPr lang="pt-PT" dirty="0" smtClean="0"/>
              <a:t>, </a:t>
            </a:r>
            <a:r>
              <a:rPr lang="pt-PT" dirty="0" smtClean="0">
                <a:solidFill>
                  <a:schemeClr val="tx2"/>
                </a:solidFill>
              </a:rPr>
              <a:t>como o</a:t>
            </a:r>
            <a:r>
              <a:rPr lang="pt-PT" dirty="0" smtClean="0"/>
              <a:t> </a:t>
            </a:r>
            <a:r>
              <a:rPr lang="pt-PT" dirty="0" smtClean="0">
                <a:solidFill>
                  <a:srgbClr val="FFFF00"/>
                </a:solidFill>
              </a:rPr>
              <a:t>ácido </a:t>
            </a:r>
            <a:r>
              <a:rPr lang="pt-PT" dirty="0" err="1" smtClean="0">
                <a:solidFill>
                  <a:srgbClr val="FFFF00"/>
                </a:solidFill>
              </a:rPr>
              <a:t>valpróico</a:t>
            </a:r>
            <a:r>
              <a:rPr lang="pt-PT" dirty="0" smtClean="0"/>
              <a:t>, </a:t>
            </a:r>
            <a:r>
              <a:rPr lang="pt-PT" dirty="0" smtClean="0">
                <a:solidFill>
                  <a:schemeClr val="tx2"/>
                </a:solidFill>
              </a:rPr>
              <a:t>os </a:t>
            </a:r>
            <a:r>
              <a:rPr lang="pt-PT" dirty="0" smtClean="0">
                <a:solidFill>
                  <a:srgbClr val="FFFF00"/>
                </a:solidFill>
              </a:rPr>
              <a:t>antibióticos </a:t>
            </a:r>
            <a:r>
              <a:rPr lang="pt-PT" dirty="0" err="1" smtClean="0">
                <a:solidFill>
                  <a:srgbClr val="FFFF00"/>
                </a:solidFill>
              </a:rPr>
              <a:t>tetraciclínicos</a:t>
            </a:r>
            <a:r>
              <a:rPr lang="pt-PT" dirty="0" smtClean="0">
                <a:solidFill>
                  <a:srgbClr val="FFFF00"/>
                </a:solidFill>
              </a:rPr>
              <a:t> </a:t>
            </a:r>
            <a:r>
              <a:rPr lang="pt-PT" dirty="0" smtClean="0">
                <a:solidFill>
                  <a:schemeClr val="tx2"/>
                </a:solidFill>
              </a:rPr>
              <a:t>e medicamentos usados no tratamento do acne, como a </a:t>
            </a:r>
            <a:r>
              <a:rPr lang="pt-PT" dirty="0" err="1" smtClean="0">
                <a:solidFill>
                  <a:srgbClr val="FFFF00"/>
                </a:solidFill>
              </a:rPr>
              <a:t>isotrenitoína</a:t>
            </a:r>
            <a:r>
              <a:rPr lang="pt-PT" dirty="0" smtClean="0">
                <a:solidFill>
                  <a:schemeClr val="tx2"/>
                </a:solidFill>
              </a:rPr>
              <a:t>, são potentes </a:t>
            </a:r>
            <a:r>
              <a:rPr lang="pt-PT" dirty="0" err="1" smtClean="0">
                <a:solidFill>
                  <a:schemeClr val="tx2"/>
                </a:solidFill>
              </a:rPr>
              <a:t>teratogéneos</a:t>
            </a:r>
            <a:r>
              <a:rPr lang="pt-PT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A93C7-DA51-4A6B-B8F9-7719C6C08CD9}" type="slidenum">
              <a:rPr lang="pt-PT" smtClean="0"/>
              <a:pPr>
                <a:defRPr/>
              </a:pPr>
              <a:t>24</a:t>
            </a:fld>
            <a:endParaRPr lang="pt-PT" dirty="0"/>
          </a:p>
        </p:txBody>
      </p:sp>
      <p:sp>
        <p:nvSpPr>
          <p:cNvPr id="34820" name="Rectângulo 4"/>
          <p:cNvSpPr>
            <a:spLocks noChangeArrowheads="1"/>
          </p:cNvSpPr>
          <p:nvPr/>
        </p:nvSpPr>
        <p:spPr bwMode="auto">
          <a:xfrm>
            <a:off x="431540" y="163116"/>
            <a:ext cx="82809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3200" dirty="0">
                <a:solidFill>
                  <a:schemeClr val="tx2"/>
                </a:solidFill>
                <a:latin typeface="Calibri" pitchFamily="34" charset="0"/>
              </a:rPr>
              <a:t>Tóxicos com efeito sobre o </a:t>
            </a:r>
            <a:endParaRPr lang="pt-PT" sz="32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pt-PT" sz="3200" dirty="0" smtClean="0">
                <a:solidFill>
                  <a:schemeClr val="tx2"/>
                </a:solidFill>
                <a:latin typeface="Calibri" pitchFamily="34" charset="0"/>
              </a:rPr>
              <a:t>desenvolvimento </a:t>
            </a:r>
            <a:r>
              <a:rPr lang="pt-PT" sz="3200" dirty="0">
                <a:solidFill>
                  <a:schemeClr val="tx2"/>
                </a:solidFill>
                <a:latin typeface="Calibri" pitchFamily="34" charset="0"/>
              </a:rPr>
              <a:t>embrionário</a:t>
            </a:r>
          </a:p>
        </p:txBody>
      </p:sp>
      <p:sp>
        <p:nvSpPr>
          <p:cNvPr id="34821" name="CaixaDeTexto 6"/>
          <p:cNvSpPr txBox="1">
            <a:spLocks noChangeArrowheads="1"/>
          </p:cNvSpPr>
          <p:nvPr/>
        </p:nvSpPr>
        <p:spPr bwMode="auto">
          <a:xfrm>
            <a:off x="-571500" y="6627813"/>
            <a:ext cx="8858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pt-PT" sz="240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2B3A9-8F15-4C5D-93BF-E2E609B71899}" type="slidenum">
              <a:rPr lang="pt-PT" smtClean="0"/>
              <a:pPr>
                <a:defRPr/>
              </a:pPr>
              <a:t>25</a:t>
            </a:fld>
            <a:endParaRPr lang="pt-PT" dirty="0"/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  <a14:imgEffect>
                      <a14:brightnessContrast bright="26000" contrast="3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919419" cy="59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sp>
        <p:nvSpPr>
          <p:cNvPr id="5" name="Rectângulo 4"/>
          <p:cNvSpPr/>
          <p:nvPr/>
        </p:nvSpPr>
        <p:spPr>
          <a:xfrm>
            <a:off x="323528" y="620688"/>
            <a:ext cx="4320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</a:rPr>
              <a:t>Síndrome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</a:rPr>
              <a:t>alcoól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</a:rPr>
              <a:t>ico</a:t>
            </a:r>
            <a:r>
              <a:rPr lang="pt-PT" sz="2800" dirty="0" smtClean="0">
                <a:latin typeface="Calibri" pitchFamily="34" charset="0"/>
              </a:rPr>
              <a:t> 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</a:rPr>
              <a:t>fetal (FAS): </a:t>
            </a:r>
          </a:p>
          <a:p>
            <a:pPr>
              <a:lnSpc>
                <a:spcPct val="150000"/>
              </a:lnSpc>
            </a:pP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</a:rPr>
              <a:t>malformações craniofaciais, desenvolvimento físico e mental retardado, </a:t>
            </a:r>
            <a:r>
              <a:rPr lang="pt-PT" sz="2800" dirty="0" err="1" smtClean="0">
                <a:solidFill>
                  <a:schemeClr val="tx2"/>
                </a:solidFill>
                <a:latin typeface="Calibri" pitchFamily="34" charset="0"/>
              </a:rPr>
              <a:t>doenca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</a:rPr>
              <a:t> renal</a:t>
            </a:r>
            <a:endParaRPr lang="pt-PT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1D0B5-5966-46C6-9E10-DC903BE8D537}" type="slidenum">
              <a:rPr lang="pt-PT" smtClean="0"/>
              <a:pPr>
                <a:defRPr/>
              </a:pPr>
              <a:t>3</a:t>
            </a:fld>
            <a:endParaRPr lang="pt-PT" dirty="0"/>
          </a:p>
        </p:txBody>
      </p:sp>
      <p:sp>
        <p:nvSpPr>
          <p:cNvPr id="7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pic>
        <p:nvPicPr>
          <p:cNvPr id="16387" name="Picture 2" descr="http://www.medscape.com/content/2004/00/48/36/483620/art-aids483620.fig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2000"/>
                    </a14:imgEffect>
                    <a14:imgEffect>
                      <a14:brightnessContrast bright="1000" contrast="4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6997" y="0"/>
            <a:ext cx="61874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6339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Posição do Texto 17"/>
          <p:cNvSpPr>
            <a:spLocks noGrp="1"/>
          </p:cNvSpPr>
          <p:nvPr>
            <p:ph idx="1"/>
          </p:nvPr>
        </p:nvSpPr>
        <p:spPr>
          <a:xfrm>
            <a:off x="357158" y="2132856"/>
            <a:ext cx="8329642" cy="3998069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A barreira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hemato-testicular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tem sido sobrevalorizada, por exemplo, o HIV pode atingir o lúmen dos tubos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seminiferos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provavelmente por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transcitose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Há também actividade metabólica mediada por cit. P450, e  alguma capacidade de reparação de DNA, o que permite alguma capacidade de inactivação de xenobióticos.</a:t>
            </a: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8C37B5-4B4B-4035-8710-DE0B37F1557C}" type="slidenum">
              <a:rPr lang="pt-PT" smtClean="0">
                <a:latin typeface="Arial" charset="0"/>
              </a:rPr>
              <a:pPr>
                <a:defRPr/>
              </a:pPr>
              <a:t>4</a:t>
            </a:fld>
            <a:endParaRPr lang="pt-PT" dirty="0" smtClean="0">
              <a:latin typeface="Arial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</a:rPr>
              <a:t>APARELHO REPRODUTOR</a:t>
            </a:r>
            <a:r>
              <a:rPr lang="pt-PT" sz="2800" dirty="0" smtClean="0">
                <a:latin typeface="Calibri" pitchFamily="34" charset="0"/>
              </a:rPr>
              <a:t> </a:t>
            </a:r>
            <a:br>
              <a:rPr lang="pt-PT" sz="2800" dirty="0" smtClean="0">
                <a:latin typeface="Calibri" pitchFamily="34" charset="0"/>
              </a:rPr>
            </a:br>
            <a:r>
              <a:rPr lang="pt-PT" sz="2800" dirty="0" smtClean="0">
                <a:latin typeface="Calibri" pitchFamily="34" charset="0"/>
              </a:rPr>
              <a:t> -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</a:rPr>
              <a:t>Mecanismos de defesa no Homem,</a:t>
            </a:r>
            <a:endParaRPr lang="pt-PT" sz="28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Marcador de Posição do Texto 17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819972" cy="453072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Os ovários são capazes de alguma transformação de tóxicos. 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A metabolização pode resultar em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destoxificação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ou em activação. No tecido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ovárico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encontram-se cit. P450 e outras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enximas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envolvidas na metabolização de xenobióticos.</a:t>
            </a:r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EB6E7F-0C0F-4BBE-82BB-ED3048DC36A2}" type="slidenum">
              <a:rPr lang="pt-PT" smtClean="0">
                <a:latin typeface="Arial" charset="0"/>
              </a:rPr>
              <a:pPr>
                <a:defRPr/>
              </a:pPr>
              <a:t>5</a:t>
            </a:fld>
            <a:endParaRPr lang="pt-PT" dirty="0" smtClean="0">
              <a:latin typeface="Arial" charset="0"/>
            </a:endParaRPr>
          </a:p>
        </p:txBody>
      </p:sp>
      <p:sp>
        <p:nvSpPr>
          <p:cNvPr id="18436" name="CaixaDeTexto 13"/>
          <p:cNvSpPr txBox="1">
            <a:spLocks noChangeArrowheads="1"/>
          </p:cNvSpPr>
          <p:nvPr/>
        </p:nvSpPr>
        <p:spPr bwMode="auto">
          <a:xfrm>
            <a:off x="6572250" y="4214813"/>
            <a:ext cx="27860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1200">
                <a:solidFill>
                  <a:schemeClr val="bg1"/>
                </a:solidFill>
              </a:rPr>
              <a:t>Vesícula biliar</a:t>
            </a:r>
          </a:p>
        </p:txBody>
      </p:sp>
      <p:pic>
        <p:nvPicPr>
          <p:cNvPr id="18437" name="Picture 6" descr="http://openlearn.open.ac.uk/file.php/1638/SK220_1_017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  <a14:imgEffect>
                      <a14:brightnessContrast bright="-11000" contrast="19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436096" y="1340768"/>
            <a:ext cx="3332162" cy="4530725"/>
          </a:xfrm>
          <a:noFill/>
        </p:spPr>
      </p:pic>
      <p:sp>
        <p:nvSpPr>
          <p:cNvPr id="18438" name="Rectângulo 9"/>
          <p:cNvSpPr>
            <a:spLocks noChangeArrowheads="1"/>
          </p:cNvSpPr>
          <p:nvPr/>
        </p:nvSpPr>
        <p:spPr bwMode="auto">
          <a:xfrm>
            <a:off x="4211960" y="5877272"/>
            <a:ext cx="46805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1400" dirty="0">
                <a:latin typeface="Calibri" pitchFamily="34" charset="0"/>
              </a:rPr>
              <a:t>http://openlearn.open.ac.uk/file.php/1638/SK220_1_017i.jpg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77813"/>
            <a:ext cx="8147248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</a:rPr>
              <a:t>APARELHO REPRODUTOR</a:t>
            </a:r>
            <a:r>
              <a:rPr lang="pt-PT" sz="2800" dirty="0" smtClean="0">
                <a:latin typeface="Calibri" pitchFamily="34" charset="0"/>
              </a:rPr>
              <a:t>  </a:t>
            </a:r>
            <a:br>
              <a:rPr lang="pt-PT" sz="2800" dirty="0" smtClean="0">
                <a:latin typeface="Calibri" pitchFamily="34" charset="0"/>
              </a:rPr>
            </a:br>
            <a:r>
              <a:rPr lang="pt-PT" sz="2800" dirty="0" smtClean="0">
                <a:latin typeface="Calibri" pitchFamily="34" charset="0"/>
              </a:rPr>
              <a:t>-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</a:rPr>
              <a:t>Mecanismos de defesa na Mulher</a:t>
            </a:r>
            <a:endParaRPr lang="pt-PT" sz="28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8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Posição de Conteúdo 7"/>
          <p:cNvSpPr>
            <a:spLocks noGrp="1"/>
          </p:cNvSpPr>
          <p:nvPr>
            <p:ph idx="1"/>
          </p:nvPr>
        </p:nvSpPr>
        <p:spPr>
          <a:xfrm>
            <a:off x="251520" y="1052736"/>
            <a:ext cx="8378130" cy="4530725"/>
          </a:xfrm>
        </p:spPr>
        <p:txBody>
          <a:bodyPr/>
          <a:lstStyle/>
          <a:p>
            <a:r>
              <a:rPr lang="pt-PT" dirty="0" smtClean="0">
                <a:solidFill>
                  <a:schemeClr val="tx2"/>
                </a:solidFill>
                <a:latin typeface="Calibri" pitchFamily="34" charset="0"/>
              </a:rPr>
              <a:t>Tóxicos que interferem na divisão celular:</a:t>
            </a:r>
          </a:p>
          <a:p>
            <a:pPr>
              <a:buFont typeface="Wingdings" pitchFamily="2" charset="2"/>
              <a:buNone/>
            </a:pPr>
            <a:endParaRPr lang="pt-PT" dirty="0" smtClean="0"/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</a:rPr>
              <a:t>Agentes </a:t>
            </a:r>
            <a:r>
              <a:rPr lang="pt-PT" sz="2400" dirty="0" err="1" smtClean="0">
                <a:solidFill>
                  <a:srgbClr val="FFFF00"/>
                </a:solidFill>
                <a:latin typeface="Calibri" pitchFamily="34" charset="0"/>
              </a:rPr>
              <a:t>alcilantes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(danificam o DNA);</a:t>
            </a:r>
            <a:endParaRPr lang="pt-PT" sz="2400" dirty="0" smtClean="0">
              <a:latin typeface="Calibri" pitchFamily="34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PT" sz="2400" dirty="0" err="1" smtClean="0">
                <a:solidFill>
                  <a:srgbClr val="FFFF00"/>
                </a:solidFill>
                <a:latin typeface="Calibri" pitchFamily="34" charset="0"/>
              </a:rPr>
              <a:t>Anti-metabolitos</a:t>
            </a:r>
            <a:r>
              <a:rPr lang="pt-PT" sz="2400" dirty="0" smtClean="0">
                <a:latin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(inibem a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biossíntese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de nucleótidos);</a:t>
            </a:r>
            <a:endParaRPr lang="pt-PT" sz="2400" dirty="0" smtClean="0">
              <a:latin typeface="Calibri" pitchFamily="34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</a:rPr>
              <a:t>Agentes físicos</a:t>
            </a:r>
            <a:r>
              <a:rPr lang="pt-PT" sz="2400" dirty="0" smtClean="0">
                <a:latin typeface="Calibri" pitchFamily="34" charset="0"/>
              </a:rPr>
              <a:t>: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raios-X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e outras formas de radiação ionizante (afectam a divisão celular, provocando mutações).</a:t>
            </a:r>
          </a:p>
          <a:p>
            <a:pPr lvl="1">
              <a:buFont typeface="Wingdings" pitchFamily="2" charset="2"/>
              <a:buChar char="§"/>
            </a:pPr>
            <a:endParaRPr lang="pt-PT" dirty="0" smtClean="0"/>
          </a:p>
          <a:p>
            <a:endParaRPr lang="pt-PT" dirty="0" smtClean="0"/>
          </a:p>
          <a:p>
            <a:pPr>
              <a:buFont typeface="Wingdings" pitchFamily="2" charset="2"/>
              <a:buNone/>
            </a:pPr>
            <a:r>
              <a:rPr lang="pt-PT" dirty="0" smtClean="0"/>
              <a:t>	</a:t>
            </a:r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338B3-8274-4974-BACD-DC56B7ADEB83}" type="slidenum">
              <a:rPr lang="pt-PT" smtClean="0"/>
              <a:pPr>
                <a:defRPr/>
              </a:pPr>
              <a:t>6</a:t>
            </a:fld>
            <a:endParaRPr lang="pt-PT" dirty="0"/>
          </a:p>
        </p:txBody>
      </p:sp>
      <p:sp>
        <p:nvSpPr>
          <p:cNvPr id="4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500" y="277813"/>
            <a:ext cx="8115300" cy="865187"/>
          </a:xfrm>
        </p:spPr>
        <p:txBody>
          <a:bodyPr/>
          <a:lstStyle/>
          <a:p>
            <a:pPr algn="ctr">
              <a:defRPr/>
            </a:pPr>
            <a:r>
              <a:rPr lang="pt-PT" sz="2800" dirty="0" err="1" smtClean="0">
                <a:latin typeface="Calibri" pitchFamily="34" charset="0"/>
              </a:rPr>
              <a:t>Citotoxicidade</a:t>
            </a:r>
            <a:r>
              <a:rPr lang="pt-PT" sz="2800" dirty="0" smtClean="0">
                <a:latin typeface="Calibri" pitchFamily="34" charset="0"/>
              </a:rPr>
              <a:t> e infertilidade no Homem</a:t>
            </a:r>
            <a:endParaRPr lang="pt-PT" sz="2800" dirty="0">
              <a:latin typeface="Calibri" pitchFamily="34" charset="0"/>
            </a:endParaRPr>
          </a:p>
        </p:txBody>
      </p:sp>
      <p:sp>
        <p:nvSpPr>
          <p:cNvPr id="20483" name="Marcador de Posição de Conteúdo 2"/>
          <p:cNvSpPr>
            <a:spLocks noGrp="1"/>
          </p:cNvSpPr>
          <p:nvPr>
            <p:ph idx="1"/>
          </p:nvPr>
        </p:nvSpPr>
        <p:spPr>
          <a:xfrm>
            <a:off x="323528" y="1268760"/>
            <a:ext cx="8486806" cy="500066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</a:rPr>
              <a:t>	</a:t>
            </a: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DBCP</a:t>
            </a:r>
            <a:r>
              <a:rPr lang="pt-PT" sz="2400" dirty="0" smtClean="0">
                <a:latin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–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Dibromocloropropano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actua ao nível  dos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espermatogónios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primários ou das células de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Sertoli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inibindo a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espermatogénese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;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	</a:t>
            </a:r>
            <a:r>
              <a:rPr lang="pt-PT" sz="2400" dirty="0" err="1" smtClean="0">
                <a:solidFill>
                  <a:srgbClr val="FFC000"/>
                </a:solidFill>
                <a:latin typeface="Calibri" pitchFamily="34" charset="0"/>
              </a:rPr>
              <a:t>Dinitrobenzeno</a:t>
            </a:r>
            <a:r>
              <a:rPr lang="pt-PT" sz="2400" dirty="0" smtClean="0">
                <a:latin typeface="Calibri" pitchFamily="34" charset="0"/>
              </a:rPr>
              <a:t>; </a:t>
            </a: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DNT</a:t>
            </a:r>
            <a:r>
              <a:rPr lang="pt-PT" sz="2400" dirty="0" smtClean="0">
                <a:latin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- 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Dinitrotolueno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e vários </a:t>
            </a:r>
            <a:r>
              <a:rPr lang="pt-PT" sz="2400" dirty="0" err="1" smtClean="0">
                <a:solidFill>
                  <a:srgbClr val="FFC000"/>
                </a:solidFill>
                <a:latin typeface="Calibri" pitchFamily="34" charset="0"/>
              </a:rPr>
              <a:t>ftalatos</a:t>
            </a: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,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interferem como metabolismo da energia nos testículos (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Ftalatos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são uma classe de substâncias usadas como aditivo, na forma de plastificantes ou como agentes amaciadores de produtos de vinil ou PVC).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;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48424-3019-494B-8746-0D271449FAED}" type="slidenum">
              <a:rPr lang="pt-PT" smtClean="0"/>
              <a:pPr>
                <a:defRPr/>
              </a:pPr>
              <a:t>7</a:t>
            </a:fld>
            <a:endParaRPr lang="pt-PT" dirty="0"/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500" y="277813"/>
            <a:ext cx="8115300" cy="865187"/>
          </a:xfrm>
        </p:spPr>
        <p:txBody>
          <a:bodyPr/>
          <a:lstStyle/>
          <a:p>
            <a:pPr algn="ctr">
              <a:defRPr/>
            </a:pPr>
            <a:r>
              <a:rPr lang="pt-PT" sz="2800" dirty="0" err="1" smtClean="0">
                <a:latin typeface="Calibri" pitchFamily="34" charset="0"/>
              </a:rPr>
              <a:t>Citotoxicidade</a:t>
            </a:r>
            <a:r>
              <a:rPr lang="pt-PT" sz="2800" dirty="0" smtClean="0">
                <a:latin typeface="Calibri" pitchFamily="34" charset="0"/>
              </a:rPr>
              <a:t> e infertilidade no Homem</a:t>
            </a:r>
            <a:endParaRPr lang="pt-PT" sz="2800" dirty="0">
              <a:latin typeface="Calibri" pitchFamily="34" charset="0"/>
            </a:endParaRPr>
          </a:p>
        </p:txBody>
      </p:sp>
      <p:sp>
        <p:nvSpPr>
          <p:cNvPr id="21507" name="Marcador de Posição de Conteúdo 2"/>
          <p:cNvSpPr>
            <a:spLocks noGrp="1"/>
          </p:cNvSpPr>
          <p:nvPr>
            <p:ph idx="1"/>
          </p:nvPr>
        </p:nvSpPr>
        <p:spPr>
          <a:xfrm>
            <a:off x="0" y="3092971"/>
            <a:ext cx="9144000" cy="3144341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</a:rPr>
              <a:t>	</a:t>
            </a: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Etanol</a:t>
            </a:r>
            <a:r>
              <a:rPr lang="pt-PT" sz="2400" dirty="0" smtClean="0">
                <a:latin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(atrasa o desenvolvimento testicular e pode afectar as células de suporte);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Pesticidas:</a:t>
            </a:r>
            <a:r>
              <a:rPr lang="pt-PT" sz="2400" dirty="0" smtClean="0">
                <a:latin typeface="Calibri" pitchFamily="34" charset="0"/>
              </a:rPr>
              <a:t> </a:t>
            </a:r>
            <a:r>
              <a:rPr lang="pt-PT" sz="2400" dirty="0" err="1" smtClean="0">
                <a:solidFill>
                  <a:srgbClr val="FFC000"/>
                </a:solidFill>
                <a:latin typeface="Calibri" pitchFamily="34" charset="0"/>
              </a:rPr>
              <a:t>clorodecona</a:t>
            </a:r>
            <a:r>
              <a:rPr lang="pt-PT" sz="2400" dirty="0" smtClean="0">
                <a:latin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e</a:t>
            </a:r>
            <a:r>
              <a:rPr lang="pt-PT" sz="2400" dirty="0" smtClean="0">
                <a:latin typeface="Calibri" pitchFamily="34" charset="0"/>
              </a:rPr>
              <a:t> </a:t>
            </a: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DDT</a:t>
            </a:r>
            <a:r>
              <a:rPr lang="pt-PT" sz="2400" dirty="0" smtClean="0">
                <a:latin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Dicloro-Difenil-Tricloroetano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);</a:t>
            </a:r>
            <a:endParaRPr lang="pt-PT" sz="2200" dirty="0" smtClean="0">
              <a:solidFill>
                <a:srgbClr val="FFC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	Tabaco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(os fumadores têm maior percentagem de espermatozóides mal-formados).</a:t>
            </a:r>
            <a:endParaRPr lang="pt-PT" dirty="0" smtClean="0">
              <a:solidFill>
                <a:schemeClr val="tx2"/>
              </a:solidFill>
              <a:latin typeface="Calibri" pitchFamily="34" charset="0"/>
            </a:endParaRPr>
          </a:p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8420DE-B313-43C3-90CF-D71E3FF7A653}" type="slidenum">
              <a:rPr lang="pt-PT" smtClean="0"/>
              <a:pPr>
                <a:defRPr/>
              </a:pPr>
              <a:t>8</a:t>
            </a:fld>
            <a:endParaRPr lang="pt-PT" dirty="0"/>
          </a:p>
        </p:txBody>
      </p:sp>
      <p:sp>
        <p:nvSpPr>
          <p:cNvPr id="7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sp>
        <p:nvSpPr>
          <p:cNvPr id="8" name="Rectângulo 7"/>
          <p:cNvSpPr/>
          <p:nvPr/>
        </p:nvSpPr>
        <p:spPr>
          <a:xfrm>
            <a:off x="395536" y="1412776"/>
            <a:ext cx="8424936" cy="169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Metais pesados como o </a:t>
            </a: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chumbo</a:t>
            </a:r>
            <a:r>
              <a:rPr lang="pt-PT" sz="2400" dirty="0" smtClean="0">
                <a:latin typeface="Calibri" pitchFamily="34" charset="0"/>
              </a:rPr>
              <a:t> 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(produz danos nos cromossomas dos espermatozóides) e o </a:t>
            </a:r>
            <a:r>
              <a:rPr lang="pt-PT" sz="2400" dirty="0" smtClean="0">
                <a:solidFill>
                  <a:srgbClr val="FFC000"/>
                </a:solidFill>
                <a:latin typeface="Calibri" pitchFamily="34" charset="0"/>
              </a:rPr>
              <a:t>cádmio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(provoca necrose testicular, provavelmente por redução do fluxo sanguíneo);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500" y="277813"/>
            <a:ext cx="8115300" cy="865187"/>
          </a:xfrm>
        </p:spPr>
        <p:txBody>
          <a:bodyPr/>
          <a:lstStyle/>
          <a:p>
            <a:pPr algn="ctr">
              <a:defRPr/>
            </a:pPr>
            <a:r>
              <a:rPr lang="pt-PT" sz="2800" dirty="0" err="1" smtClean="0">
                <a:latin typeface="Calibri" pitchFamily="34" charset="0"/>
              </a:rPr>
              <a:t>Citotoxicidade</a:t>
            </a:r>
            <a:r>
              <a:rPr lang="pt-PT" sz="2800" dirty="0" smtClean="0">
                <a:latin typeface="Calibri" pitchFamily="34" charset="0"/>
              </a:rPr>
              <a:t> e infertilidade no Homem</a:t>
            </a:r>
            <a:endParaRPr lang="pt-PT" sz="2800" dirty="0">
              <a:latin typeface="Calibri" pitchFamily="34" charset="0"/>
            </a:endParaRPr>
          </a:p>
        </p:txBody>
      </p:sp>
      <p:sp>
        <p:nvSpPr>
          <p:cNvPr id="21507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556792"/>
            <a:ext cx="8892480" cy="3765029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C000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pt-PT" sz="2200" dirty="0" err="1" smtClean="0">
                <a:solidFill>
                  <a:srgbClr val="FFC000"/>
                </a:solidFill>
                <a:latin typeface="Calibri" pitchFamily="34" charset="0"/>
              </a:rPr>
              <a:t>Dissulfeto</a:t>
            </a:r>
            <a:r>
              <a:rPr lang="pt-PT" sz="2200" dirty="0" smtClean="0">
                <a:solidFill>
                  <a:srgbClr val="FFC000"/>
                </a:solidFill>
                <a:latin typeface="Calibri" pitchFamily="34" charset="0"/>
              </a:rPr>
              <a:t> de carbono</a:t>
            </a:r>
          </a:p>
          <a:p>
            <a:pPr>
              <a:lnSpc>
                <a:spcPct val="150000"/>
              </a:lnSpc>
              <a:buNone/>
            </a:pPr>
            <a:r>
              <a:rPr lang="pt-PT" sz="2200" dirty="0" smtClean="0">
                <a:solidFill>
                  <a:srgbClr val="FFC000"/>
                </a:solidFill>
                <a:latin typeface="Calibri" pitchFamily="34" charset="0"/>
              </a:rPr>
              <a:t>	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É um líquido imiscível com água e apenas pouco solúvel nesta. 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</a:rPr>
              <a:t>Óptimo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diluente de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hlinkClick r:id="rId3" action="ppaction://hlinkfile" tooltip="Iodo"/>
              </a:rPr>
              <a:t>iodo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enxofre,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hlinkClick r:id="rId4" action="ppaction://hlinkfile" tooltip="Fósforo"/>
              </a:rPr>
              <a:t>fósforo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hlinkClick r:id="rId5" action="ppaction://hlinkfile" tooltip="Gordura"/>
              </a:rPr>
              <a:t>gorduras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hlinkClick r:id="rId6" action="ppaction://hlinkfile" tooltip="Óleo vegetal"/>
              </a:rPr>
              <a:t>óleos vegetais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hlinkClick r:id="rId7" action="ppaction://hlinkfile" tooltip="Cera"/>
              </a:rPr>
              <a:t>ceras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 e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hlinkClick r:id="rId8" action="ppaction://hlinkfile" tooltip="Borracha"/>
              </a:rPr>
              <a:t>borracha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. 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É largamente empregado tanto na indústria quanto em laboratório.</a:t>
            </a:r>
            <a:endParaRPr lang="pt-PT" dirty="0" smtClean="0">
              <a:solidFill>
                <a:schemeClr val="tx2"/>
              </a:solidFill>
              <a:latin typeface="Calibri" pitchFamily="34" charset="0"/>
            </a:endParaRPr>
          </a:p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8420DE-B313-43C3-90CF-D71E3FF7A653}" type="slidenum">
              <a:rPr lang="pt-PT" smtClean="0"/>
              <a:pPr>
                <a:defRPr/>
              </a:pPr>
              <a:t>9</a:t>
            </a:fld>
            <a:endParaRPr lang="pt-PT" dirty="0"/>
          </a:p>
        </p:txBody>
      </p:sp>
      <p:grpSp>
        <p:nvGrpSpPr>
          <p:cNvPr id="9" name="Grupo 8"/>
          <p:cNvGrpSpPr/>
          <p:nvPr/>
        </p:nvGrpSpPr>
        <p:grpSpPr>
          <a:xfrm>
            <a:off x="7380312" y="1412776"/>
            <a:ext cx="973137" cy="907543"/>
            <a:chOff x="7380312" y="1412776"/>
            <a:chExt cx="973137" cy="907543"/>
          </a:xfrm>
        </p:grpSpPr>
        <p:pic>
          <p:nvPicPr>
            <p:cNvPr id="21509" name="Picture 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380312" y="1412776"/>
              <a:ext cx="973137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0" name="Picture 7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380312" y="2060848"/>
              <a:ext cx="949285" cy="259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Marcador de Posição do Rodapé 5"/>
          <p:cNvSpPr>
            <a:spLocks noGrp="1"/>
          </p:cNvSpPr>
          <p:nvPr/>
        </p:nvSpPr>
        <p:spPr bwMode="auto">
          <a:xfrm>
            <a:off x="0" y="6520259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2">
      <a:dk1>
        <a:srgbClr val="993300"/>
      </a:dk1>
      <a:lt1>
        <a:srgbClr val="CCCCCC"/>
      </a:lt1>
      <a:dk2>
        <a:srgbClr val="330000"/>
      </a:dk2>
      <a:lt2>
        <a:srgbClr val="FFFFFF"/>
      </a:lt2>
      <a:accent1>
        <a:srgbClr val="996633"/>
      </a:accent1>
      <a:accent2>
        <a:srgbClr val="FF0000"/>
      </a:accent2>
      <a:accent3>
        <a:srgbClr val="ADAAAA"/>
      </a:accent3>
      <a:accent4>
        <a:srgbClr val="AEAEAE"/>
      </a:accent4>
      <a:accent5>
        <a:srgbClr val="CAB8AD"/>
      </a:accent5>
      <a:accent6>
        <a:srgbClr val="E70000"/>
      </a:accent6>
      <a:hlink>
        <a:srgbClr val="FF3300"/>
      </a:hlink>
      <a:folHlink>
        <a:srgbClr val="CC9933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2914</TotalTime>
  <Words>543</Words>
  <Application>Microsoft Office PowerPoint</Application>
  <PresentationFormat>Apresentação no Ecrã (4:3)</PresentationFormat>
  <Paragraphs>154</Paragraphs>
  <Slides>25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25</vt:i4>
      </vt:variant>
    </vt:vector>
  </HeadingPairs>
  <TitlesOfParts>
    <vt:vector size="26" baseType="lpstr">
      <vt:lpstr>Layers</vt:lpstr>
      <vt:lpstr>APARELHO REPRODUTOR   - Mecanismos de defesa no Homem,</vt:lpstr>
      <vt:lpstr>Apresentação do PowerPoint</vt:lpstr>
      <vt:lpstr>Apresentação do PowerPoint</vt:lpstr>
      <vt:lpstr>APARELHO REPRODUTOR   - Mecanismos de defesa no Homem,</vt:lpstr>
      <vt:lpstr>APARELHO REPRODUTOR   - Mecanismos de defesa na Mulher</vt:lpstr>
      <vt:lpstr>Apresentação do PowerPoint</vt:lpstr>
      <vt:lpstr>Citotoxicidade e infertilidade no Homem</vt:lpstr>
      <vt:lpstr>Citotoxicidade e infertilidade no Homem</vt:lpstr>
      <vt:lpstr>Citotoxicidade e infertilidade no Homem</vt:lpstr>
      <vt:lpstr>Citotoxicidade e infertilidade na Mulher</vt:lpstr>
      <vt:lpstr>Citotoxicidade e infertilidade na Mulher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Alterações fisiológicas durante a gravidez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Nidia</dc:creator>
  <cp:lastModifiedBy>Nídia</cp:lastModifiedBy>
  <cp:revision>274</cp:revision>
  <cp:lastPrinted>1601-01-01T00:00:00Z</cp:lastPrinted>
  <dcterms:created xsi:type="dcterms:W3CDTF">2005-06-30T14:40:00Z</dcterms:created>
  <dcterms:modified xsi:type="dcterms:W3CDTF">2014-04-27T11:18:18Z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