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4"/>
  </p:notesMasterIdLst>
  <p:handoutMasterIdLst>
    <p:handoutMasterId r:id="rId35"/>
  </p:handoutMasterIdLst>
  <p:sldIdLst>
    <p:sldId id="256" r:id="rId2"/>
    <p:sldId id="298" r:id="rId3"/>
    <p:sldId id="299" r:id="rId4"/>
    <p:sldId id="300" r:id="rId5"/>
    <p:sldId id="257" r:id="rId6"/>
    <p:sldId id="289" r:id="rId7"/>
    <p:sldId id="271" r:id="rId8"/>
    <p:sldId id="272" r:id="rId9"/>
    <p:sldId id="273" r:id="rId10"/>
    <p:sldId id="274" r:id="rId11"/>
    <p:sldId id="290" r:id="rId12"/>
    <p:sldId id="275" r:id="rId13"/>
    <p:sldId id="291" r:id="rId14"/>
    <p:sldId id="276" r:id="rId15"/>
    <p:sldId id="270" r:id="rId16"/>
    <p:sldId id="258" r:id="rId17"/>
    <p:sldId id="277" r:id="rId18"/>
    <p:sldId id="278" r:id="rId19"/>
    <p:sldId id="279" r:id="rId20"/>
    <p:sldId id="280" r:id="rId21"/>
    <p:sldId id="281" r:id="rId22"/>
    <p:sldId id="292" r:id="rId23"/>
    <p:sldId id="259" r:id="rId24"/>
    <p:sldId id="260" r:id="rId25"/>
    <p:sldId id="261" r:id="rId26"/>
    <p:sldId id="293" r:id="rId27"/>
    <p:sldId id="294" r:id="rId28"/>
    <p:sldId id="295" r:id="rId29"/>
    <p:sldId id="296" r:id="rId30"/>
    <p:sldId id="297" r:id="rId31"/>
    <p:sldId id="262" r:id="rId32"/>
    <p:sldId id="264" r:id="rId33"/>
  </p:sldIdLst>
  <p:sldSz cx="9144000" cy="6858000" type="screen4x3"/>
  <p:notesSz cx="7102475" cy="10233025"/>
  <p:defaultTex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336699"/>
    <a:srgbClr val="FF9900"/>
    <a:srgbClr val="CC99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Estilo Médio 2 - Destaqu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édio 2 - Destaqu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9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077739" cy="51165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lvl1pPr>
              <a:defRPr sz="1300"/>
            </a:lvl1pPr>
          </a:lstStyle>
          <a:p>
            <a:pPr>
              <a:defRPr/>
            </a:pPr>
            <a:endParaRPr lang="pt-PT"/>
          </a:p>
        </p:txBody>
      </p:sp>
      <p:sp>
        <p:nvSpPr>
          <p:cNvPr id="22531" name="Rectangle 3"/>
          <p:cNvSpPr>
            <a:spLocks noGrp="1" noChangeArrowheads="1"/>
          </p:cNvSpPr>
          <p:nvPr>
            <p:ph type="dt" sz="quarter" idx="1"/>
          </p:nvPr>
        </p:nvSpPr>
        <p:spPr bwMode="auto">
          <a:xfrm>
            <a:off x="4023092" y="0"/>
            <a:ext cx="3077739" cy="51165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lvl1pPr algn="r">
              <a:defRPr sz="1300"/>
            </a:lvl1pPr>
          </a:lstStyle>
          <a:p>
            <a:pPr>
              <a:defRPr/>
            </a:pPr>
            <a:endParaRPr lang="pt-PT"/>
          </a:p>
        </p:txBody>
      </p:sp>
      <p:sp>
        <p:nvSpPr>
          <p:cNvPr id="22532" name="Rectangle 4"/>
          <p:cNvSpPr>
            <a:spLocks noGrp="1" noChangeArrowheads="1"/>
          </p:cNvSpPr>
          <p:nvPr>
            <p:ph type="ftr" sz="quarter" idx="2"/>
          </p:nvPr>
        </p:nvSpPr>
        <p:spPr bwMode="auto">
          <a:xfrm>
            <a:off x="0" y="9719598"/>
            <a:ext cx="3077739" cy="511651"/>
          </a:xfrm>
          <a:prstGeom prst="rect">
            <a:avLst/>
          </a:prstGeom>
          <a:noFill/>
          <a:ln w="9525">
            <a:noFill/>
            <a:miter lim="800000"/>
            <a:headEnd/>
            <a:tailEnd/>
          </a:ln>
          <a:effectLst/>
        </p:spPr>
        <p:txBody>
          <a:bodyPr vert="horz" wrap="square" lIns="99057" tIns="49528" rIns="99057" bIns="49528" numCol="1" anchor="b" anchorCtr="0" compatLnSpc="1">
            <a:prstTxWarp prst="textNoShape">
              <a:avLst/>
            </a:prstTxWarp>
          </a:bodyPr>
          <a:lstStyle>
            <a:lvl1pPr>
              <a:defRPr sz="1300"/>
            </a:lvl1pPr>
          </a:lstStyle>
          <a:p>
            <a:pPr>
              <a:defRPr/>
            </a:pPr>
            <a:endParaRPr lang="pt-PT"/>
          </a:p>
        </p:txBody>
      </p:sp>
      <p:sp>
        <p:nvSpPr>
          <p:cNvPr id="22533" name="Rectangle 5"/>
          <p:cNvSpPr>
            <a:spLocks noGrp="1" noChangeArrowheads="1"/>
          </p:cNvSpPr>
          <p:nvPr>
            <p:ph type="sldNum" sz="quarter" idx="3"/>
          </p:nvPr>
        </p:nvSpPr>
        <p:spPr bwMode="auto">
          <a:xfrm>
            <a:off x="4023092" y="9719598"/>
            <a:ext cx="3077739" cy="511651"/>
          </a:xfrm>
          <a:prstGeom prst="rect">
            <a:avLst/>
          </a:prstGeom>
          <a:noFill/>
          <a:ln w="9525">
            <a:noFill/>
            <a:miter lim="800000"/>
            <a:headEnd/>
            <a:tailEnd/>
          </a:ln>
          <a:effectLst/>
        </p:spPr>
        <p:txBody>
          <a:bodyPr vert="horz" wrap="square" lIns="99057" tIns="49528" rIns="99057" bIns="49528" numCol="1" anchor="b" anchorCtr="0" compatLnSpc="1">
            <a:prstTxWarp prst="textNoShape">
              <a:avLst/>
            </a:prstTxWarp>
          </a:bodyPr>
          <a:lstStyle>
            <a:lvl1pPr algn="r">
              <a:defRPr sz="1300"/>
            </a:lvl1pPr>
          </a:lstStyle>
          <a:p>
            <a:pPr>
              <a:defRPr/>
            </a:pPr>
            <a:fld id="{539E5365-92D4-4CDE-B5E4-C57527276CD8}" type="slidenum">
              <a:rPr lang="pt-PT"/>
              <a:pPr>
                <a:defRPr/>
              </a:pPr>
              <a:t>‹nº›</a:t>
            </a:fld>
            <a:endParaRPr lang="pt-PT"/>
          </a:p>
        </p:txBody>
      </p:sp>
    </p:spTree>
    <p:extLst>
      <p:ext uri="{BB962C8B-B14F-4D97-AF65-F5344CB8AC3E}">
        <p14:creationId xmlns:p14="http://schemas.microsoft.com/office/powerpoint/2010/main" val="2348583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77739" cy="51165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lvl1pPr>
              <a:defRPr sz="1300"/>
            </a:lvl1pPr>
          </a:lstStyle>
          <a:p>
            <a:pPr>
              <a:defRPr/>
            </a:pPr>
            <a:endParaRPr lang="pt-PT"/>
          </a:p>
        </p:txBody>
      </p:sp>
      <p:sp>
        <p:nvSpPr>
          <p:cNvPr id="14339" name="Rectangle 3"/>
          <p:cNvSpPr>
            <a:spLocks noGrp="1" noChangeArrowheads="1"/>
          </p:cNvSpPr>
          <p:nvPr>
            <p:ph type="dt" idx="1"/>
          </p:nvPr>
        </p:nvSpPr>
        <p:spPr bwMode="auto">
          <a:xfrm>
            <a:off x="4023092" y="0"/>
            <a:ext cx="3077739" cy="51165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lvl1pPr algn="r">
              <a:defRPr sz="1300"/>
            </a:lvl1pPr>
          </a:lstStyle>
          <a:p>
            <a:pPr>
              <a:defRPr/>
            </a:pPr>
            <a:endParaRPr lang="pt-PT"/>
          </a:p>
        </p:txBody>
      </p:sp>
      <p:sp>
        <p:nvSpPr>
          <p:cNvPr id="39940" name="Rectangle 4"/>
          <p:cNvSpPr>
            <a:spLocks noGrp="1" noRot="1" noChangeAspect="1" noChangeArrowheads="1" noTextEdit="1"/>
          </p:cNvSpPr>
          <p:nvPr>
            <p:ph type="sldImg" idx="2"/>
          </p:nvPr>
        </p:nvSpPr>
        <p:spPr bwMode="auto">
          <a:xfrm>
            <a:off x="992188" y="766763"/>
            <a:ext cx="5118100" cy="3838575"/>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710248" y="4860687"/>
            <a:ext cx="5681980" cy="460486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p>
            <a:pPr lvl="0"/>
            <a:r>
              <a:rPr lang="pt-PT" noProof="0" smtClean="0"/>
              <a:t>Clique para editar os estilos de texto do modelo global</a:t>
            </a:r>
          </a:p>
          <a:p>
            <a:pPr lvl="1"/>
            <a:r>
              <a:rPr lang="pt-PT" noProof="0" smtClean="0"/>
              <a:t>Segundo nível</a:t>
            </a:r>
          </a:p>
          <a:p>
            <a:pPr lvl="2"/>
            <a:r>
              <a:rPr lang="pt-PT" noProof="0" smtClean="0"/>
              <a:t>Terceiro nível</a:t>
            </a:r>
          </a:p>
          <a:p>
            <a:pPr lvl="3"/>
            <a:r>
              <a:rPr lang="pt-PT" noProof="0" smtClean="0"/>
              <a:t>Quarto nível</a:t>
            </a:r>
          </a:p>
          <a:p>
            <a:pPr lvl="4"/>
            <a:r>
              <a:rPr lang="pt-PT" noProof="0" smtClean="0"/>
              <a:t>Quinto nível</a:t>
            </a:r>
          </a:p>
        </p:txBody>
      </p:sp>
      <p:sp>
        <p:nvSpPr>
          <p:cNvPr id="14342" name="Rectangle 6"/>
          <p:cNvSpPr>
            <a:spLocks noGrp="1" noChangeArrowheads="1"/>
          </p:cNvSpPr>
          <p:nvPr>
            <p:ph type="ftr" sz="quarter" idx="4"/>
          </p:nvPr>
        </p:nvSpPr>
        <p:spPr bwMode="auto">
          <a:xfrm>
            <a:off x="0" y="9719598"/>
            <a:ext cx="3077739" cy="511651"/>
          </a:xfrm>
          <a:prstGeom prst="rect">
            <a:avLst/>
          </a:prstGeom>
          <a:noFill/>
          <a:ln w="9525">
            <a:noFill/>
            <a:miter lim="800000"/>
            <a:headEnd/>
            <a:tailEnd/>
          </a:ln>
          <a:effectLst/>
        </p:spPr>
        <p:txBody>
          <a:bodyPr vert="horz" wrap="square" lIns="99057" tIns="49528" rIns="99057" bIns="49528" numCol="1" anchor="b" anchorCtr="0" compatLnSpc="1">
            <a:prstTxWarp prst="textNoShape">
              <a:avLst/>
            </a:prstTxWarp>
          </a:bodyPr>
          <a:lstStyle>
            <a:lvl1pPr>
              <a:defRPr sz="1300"/>
            </a:lvl1pPr>
          </a:lstStyle>
          <a:p>
            <a:pPr>
              <a:defRPr/>
            </a:pPr>
            <a:endParaRPr lang="pt-PT"/>
          </a:p>
        </p:txBody>
      </p:sp>
      <p:sp>
        <p:nvSpPr>
          <p:cNvPr id="14343" name="Rectangle 7"/>
          <p:cNvSpPr>
            <a:spLocks noGrp="1" noChangeArrowheads="1"/>
          </p:cNvSpPr>
          <p:nvPr>
            <p:ph type="sldNum" sz="quarter" idx="5"/>
          </p:nvPr>
        </p:nvSpPr>
        <p:spPr bwMode="auto">
          <a:xfrm>
            <a:off x="4023092" y="9719598"/>
            <a:ext cx="3077739" cy="511651"/>
          </a:xfrm>
          <a:prstGeom prst="rect">
            <a:avLst/>
          </a:prstGeom>
          <a:noFill/>
          <a:ln w="9525">
            <a:noFill/>
            <a:miter lim="800000"/>
            <a:headEnd/>
            <a:tailEnd/>
          </a:ln>
          <a:effectLst/>
        </p:spPr>
        <p:txBody>
          <a:bodyPr vert="horz" wrap="square" lIns="99057" tIns="49528" rIns="99057" bIns="49528" numCol="1" anchor="b" anchorCtr="0" compatLnSpc="1">
            <a:prstTxWarp prst="textNoShape">
              <a:avLst/>
            </a:prstTxWarp>
          </a:bodyPr>
          <a:lstStyle>
            <a:lvl1pPr algn="r">
              <a:defRPr sz="1300"/>
            </a:lvl1pPr>
          </a:lstStyle>
          <a:p>
            <a:pPr>
              <a:defRPr/>
            </a:pPr>
            <a:fld id="{F4F79531-E335-478D-BB51-20EFD431D859}" type="slidenum">
              <a:rPr lang="pt-PT"/>
              <a:pPr>
                <a:defRPr/>
              </a:pPr>
              <a:t>‹nº›</a:t>
            </a:fld>
            <a:endParaRPr lang="pt-PT"/>
          </a:p>
        </p:txBody>
      </p:sp>
    </p:spTree>
    <p:extLst>
      <p:ext uri="{BB962C8B-B14F-4D97-AF65-F5344CB8AC3E}">
        <p14:creationId xmlns:p14="http://schemas.microsoft.com/office/powerpoint/2010/main" val="35000850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Marcador de Posição da Imagem do Diapositivo 1"/>
          <p:cNvSpPr>
            <a:spLocks noGrp="1" noRot="1" noChangeAspect="1" noTextEdit="1"/>
          </p:cNvSpPr>
          <p:nvPr>
            <p:ph type="sldImg"/>
          </p:nvPr>
        </p:nvSpPr>
        <p:spPr>
          <a:ln/>
        </p:spPr>
      </p:sp>
      <p:sp>
        <p:nvSpPr>
          <p:cNvPr id="40963" name="Marcador de Posição de Notas 2"/>
          <p:cNvSpPr>
            <a:spLocks noGrp="1"/>
          </p:cNvSpPr>
          <p:nvPr>
            <p:ph type="body" idx="1"/>
          </p:nvPr>
        </p:nvSpPr>
        <p:spPr>
          <a:noFill/>
          <a:ln/>
        </p:spPr>
        <p:txBody>
          <a:bodyPr/>
          <a:lstStyle/>
          <a:p>
            <a:endParaRPr lang="pt-PT" smtClean="0"/>
          </a:p>
        </p:txBody>
      </p:sp>
      <p:sp>
        <p:nvSpPr>
          <p:cNvPr id="40964" name="Marcador de Posição do Número do Diapositivo 3"/>
          <p:cNvSpPr>
            <a:spLocks noGrp="1"/>
          </p:cNvSpPr>
          <p:nvPr>
            <p:ph type="sldNum" sz="quarter" idx="5"/>
          </p:nvPr>
        </p:nvSpPr>
        <p:spPr>
          <a:noFill/>
        </p:spPr>
        <p:txBody>
          <a:bodyPr/>
          <a:lstStyle/>
          <a:p>
            <a:fld id="{41437F66-2358-4820-A33A-E6C585603795}" type="slidenum">
              <a:rPr lang="pt-PT" smtClean="0"/>
              <a:pPr/>
              <a:t>1</a:t>
            </a:fld>
            <a:endParaRPr lang="pt-P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Marcador de Posição da Imagem do Diapositivo 1"/>
          <p:cNvSpPr>
            <a:spLocks noGrp="1" noRot="1" noChangeAspect="1" noTextEdit="1"/>
          </p:cNvSpPr>
          <p:nvPr>
            <p:ph type="sldImg"/>
          </p:nvPr>
        </p:nvSpPr>
        <p:spPr>
          <a:ln/>
        </p:spPr>
      </p:sp>
      <p:sp>
        <p:nvSpPr>
          <p:cNvPr id="46083" name="Marcador de Posição de Notas 2"/>
          <p:cNvSpPr>
            <a:spLocks noGrp="1"/>
          </p:cNvSpPr>
          <p:nvPr>
            <p:ph type="body" idx="1"/>
          </p:nvPr>
        </p:nvSpPr>
        <p:spPr>
          <a:noFill/>
          <a:ln/>
        </p:spPr>
        <p:txBody>
          <a:bodyPr/>
          <a:lstStyle/>
          <a:p>
            <a:endParaRPr lang="pt-PT" smtClean="0"/>
          </a:p>
        </p:txBody>
      </p:sp>
      <p:sp>
        <p:nvSpPr>
          <p:cNvPr id="46084" name="Marcador de Posição do Número do Diapositivo 3"/>
          <p:cNvSpPr>
            <a:spLocks noGrp="1"/>
          </p:cNvSpPr>
          <p:nvPr>
            <p:ph type="sldNum" sz="quarter" idx="5"/>
          </p:nvPr>
        </p:nvSpPr>
        <p:spPr>
          <a:noFill/>
        </p:spPr>
        <p:txBody>
          <a:bodyPr/>
          <a:lstStyle/>
          <a:p>
            <a:fld id="{11C4BE45-9E92-40B2-84D9-402B0F7FA45E}" type="slidenum">
              <a:rPr lang="pt-PT" smtClean="0"/>
              <a:pPr/>
              <a:t>10</a:t>
            </a:fld>
            <a:endParaRPr lang="pt-PT"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Marcador de Posição da Imagem do Diapositivo 1"/>
          <p:cNvSpPr>
            <a:spLocks noGrp="1" noRot="1" noChangeAspect="1" noTextEdit="1"/>
          </p:cNvSpPr>
          <p:nvPr>
            <p:ph type="sldImg"/>
          </p:nvPr>
        </p:nvSpPr>
        <p:spPr>
          <a:ln/>
        </p:spPr>
      </p:sp>
      <p:sp>
        <p:nvSpPr>
          <p:cNvPr id="46083" name="Marcador de Posição de Notas 2"/>
          <p:cNvSpPr>
            <a:spLocks noGrp="1"/>
          </p:cNvSpPr>
          <p:nvPr>
            <p:ph type="body" idx="1"/>
          </p:nvPr>
        </p:nvSpPr>
        <p:spPr>
          <a:noFill/>
          <a:ln/>
        </p:spPr>
        <p:txBody>
          <a:bodyPr/>
          <a:lstStyle/>
          <a:p>
            <a:endParaRPr lang="pt-PT" smtClean="0"/>
          </a:p>
        </p:txBody>
      </p:sp>
      <p:sp>
        <p:nvSpPr>
          <p:cNvPr id="46084" name="Marcador de Posição do Número do Diapositivo 3"/>
          <p:cNvSpPr>
            <a:spLocks noGrp="1"/>
          </p:cNvSpPr>
          <p:nvPr>
            <p:ph type="sldNum" sz="quarter" idx="5"/>
          </p:nvPr>
        </p:nvSpPr>
        <p:spPr>
          <a:noFill/>
        </p:spPr>
        <p:txBody>
          <a:bodyPr/>
          <a:lstStyle/>
          <a:p>
            <a:fld id="{11C4BE45-9E92-40B2-84D9-402B0F7FA45E}" type="slidenum">
              <a:rPr lang="pt-PT" smtClean="0"/>
              <a:pPr/>
              <a:t>11</a:t>
            </a:fld>
            <a:endParaRPr lang="pt-PT"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Marcador de Posição da Imagem do Diapositivo 1"/>
          <p:cNvSpPr>
            <a:spLocks noGrp="1" noRot="1" noChangeAspect="1" noTextEdit="1"/>
          </p:cNvSpPr>
          <p:nvPr>
            <p:ph type="sldImg"/>
          </p:nvPr>
        </p:nvSpPr>
        <p:spPr>
          <a:ln/>
        </p:spPr>
      </p:sp>
      <p:sp>
        <p:nvSpPr>
          <p:cNvPr id="47107" name="Marcador de Posição de Notas 2"/>
          <p:cNvSpPr>
            <a:spLocks noGrp="1"/>
          </p:cNvSpPr>
          <p:nvPr>
            <p:ph type="body" idx="1"/>
          </p:nvPr>
        </p:nvSpPr>
        <p:spPr>
          <a:noFill/>
          <a:ln/>
        </p:spPr>
        <p:txBody>
          <a:bodyPr/>
          <a:lstStyle/>
          <a:p>
            <a:endParaRPr lang="pt-PT" smtClean="0"/>
          </a:p>
        </p:txBody>
      </p:sp>
      <p:sp>
        <p:nvSpPr>
          <p:cNvPr id="47108" name="Marcador de Posição do Número do Diapositivo 3"/>
          <p:cNvSpPr>
            <a:spLocks noGrp="1"/>
          </p:cNvSpPr>
          <p:nvPr>
            <p:ph type="sldNum" sz="quarter" idx="5"/>
          </p:nvPr>
        </p:nvSpPr>
        <p:spPr>
          <a:noFill/>
        </p:spPr>
        <p:txBody>
          <a:bodyPr/>
          <a:lstStyle/>
          <a:p>
            <a:fld id="{D8CBDD02-D2C5-47DB-A33F-B38C1A5199F3}" type="slidenum">
              <a:rPr lang="pt-PT" smtClean="0"/>
              <a:pPr/>
              <a:t>12</a:t>
            </a:fld>
            <a:endParaRPr lang="pt-PT"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Marcador de Posição da Imagem do Diapositivo 1"/>
          <p:cNvSpPr>
            <a:spLocks noGrp="1" noRot="1" noChangeAspect="1" noTextEdit="1"/>
          </p:cNvSpPr>
          <p:nvPr>
            <p:ph type="sldImg"/>
          </p:nvPr>
        </p:nvSpPr>
        <p:spPr>
          <a:ln/>
        </p:spPr>
      </p:sp>
      <p:sp>
        <p:nvSpPr>
          <p:cNvPr id="47107" name="Marcador de Posição de Notas 2"/>
          <p:cNvSpPr>
            <a:spLocks noGrp="1"/>
          </p:cNvSpPr>
          <p:nvPr>
            <p:ph type="body" idx="1"/>
          </p:nvPr>
        </p:nvSpPr>
        <p:spPr>
          <a:noFill/>
          <a:ln/>
        </p:spPr>
        <p:txBody>
          <a:bodyPr/>
          <a:lstStyle/>
          <a:p>
            <a:endParaRPr lang="pt-PT" smtClean="0"/>
          </a:p>
        </p:txBody>
      </p:sp>
      <p:sp>
        <p:nvSpPr>
          <p:cNvPr id="47108" name="Marcador de Posição do Número do Diapositivo 3"/>
          <p:cNvSpPr>
            <a:spLocks noGrp="1"/>
          </p:cNvSpPr>
          <p:nvPr>
            <p:ph type="sldNum" sz="quarter" idx="5"/>
          </p:nvPr>
        </p:nvSpPr>
        <p:spPr>
          <a:noFill/>
        </p:spPr>
        <p:txBody>
          <a:bodyPr/>
          <a:lstStyle/>
          <a:p>
            <a:fld id="{D8CBDD02-D2C5-47DB-A33F-B38C1A5199F3}" type="slidenum">
              <a:rPr lang="pt-PT" smtClean="0"/>
              <a:pPr/>
              <a:t>13</a:t>
            </a:fld>
            <a:endParaRPr lang="pt-PT"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Marcador de Posição da Imagem do Diapositivo 1"/>
          <p:cNvSpPr>
            <a:spLocks noGrp="1" noRot="1" noChangeAspect="1" noTextEdit="1"/>
          </p:cNvSpPr>
          <p:nvPr>
            <p:ph type="sldImg"/>
          </p:nvPr>
        </p:nvSpPr>
        <p:spPr>
          <a:ln/>
        </p:spPr>
      </p:sp>
      <p:sp>
        <p:nvSpPr>
          <p:cNvPr id="48131" name="Marcador de Posição de Notas 2"/>
          <p:cNvSpPr>
            <a:spLocks noGrp="1"/>
          </p:cNvSpPr>
          <p:nvPr>
            <p:ph type="body" idx="1"/>
          </p:nvPr>
        </p:nvSpPr>
        <p:spPr>
          <a:noFill/>
          <a:ln/>
        </p:spPr>
        <p:txBody>
          <a:bodyPr/>
          <a:lstStyle/>
          <a:p>
            <a:endParaRPr lang="pt-PT" smtClean="0"/>
          </a:p>
        </p:txBody>
      </p:sp>
      <p:sp>
        <p:nvSpPr>
          <p:cNvPr id="48132" name="Marcador de Posição do Número do Diapositivo 3"/>
          <p:cNvSpPr>
            <a:spLocks noGrp="1"/>
          </p:cNvSpPr>
          <p:nvPr>
            <p:ph type="sldNum" sz="quarter" idx="5"/>
          </p:nvPr>
        </p:nvSpPr>
        <p:spPr>
          <a:noFill/>
        </p:spPr>
        <p:txBody>
          <a:bodyPr/>
          <a:lstStyle/>
          <a:p>
            <a:fld id="{EFBC4352-5DD0-4A1B-9B16-8EE89129970D}" type="slidenum">
              <a:rPr lang="pt-PT" smtClean="0"/>
              <a:pPr/>
              <a:t>14</a:t>
            </a:fld>
            <a:endParaRPr lang="pt-PT"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Marcador de Posição da Imagem do Diapositivo 1"/>
          <p:cNvSpPr>
            <a:spLocks noGrp="1" noRot="1" noChangeAspect="1" noTextEdit="1"/>
          </p:cNvSpPr>
          <p:nvPr>
            <p:ph type="sldImg"/>
          </p:nvPr>
        </p:nvSpPr>
        <p:spPr>
          <a:ln/>
        </p:spPr>
      </p:sp>
      <p:sp>
        <p:nvSpPr>
          <p:cNvPr id="49155" name="Marcador de Posição de Notas 2"/>
          <p:cNvSpPr>
            <a:spLocks noGrp="1"/>
          </p:cNvSpPr>
          <p:nvPr>
            <p:ph type="body" idx="1"/>
          </p:nvPr>
        </p:nvSpPr>
        <p:spPr>
          <a:noFill/>
          <a:ln/>
        </p:spPr>
        <p:txBody>
          <a:bodyPr/>
          <a:lstStyle/>
          <a:p>
            <a:endParaRPr lang="pt-PT" smtClean="0"/>
          </a:p>
        </p:txBody>
      </p:sp>
      <p:sp>
        <p:nvSpPr>
          <p:cNvPr id="49156" name="Marcador de Posição do Número do Diapositivo 3"/>
          <p:cNvSpPr>
            <a:spLocks noGrp="1"/>
          </p:cNvSpPr>
          <p:nvPr>
            <p:ph type="sldNum" sz="quarter" idx="5"/>
          </p:nvPr>
        </p:nvSpPr>
        <p:spPr>
          <a:noFill/>
        </p:spPr>
        <p:txBody>
          <a:bodyPr/>
          <a:lstStyle/>
          <a:p>
            <a:fld id="{7991EE04-30B8-434A-9C70-BE68640C5D94}" type="slidenum">
              <a:rPr lang="pt-PT" smtClean="0"/>
              <a:pPr/>
              <a:t>15</a:t>
            </a:fld>
            <a:endParaRPr lang="pt-PT"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Marcador de Posição da Imagem do Diapositivo 1"/>
          <p:cNvSpPr>
            <a:spLocks noGrp="1" noRot="1" noChangeAspect="1" noTextEdit="1"/>
          </p:cNvSpPr>
          <p:nvPr>
            <p:ph type="sldImg"/>
          </p:nvPr>
        </p:nvSpPr>
        <p:spPr>
          <a:ln/>
        </p:spPr>
      </p:sp>
      <p:sp>
        <p:nvSpPr>
          <p:cNvPr id="50179" name="Marcador de Posição de Notas 2"/>
          <p:cNvSpPr>
            <a:spLocks noGrp="1"/>
          </p:cNvSpPr>
          <p:nvPr>
            <p:ph type="body" idx="1"/>
          </p:nvPr>
        </p:nvSpPr>
        <p:spPr>
          <a:noFill/>
          <a:ln/>
        </p:spPr>
        <p:txBody>
          <a:bodyPr/>
          <a:lstStyle/>
          <a:p>
            <a:endParaRPr lang="pt-PT" smtClean="0"/>
          </a:p>
        </p:txBody>
      </p:sp>
      <p:sp>
        <p:nvSpPr>
          <p:cNvPr id="50180" name="Marcador de Posição do Número do Diapositivo 3"/>
          <p:cNvSpPr>
            <a:spLocks noGrp="1"/>
          </p:cNvSpPr>
          <p:nvPr>
            <p:ph type="sldNum" sz="quarter" idx="5"/>
          </p:nvPr>
        </p:nvSpPr>
        <p:spPr>
          <a:noFill/>
        </p:spPr>
        <p:txBody>
          <a:bodyPr/>
          <a:lstStyle/>
          <a:p>
            <a:fld id="{22F9277F-CC42-47B3-94CC-8B66CE245758}" type="slidenum">
              <a:rPr lang="pt-PT" smtClean="0"/>
              <a:pPr/>
              <a:t>16</a:t>
            </a:fld>
            <a:endParaRPr lang="pt-PT"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Marcador de Posição da Imagem do Diapositivo 1"/>
          <p:cNvSpPr>
            <a:spLocks noGrp="1" noRot="1" noChangeAspect="1" noTextEdit="1"/>
          </p:cNvSpPr>
          <p:nvPr>
            <p:ph type="sldImg"/>
          </p:nvPr>
        </p:nvSpPr>
        <p:spPr>
          <a:ln/>
        </p:spPr>
      </p:sp>
      <p:sp>
        <p:nvSpPr>
          <p:cNvPr id="51203" name="Marcador de Posição de Notas 2"/>
          <p:cNvSpPr>
            <a:spLocks noGrp="1"/>
          </p:cNvSpPr>
          <p:nvPr>
            <p:ph type="body" idx="1"/>
          </p:nvPr>
        </p:nvSpPr>
        <p:spPr>
          <a:noFill/>
          <a:ln/>
        </p:spPr>
        <p:txBody>
          <a:bodyPr/>
          <a:lstStyle/>
          <a:p>
            <a:endParaRPr lang="pt-PT" smtClean="0"/>
          </a:p>
        </p:txBody>
      </p:sp>
      <p:sp>
        <p:nvSpPr>
          <p:cNvPr id="51204" name="Marcador de Posição do Número do Diapositivo 3"/>
          <p:cNvSpPr>
            <a:spLocks noGrp="1"/>
          </p:cNvSpPr>
          <p:nvPr>
            <p:ph type="sldNum" sz="quarter" idx="5"/>
          </p:nvPr>
        </p:nvSpPr>
        <p:spPr>
          <a:noFill/>
        </p:spPr>
        <p:txBody>
          <a:bodyPr/>
          <a:lstStyle/>
          <a:p>
            <a:fld id="{80A84696-EEE1-4D72-8ED5-E44826A4FD96}" type="slidenum">
              <a:rPr lang="pt-PT" smtClean="0"/>
              <a:pPr/>
              <a:t>17</a:t>
            </a:fld>
            <a:endParaRPr lang="pt-PT"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Marcador de Posição da Imagem do Diapositivo 1"/>
          <p:cNvSpPr>
            <a:spLocks noGrp="1" noRot="1" noChangeAspect="1" noTextEdit="1"/>
          </p:cNvSpPr>
          <p:nvPr>
            <p:ph type="sldImg"/>
          </p:nvPr>
        </p:nvSpPr>
        <p:spPr>
          <a:ln/>
        </p:spPr>
      </p:sp>
      <p:sp>
        <p:nvSpPr>
          <p:cNvPr id="52227" name="Marcador de Posição de Notas 2"/>
          <p:cNvSpPr>
            <a:spLocks noGrp="1"/>
          </p:cNvSpPr>
          <p:nvPr>
            <p:ph type="body" idx="1"/>
          </p:nvPr>
        </p:nvSpPr>
        <p:spPr>
          <a:noFill/>
          <a:ln/>
        </p:spPr>
        <p:txBody>
          <a:bodyPr/>
          <a:lstStyle/>
          <a:p>
            <a:endParaRPr lang="pt-PT" smtClean="0"/>
          </a:p>
        </p:txBody>
      </p:sp>
      <p:sp>
        <p:nvSpPr>
          <p:cNvPr id="52228" name="Marcador de Posição do Número do Diapositivo 3"/>
          <p:cNvSpPr>
            <a:spLocks noGrp="1"/>
          </p:cNvSpPr>
          <p:nvPr>
            <p:ph type="sldNum" sz="quarter" idx="5"/>
          </p:nvPr>
        </p:nvSpPr>
        <p:spPr>
          <a:noFill/>
        </p:spPr>
        <p:txBody>
          <a:bodyPr/>
          <a:lstStyle/>
          <a:p>
            <a:fld id="{F04554FC-8AE2-4A35-978D-B1D7F839B8FB}" type="slidenum">
              <a:rPr lang="pt-PT" smtClean="0"/>
              <a:pPr/>
              <a:t>18</a:t>
            </a:fld>
            <a:endParaRPr lang="pt-PT"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Marcador de Posição da Imagem do Diapositivo 1"/>
          <p:cNvSpPr>
            <a:spLocks noGrp="1" noRot="1" noChangeAspect="1" noTextEdit="1"/>
          </p:cNvSpPr>
          <p:nvPr>
            <p:ph type="sldImg"/>
          </p:nvPr>
        </p:nvSpPr>
        <p:spPr>
          <a:ln/>
        </p:spPr>
      </p:sp>
      <p:sp>
        <p:nvSpPr>
          <p:cNvPr id="53251" name="Marcador de Posição de Notas 2"/>
          <p:cNvSpPr>
            <a:spLocks noGrp="1"/>
          </p:cNvSpPr>
          <p:nvPr>
            <p:ph type="body" idx="1"/>
          </p:nvPr>
        </p:nvSpPr>
        <p:spPr>
          <a:noFill/>
          <a:ln/>
        </p:spPr>
        <p:txBody>
          <a:bodyPr/>
          <a:lstStyle/>
          <a:p>
            <a:endParaRPr lang="pt-PT" smtClean="0"/>
          </a:p>
        </p:txBody>
      </p:sp>
      <p:sp>
        <p:nvSpPr>
          <p:cNvPr id="53252" name="Marcador de Posição do Número do Diapositivo 3"/>
          <p:cNvSpPr>
            <a:spLocks noGrp="1"/>
          </p:cNvSpPr>
          <p:nvPr>
            <p:ph type="sldNum" sz="quarter" idx="5"/>
          </p:nvPr>
        </p:nvSpPr>
        <p:spPr>
          <a:noFill/>
        </p:spPr>
        <p:txBody>
          <a:bodyPr/>
          <a:lstStyle/>
          <a:p>
            <a:fld id="{C2B4D011-2EAD-4672-AA9A-FD0F2644DD1F}" type="slidenum">
              <a:rPr lang="pt-PT" smtClean="0"/>
              <a:pPr/>
              <a:t>19</a:t>
            </a:fld>
            <a:endParaRPr lang="pt-P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Marcador de Posição da Imagem do Diapositivo 1"/>
          <p:cNvSpPr>
            <a:spLocks noGrp="1" noRot="1" noChangeAspect="1" noTextEdit="1"/>
          </p:cNvSpPr>
          <p:nvPr>
            <p:ph type="sldImg"/>
          </p:nvPr>
        </p:nvSpPr>
        <p:spPr>
          <a:ln/>
        </p:spPr>
      </p:sp>
      <p:sp>
        <p:nvSpPr>
          <p:cNvPr id="47107" name="Marcador de Posição de Notas 2"/>
          <p:cNvSpPr>
            <a:spLocks noGrp="1"/>
          </p:cNvSpPr>
          <p:nvPr>
            <p:ph type="body" idx="1"/>
          </p:nvPr>
        </p:nvSpPr>
        <p:spPr>
          <a:noFill/>
          <a:ln/>
        </p:spPr>
        <p:txBody>
          <a:bodyPr/>
          <a:lstStyle/>
          <a:p>
            <a:endParaRPr lang="pt-PT" smtClean="0"/>
          </a:p>
        </p:txBody>
      </p:sp>
      <p:sp>
        <p:nvSpPr>
          <p:cNvPr id="47108" name="Marcador de Posição do Número do Diapositivo 3"/>
          <p:cNvSpPr>
            <a:spLocks noGrp="1"/>
          </p:cNvSpPr>
          <p:nvPr>
            <p:ph type="sldNum" sz="quarter" idx="5"/>
          </p:nvPr>
        </p:nvSpPr>
        <p:spPr>
          <a:noFill/>
        </p:spPr>
        <p:txBody>
          <a:bodyPr/>
          <a:lstStyle/>
          <a:p>
            <a:fld id="{D8CBDD02-D2C5-47DB-A33F-B38C1A5199F3}" type="slidenum">
              <a:rPr lang="pt-PT" smtClean="0"/>
              <a:pPr/>
              <a:t>2</a:t>
            </a:fld>
            <a:endParaRPr lang="pt-PT"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Marcador de Posição da Imagem do Diapositivo 1"/>
          <p:cNvSpPr>
            <a:spLocks noGrp="1" noRot="1" noChangeAspect="1" noTextEdit="1"/>
          </p:cNvSpPr>
          <p:nvPr>
            <p:ph type="sldImg"/>
          </p:nvPr>
        </p:nvSpPr>
        <p:spPr>
          <a:ln/>
        </p:spPr>
      </p:sp>
      <p:sp>
        <p:nvSpPr>
          <p:cNvPr id="54275" name="Marcador de Posição de Notas 2"/>
          <p:cNvSpPr>
            <a:spLocks noGrp="1"/>
          </p:cNvSpPr>
          <p:nvPr>
            <p:ph type="body" idx="1"/>
          </p:nvPr>
        </p:nvSpPr>
        <p:spPr>
          <a:noFill/>
          <a:ln/>
        </p:spPr>
        <p:txBody>
          <a:bodyPr/>
          <a:lstStyle/>
          <a:p>
            <a:endParaRPr lang="pt-PT" smtClean="0"/>
          </a:p>
        </p:txBody>
      </p:sp>
      <p:sp>
        <p:nvSpPr>
          <p:cNvPr id="54276" name="Marcador de Posição do Número do Diapositivo 3"/>
          <p:cNvSpPr>
            <a:spLocks noGrp="1"/>
          </p:cNvSpPr>
          <p:nvPr>
            <p:ph type="sldNum" sz="quarter" idx="5"/>
          </p:nvPr>
        </p:nvSpPr>
        <p:spPr>
          <a:noFill/>
        </p:spPr>
        <p:txBody>
          <a:bodyPr/>
          <a:lstStyle/>
          <a:p>
            <a:fld id="{A6AB04C1-8B28-4BF4-A611-B9BED27153F5}" type="slidenum">
              <a:rPr lang="pt-PT" smtClean="0"/>
              <a:pPr/>
              <a:t>20</a:t>
            </a:fld>
            <a:endParaRPr lang="pt-PT"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Marcador de Posição da Imagem do Diapositivo 1"/>
          <p:cNvSpPr>
            <a:spLocks noGrp="1" noRot="1" noChangeAspect="1" noTextEdit="1"/>
          </p:cNvSpPr>
          <p:nvPr>
            <p:ph type="sldImg"/>
          </p:nvPr>
        </p:nvSpPr>
        <p:spPr>
          <a:ln/>
        </p:spPr>
      </p:sp>
      <p:sp>
        <p:nvSpPr>
          <p:cNvPr id="55299" name="Marcador de Posição de Notas 2"/>
          <p:cNvSpPr>
            <a:spLocks noGrp="1"/>
          </p:cNvSpPr>
          <p:nvPr>
            <p:ph type="body" idx="1"/>
          </p:nvPr>
        </p:nvSpPr>
        <p:spPr>
          <a:noFill/>
          <a:ln/>
        </p:spPr>
        <p:txBody>
          <a:bodyPr/>
          <a:lstStyle/>
          <a:p>
            <a:endParaRPr lang="pt-PT" smtClean="0"/>
          </a:p>
        </p:txBody>
      </p:sp>
      <p:sp>
        <p:nvSpPr>
          <p:cNvPr id="55300" name="Marcador de Posição do Número do Diapositivo 3"/>
          <p:cNvSpPr>
            <a:spLocks noGrp="1"/>
          </p:cNvSpPr>
          <p:nvPr>
            <p:ph type="sldNum" sz="quarter" idx="5"/>
          </p:nvPr>
        </p:nvSpPr>
        <p:spPr>
          <a:noFill/>
        </p:spPr>
        <p:txBody>
          <a:bodyPr/>
          <a:lstStyle/>
          <a:p>
            <a:fld id="{FE20A63D-D03C-431B-8122-22153F1AC991}" type="slidenum">
              <a:rPr lang="pt-PT" smtClean="0"/>
              <a:pPr/>
              <a:t>21</a:t>
            </a:fld>
            <a:endParaRPr lang="pt-PT"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Marcador de Posição da Imagem do Diapositivo 1"/>
          <p:cNvSpPr>
            <a:spLocks noGrp="1" noRot="1" noChangeAspect="1" noTextEdit="1"/>
          </p:cNvSpPr>
          <p:nvPr>
            <p:ph type="sldImg"/>
          </p:nvPr>
        </p:nvSpPr>
        <p:spPr>
          <a:ln/>
        </p:spPr>
      </p:sp>
      <p:sp>
        <p:nvSpPr>
          <p:cNvPr id="55299" name="Marcador de Posição de Notas 2"/>
          <p:cNvSpPr>
            <a:spLocks noGrp="1"/>
          </p:cNvSpPr>
          <p:nvPr>
            <p:ph type="body" idx="1"/>
          </p:nvPr>
        </p:nvSpPr>
        <p:spPr>
          <a:noFill/>
          <a:ln/>
        </p:spPr>
        <p:txBody>
          <a:bodyPr/>
          <a:lstStyle/>
          <a:p>
            <a:endParaRPr lang="pt-PT" smtClean="0"/>
          </a:p>
        </p:txBody>
      </p:sp>
      <p:sp>
        <p:nvSpPr>
          <p:cNvPr id="55300" name="Marcador de Posição do Número do Diapositivo 3"/>
          <p:cNvSpPr>
            <a:spLocks noGrp="1"/>
          </p:cNvSpPr>
          <p:nvPr>
            <p:ph type="sldNum" sz="quarter" idx="5"/>
          </p:nvPr>
        </p:nvSpPr>
        <p:spPr>
          <a:noFill/>
        </p:spPr>
        <p:txBody>
          <a:bodyPr/>
          <a:lstStyle/>
          <a:p>
            <a:fld id="{FE20A63D-D03C-431B-8122-22153F1AC991}" type="slidenum">
              <a:rPr lang="pt-PT" smtClean="0"/>
              <a:pPr/>
              <a:t>22</a:t>
            </a:fld>
            <a:endParaRPr lang="pt-PT"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Marcador de Posição da Imagem do Diapositivo 1"/>
          <p:cNvSpPr>
            <a:spLocks noGrp="1" noRot="1" noChangeAspect="1" noTextEdit="1"/>
          </p:cNvSpPr>
          <p:nvPr>
            <p:ph type="sldImg"/>
          </p:nvPr>
        </p:nvSpPr>
        <p:spPr>
          <a:ln/>
        </p:spPr>
      </p:sp>
      <p:sp>
        <p:nvSpPr>
          <p:cNvPr id="56323" name="Marcador de Posição de Notas 2"/>
          <p:cNvSpPr>
            <a:spLocks noGrp="1"/>
          </p:cNvSpPr>
          <p:nvPr>
            <p:ph type="body" idx="1"/>
          </p:nvPr>
        </p:nvSpPr>
        <p:spPr>
          <a:noFill/>
          <a:ln/>
        </p:spPr>
        <p:txBody>
          <a:bodyPr/>
          <a:lstStyle/>
          <a:p>
            <a:endParaRPr lang="pt-PT" smtClean="0"/>
          </a:p>
        </p:txBody>
      </p:sp>
      <p:sp>
        <p:nvSpPr>
          <p:cNvPr id="56324" name="Marcador de Posição do Número do Diapositivo 3"/>
          <p:cNvSpPr>
            <a:spLocks noGrp="1"/>
          </p:cNvSpPr>
          <p:nvPr>
            <p:ph type="sldNum" sz="quarter" idx="5"/>
          </p:nvPr>
        </p:nvSpPr>
        <p:spPr>
          <a:noFill/>
        </p:spPr>
        <p:txBody>
          <a:bodyPr/>
          <a:lstStyle/>
          <a:p>
            <a:fld id="{05F3D57E-0C6E-4BCF-92BD-2088C62475D7}" type="slidenum">
              <a:rPr lang="pt-PT" smtClean="0"/>
              <a:pPr/>
              <a:t>23</a:t>
            </a:fld>
            <a:endParaRPr lang="pt-PT"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Marcador de Posição da Imagem do Diapositivo 1"/>
          <p:cNvSpPr>
            <a:spLocks noGrp="1" noRot="1" noChangeAspect="1" noTextEdit="1"/>
          </p:cNvSpPr>
          <p:nvPr>
            <p:ph type="sldImg"/>
          </p:nvPr>
        </p:nvSpPr>
        <p:spPr>
          <a:ln/>
        </p:spPr>
      </p:sp>
      <p:sp>
        <p:nvSpPr>
          <p:cNvPr id="57347" name="Marcador de Posição de Notas 2"/>
          <p:cNvSpPr>
            <a:spLocks noGrp="1"/>
          </p:cNvSpPr>
          <p:nvPr>
            <p:ph type="body" idx="1"/>
          </p:nvPr>
        </p:nvSpPr>
        <p:spPr>
          <a:noFill/>
          <a:ln/>
        </p:spPr>
        <p:txBody>
          <a:bodyPr/>
          <a:lstStyle/>
          <a:p>
            <a:endParaRPr lang="pt-PT" smtClean="0"/>
          </a:p>
        </p:txBody>
      </p:sp>
      <p:sp>
        <p:nvSpPr>
          <p:cNvPr id="57348" name="Marcador de Posição do Número do Diapositivo 3"/>
          <p:cNvSpPr>
            <a:spLocks noGrp="1"/>
          </p:cNvSpPr>
          <p:nvPr>
            <p:ph type="sldNum" sz="quarter" idx="5"/>
          </p:nvPr>
        </p:nvSpPr>
        <p:spPr>
          <a:noFill/>
        </p:spPr>
        <p:txBody>
          <a:bodyPr/>
          <a:lstStyle/>
          <a:p>
            <a:fld id="{B24727A3-9323-49BF-9DD2-396B0FC2AC1D}" type="slidenum">
              <a:rPr lang="pt-PT" smtClean="0"/>
              <a:pPr/>
              <a:t>24</a:t>
            </a:fld>
            <a:endParaRPr lang="pt-PT"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Marcador de Posição da Imagem do Diapositivo 1"/>
          <p:cNvSpPr>
            <a:spLocks noGrp="1" noRot="1" noChangeAspect="1" noTextEdit="1"/>
          </p:cNvSpPr>
          <p:nvPr>
            <p:ph type="sldImg"/>
          </p:nvPr>
        </p:nvSpPr>
        <p:spPr>
          <a:ln/>
        </p:spPr>
      </p:sp>
      <p:sp>
        <p:nvSpPr>
          <p:cNvPr id="58371" name="Marcador de Posição de Notas 2"/>
          <p:cNvSpPr>
            <a:spLocks noGrp="1"/>
          </p:cNvSpPr>
          <p:nvPr>
            <p:ph type="body" idx="1"/>
          </p:nvPr>
        </p:nvSpPr>
        <p:spPr>
          <a:noFill/>
          <a:ln/>
        </p:spPr>
        <p:txBody>
          <a:bodyPr/>
          <a:lstStyle/>
          <a:p>
            <a:endParaRPr lang="pt-PT" smtClean="0"/>
          </a:p>
        </p:txBody>
      </p:sp>
      <p:sp>
        <p:nvSpPr>
          <p:cNvPr id="58372" name="Marcador de Posição do Número do Diapositivo 3"/>
          <p:cNvSpPr>
            <a:spLocks noGrp="1"/>
          </p:cNvSpPr>
          <p:nvPr>
            <p:ph type="sldNum" sz="quarter" idx="5"/>
          </p:nvPr>
        </p:nvSpPr>
        <p:spPr>
          <a:noFill/>
        </p:spPr>
        <p:txBody>
          <a:bodyPr/>
          <a:lstStyle/>
          <a:p>
            <a:fld id="{CD819842-B2C1-449A-A92F-41FADB1E6382}" type="slidenum">
              <a:rPr lang="pt-PT" smtClean="0"/>
              <a:pPr/>
              <a:t>25</a:t>
            </a:fld>
            <a:endParaRPr lang="pt-PT"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r>
              <a:rPr lang="pt-PT" dirty="0" smtClean="0"/>
              <a:t>Sexo perigoso por desinibição, relaxamento dos </a:t>
            </a:r>
            <a:r>
              <a:rPr lang="pt-PT" smtClean="0"/>
              <a:t>músculos anais.</a:t>
            </a:r>
            <a:endParaRPr lang="pt-PT"/>
          </a:p>
        </p:txBody>
      </p:sp>
      <p:sp>
        <p:nvSpPr>
          <p:cNvPr id="4" name="Marcador de Posição do Número do Diapositivo 3"/>
          <p:cNvSpPr>
            <a:spLocks noGrp="1"/>
          </p:cNvSpPr>
          <p:nvPr>
            <p:ph type="sldNum" sz="quarter" idx="10"/>
          </p:nvPr>
        </p:nvSpPr>
        <p:spPr/>
        <p:txBody>
          <a:bodyPr/>
          <a:lstStyle/>
          <a:p>
            <a:fld id="{023F868B-F679-4435-A321-894CCBA623A0}" type="slidenum">
              <a:rPr lang="pt-PT" smtClean="0"/>
              <a:pPr/>
              <a:t>30</a:t>
            </a:fld>
            <a:endParaRPr lang="pt-PT"/>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Marcador de Posição da Imagem do Diapositivo 1"/>
          <p:cNvSpPr>
            <a:spLocks noGrp="1" noRot="1" noChangeAspect="1" noTextEdit="1"/>
          </p:cNvSpPr>
          <p:nvPr>
            <p:ph type="sldImg"/>
          </p:nvPr>
        </p:nvSpPr>
        <p:spPr>
          <a:ln/>
        </p:spPr>
      </p:sp>
      <p:sp>
        <p:nvSpPr>
          <p:cNvPr id="59395" name="Marcador de Posição de Notas 2"/>
          <p:cNvSpPr>
            <a:spLocks noGrp="1"/>
          </p:cNvSpPr>
          <p:nvPr>
            <p:ph type="body" idx="1"/>
          </p:nvPr>
        </p:nvSpPr>
        <p:spPr>
          <a:noFill/>
          <a:ln/>
        </p:spPr>
        <p:txBody>
          <a:bodyPr/>
          <a:lstStyle/>
          <a:p>
            <a:endParaRPr lang="pt-PT" smtClean="0"/>
          </a:p>
        </p:txBody>
      </p:sp>
      <p:sp>
        <p:nvSpPr>
          <p:cNvPr id="59396" name="Marcador de Posição do Número do Diapositivo 3"/>
          <p:cNvSpPr>
            <a:spLocks noGrp="1"/>
          </p:cNvSpPr>
          <p:nvPr>
            <p:ph type="sldNum" sz="quarter" idx="5"/>
          </p:nvPr>
        </p:nvSpPr>
        <p:spPr>
          <a:noFill/>
        </p:spPr>
        <p:txBody>
          <a:bodyPr/>
          <a:lstStyle/>
          <a:p>
            <a:fld id="{923E6179-12A3-4DA7-9F98-D9E116485C5D}" type="slidenum">
              <a:rPr lang="pt-PT" smtClean="0"/>
              <a:pPr/>
              <a:t>31</a:t>
            </a:fld>
            <a:endParaRPr lang="pt-PT"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Marcador de Posição da Imagem do Diapositivo 1"/>
          <p:cNvSpPr>
            <a:spLocks noGrp="1" noRot="1" noChangeAspect="1" noTextEdit="1"/>
          </p:cNvSpPr>
          <p:nvPr>
            <p:ph type="sldImg"/>
          </p:nvPr>
        </p:nvSpPr>
        <p:spPr>
          <a:ln/>
        </p:spPr>
      </p:sp>
      <p:sp>
        <p:nvSpPr>
          <p:cNvPr id="60419" name="Marcador de Posição de Notas 2"/>
          <p:cNvSpPr>
            <a:spLocks noGrp="1"/>
          </p:cNvSpPr>
          <p:nvPr>
            <p:ph type="body" idx="1"/>
          </p:nvPr>
        </p:nvSpPr>
        <p:spPr>
          <a:noFill/>
          <a:ln/>
        </p:spPr>
        <p:txBody>
          <a:bodyPr/>
          <a:lstStyle/>
          <a:p>
            <a:endParaRPr lang="pt-PT" smtClean="0"/>
          </a:p>
        </p:txBody>
      </p:sp>
      <p:sp>
        <p:nvSpPr>
          <p:cNvPr id="60420" name="Marcador de Posição do Número do Diapositivo 3"/>
          <p:cNvSpPr>
            <a:spLocks noGrp="1"/>
          </p:cNvSpPr>
          <p:nvPr>
            <p:ph type="sldNum" sz="quarter" idx="5"/>
          </p:nvPr>
        </p:nvSpPr>
        <p:spPr>
          <a:noFill/>
        </p:spPr>
        <p:txBody>
          <a:bodyPr/>
          <a:lstStyle/>
          <a:p>
            <a:fld id="{A8FA8B10-26F2-49BC-AB71-54C41D6F38BF}" type="slidenum">
              <a:rPr lang="pt-PT" smtClean="0"/>
              <a:pPr/>
              <a:t>32</a:t>
            </a:fld>
            <a:endParaRPr lang="pt-P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Marcador de Posição da Imagem do Diapositivo 1"/>
          <p:cNvSpPr>
            <a:spLocks noGrp="1" noRot="1" noChangeAspect="1" noTextEdit="1"/>
          </p:cNvSpPr>
          <p:nvPr>
            <p:ph type="sldImg"/>
          </p:nvPr>
        </p:nvSpPr>
        <p:spPr>
          <a:ln/>
        </p:spPr>
      </p:sp>
      <p:sp>
        <p:nvSpPr>
          <p:cNvPr id="47107" name="Marcador de Posição de Notas 2"/>
          <p:cNvSpPr>
            <a:spLocks noGrp="1"/>
          </p:cNvSpPr>
          <p:nvPr>
            <p:ph type="body" idx="1"/>
          </p:nvPr>
        </p:nvSpPr>
        <p:spPr>
          <a:noFill/>
          <a:ln/>
        </p:spPr>
        <p:txBody>
          <a:bodyPr/>
          <a:lstStyle/>
          <a:p>
            <a:endParaRPr lang="pt-PT" smtClean="0"/>
          </a:p>
        </p:txBody>
      </p:sp>
      <p:sp>
        <p:nvSpPr>
          <p:cNvPr id="47108" name="Marcador de Posição do Número do Diapositivo 3"/>
          <p:cNvSpPr>
            <a:spLocks noGrp="1"/>
          </p:cNvSpPr>
          <p:nvPr>
            <p:ph type="sldNum" sz="quarter" idx="5"/>
          </p:nvPr>
        </p:nvSpPr>
        <p:spPr>
          <a:noFill/>
        </p:spPr>
        <p:txBody>
          <a:bodyPr/>
          <a:lstStyle/>
          <a:p>
            <a:fld id="{D8CBDD02-D2C5-47DB-A33F-B38C1A5199F3}" type="slidenum">
              <a:rPr lang="pt-PT" smtClean="0"/>
              <a:pPr/>
              <a:t>3</a:t>
            </a:fld>
            <a:endParaRPr lang="pt-P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Marcador de Posição da Imagem do Diapositivo 1"/>
          <p:cNvSpPr>
            <a:spLocks noGrp="1" noRot="1" noChangeAspect="1" noTextEdit="1"/>
          </p:cNvSpPr>
          <p:nvPr>
            <p:ph type="sldImg"/>
          </p:nvPr>
        </p:nvSpPr>
        <p:spPr>
          <a:ln/>
        </p:spPr>
      </p:sp>
      <p:sp>
        <p:nvSpPr>
          <p:cNvPr id="47107" name="Marcador de Posição de Notas 2"/>
          <p:cNvSpPr>
            <a:spLocks noGrp="1"/>
          </p:cNvSpPr>
          <p:nvPr>
            <p:ph type="body" idx="1"/>
          </p:nvPr>
        </p:nvSpPr>
        <p:spPr>
          <a:noFill/>
          <a:ln/>
        </p:spPr>
        <p:txBody>
          <a:bodyPr/>
          <a:lstStyle/>
          <a:p>
            <a:endParaRPr lang="pt-PT" smtClean="0"/>
          </a:p>
        </p:txBody>
      </p:sp>
      <p:sp>
        <p:nvSpPr>
          <p:cNvPr id="47108" name="Marcador de Posição do Número do Diapositivo 3"/>
          <p:cNvSpPr>
            <a:spLocks noGrp="1"/>
          </p:cNvSpPr>
          <p:nvPr>
            <p:ph type="sldNum" sz="quarter" idx="5"/>
          </p:nvPr>
        </p:nvSpPr>
        <p:spPr>
          <a:noFill/>
        </p:spPr>
        <p:txBody>
          <a:bodyPr/>
          <a:lstStyle/>
          <a:p>
            <a:fld id="{D8CBDD02-D2C5-47DB-A33F-B38C1A5199F3}" type="slidenum">
              <a:rPr lang="pt-PT" smtClean="0"/>
              <a:pPr/>
              <a:t>4</a:t>
            </a:fld>
            <a:endParaRPr lang="pt-P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Marcador de Posição da Imagem do Diapositivo 1"/>
          <p:cNvSpPr>
            <a:spLocks noGrp="1" noRot="1" noChangeAspect="1" noTextEdit="1"/>
          </p:cNvSpPr>
          <p:nvPr>
            <p:ph type="sldImg"/>
          </p:nvPr>
        </p:nvSpPr>
        <p:spPr>
          <a:ln/>
        </p:spPr>
      </p:sp>
      <p:sp>
        <p:nvSpPr>
          <p:cNvPr id="41987" name="Marcador de Posição de Notas 2"/>
          <p:cNvSpPr>
            <a:spLocks noGrp="1"/>
          </p:cNvSpPr>
          <p:nvPr>
            <p:ph type="body" idx="1"/>
          </p:nvPr>
        </p:nvSpPr>
        <p:spPr>
          <a:noFill/>
          <a:ln/>
        </p:spPr>
        <p:txBody>
          <a:bodyPr/>
          <a:lstStyle/>
          <a:p>
            <a:endParaRPr lang="pt-PT" smtClean="0"/>
          </a:p>
        </p:txBody>
      </p:sp>
      <p:sp>
        <p:nvSpPr>
          <p:cNvPr id="41988" name="Marcador de Posição do Número do Diapositivo 3"/>
          <p:cNvSpPr>
            <a:spLocks noGrp="1"/>
          </p:cNvSpPr>
          <p:nvPr>
            <p:ph type="sldNum" sz="quarter" idx="5"/>
          </p:nvPr>
        </p:nvSpPr>
        <p:spPr>
          <a:noFill/>
        </p:spPr>
        <p:txBody>
          <a:bodyPr/>
          <a:lstStyle/>
          <a:p>
            <a:fld id="{82E5F57A-B39D-4463-AFC4-B9B32EAA9B35}" type="slidenum">
              <a:rPr lang="pt-PT" smtClean="0"/>
              <a:pPr/>
              <a:t>5</a:t>
            </a:fld>
            <a:endParaRPr lang="pt-P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Marcador de Posição da Imagem do Diapositivo 1"/>
          <p:cNvSpPr>
            <a:spLocks noGrp="1" noRot="1" noChangeAspect="1" noTextEdit="1"/>
          </p:cNvSpPr>
          <p:nvPr>
            <p:ph type="sldImg"/>
          </p:nvPr>
        </p:nvSpPr>
        <p:spPr>
          <a:ln/>
        </p:spPr>
      </p:sp>
      <p:sp>
        <p:nvSpPr>
          <p:cNvPr id="43011" name="Marcador de Posição de Notas 2"/>
          <p:cNvSpPr>
            <a:spLocks noGrp="1"/>
          </p:cNvSpPr>
          <p:nvPr>
            <p:ph type="body" idx="1"/>
          </p:nvPr>
        </p:nvSpPr>
        <p:spPr>
          <a:noFill/>
          <a:ln/>
        </p:spPr>
        <p:txBody>
          <a:bodyPr/>
          <a:lstStyle/>
          <a:p>
            <a:endParaRPr lang="pt-PT" smtClean="0"/>
          </a:p>
        </p:txBody>
      </p:sp>
      <p:sp>
        <p:nvSpPr>
          <p:cNvPr id="43012" name="Marcador de Posição do Número do Diapositivo 3"/>
          <p:cNvSpPr>
            <a:spLocks noGrp="1"/>
          </p:cNvSpPr>
          <p:nvPr>
            <p:ph type="sldNum" sz="quarter" idx="5"/>
          </p:nvPr>
        </p:nvSpPr>
        <p:spPr>
          <a:noFill/>
        </p:spPr>
        <p:txBody>
          <a:bodyPr/>
          <a:lstStyle/>
          <a:p>
            <a:fld id="{3BD3D79E-2F69-4634-9AE0-EAA66FB43BD4}" type="slidenum">
              <a:rPr lang="pt-PT" smtClean="0"/>
              <a:pPr/>
              <a:t>6</a:t>
            </a:fld>
            <a:endParaRPr lang="pt-P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Marcador de Posição da Imagem do Diapositivo 1"/>
          <p:cNvSpPr>
            <a:spLocks noGrp="1" noRot="1" noChangeAspect="1" noTextEdit="1"/>
          </p:cNvSpPr>
          <p:nvPr>
            <p:ph type="sldImg"/>
          </p:nvPr>
        </p:nvSpPr>
        <p:spPr>
          <a:ln/>
        </p:spPr>
      </p:sp>
      <p:sp>
        <p:nvSpPr>
          <p:cNvPr id="43011" name="Marcador de Posição de Notas 2"/>
          <p:cNvSpPr>
            <a:spLocks noGrp="1"/>
          </p:cNvSpPr>
          <p:nvPr>
            <p:ph type="body" idx="1"/>
          </p:nvPr>
        </p:nvSpPr>
        <p:spPr>
          <a:noFill/>
          <a:ln/>
        </p:spPr>
        <p:txBody>
          <a:bodyPr/>
          <a:lstStyle/>
          <a:p>
            <a:endParaRPr lang="pt-PT" smtClean="0"/>
          </a:p>
        </p:txBody>
      </p:sp>
      <p:sp>
        <p:nvSpPr>
          <p:cNvPr id="43012" name="Marcador de Posição do Número do Diapositivo 3"/>
          <p:cNvSpPr>
            <a:spLocks noGrp="1"/>
          </p:cNvSpPr>
          <p:nvPr>
            <p:ph type="sldNum" sz="quarter" idx="5"/>
          </p:nvPr>
        </p:nvSpPr>
        <p:spPr>
          <a:noFill/>
        </p:spPr>
        <p:txBody>
          <a:bodyPr/>
          <a:lstStyle/>
          <a:p>
            <a:fld id="{3BD3D79E-2F69-4634-9AE0-EAA66FB43BD4}" type="slidenum">
              <a:rPr lang="pt-PT" smtClean="0"/>
              <a:pPr/>
              <a:t>7</a:t>
            </a:fld>
            <a:endParaRPr lang="pt-PT"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Marcador de Posição da Imagem do Diapositivo 1"/>
          <p:cNvSpPr>
            <a:spLocks noGrp="1" noRot="1" noChangeAspect="1" noTextEdit="1"/>
          </p:cNvSpPr>
          <p:nvPr>
            <p:ph type="sldImg"/>
          </p:nvPr>
        </p:nvSpPr>
        <p:spPr>
          <a:ln/>
        </p:spPr>
      </p:sp>
      <p:sp>
        <p:nvSpPr>
          <p:cNvPr id="44035" name="Marcador de Posição de Notas 2"/>
          <p:cNvSpPr>
            <a:spLocks noGrp="1"/>
          </p:cNvSpPr>
          <p:nvPr>
            <p:ph type="body" idx="1"/>
          </p:nvPr>
        </p:nvSpPr>
        <p:spPr>
          <a:noFill/>
          <a:ln/>
        </p:spPr>
        <p:txBody>
          <a:bodyPr/>
          <a:lstStyle/>
          <a:p>
            <a:endParaRPr lang="pt-PT" smtClean="0"/>
          </a:p>
        </p:txBody>
      </p:sp>
      <p:sp>
        <p:nvSpPr>
          <p:cNvPr id="44036" name="Marcador de Posição do Número do Diapositivo 3"/>
          <p:cNvSpPr>
            <a:spLocks noGrp="1"/>
          </p:cNvSpPr>
          <p:nvPr>
            <p:ph type="sldNum" sz="quarter" idx="5"/>
          </p:nvPr>
        </p:nvSpPr>
        <p:spPr>
          <a:noFill/>
        </p:spPr>
        <p:txBody>
          <a:bodyPr/>
          <a:lstStyle/>
          <a:p>
            <a:fld id="{D1A2FAA6-C70A-405D-90D8-2D00E7F084E2}" type="slidenum">
              <a:rPr lang="pt-PT" smtClean="0"/>
              <a:pPr/>
              <a:t>8</a:t>
            </a:fld>
            <a:endParaRPr lang="pt-P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Marcador de Posição da Imagem do Diapositivo 1"/>
          <p:cNvSpPr>
            <a:spLocks noGrp="1" noRot="1" noChangeAspect="1" noTextEdit="1"/>
          </p:cNvSpPr>
          <p:nvPr>
            <p:ph type="sldImg"/>
          </p:nvPr>
        </p:nvSpPr>
        <p:spPr>
          <a:ln/>
        </p:spPr>
      </p:sp>
      <p:sp>
        <p:nvSpPr>
          <p:cNvPr id="45059" name="Marcador de Posição de Notas 2"/>
          <p:cNvSpPr>
            <a:spLocks noGrp="1"/>
          </p:cNvSpPr>
          <p:nvPr>
            <p:ph type="body" idx="1"/>
          </p:nvPr>
        </p:nvSpPr>
        <p:spPr>
          <a:noFill/>
          <a:ln/>
        </p:spPr>
        <p:txBody>
          <a:bodyPr/>
          <a:lstStyle/>
          <a:p>
            <a:endParaRPr lang="pt-PT" smtClean="0"/>
          </a:p>
        </p:txBody>
      </p:sp>
      <p:sp>
        <p:nvSpPr>
          <p:cNvPr id="45060" name="Marcador de Posição do Número do Diapositivo 3"/>
          <p:cNvSpPr>
            <a:spLocks noGrp="1"/>
          </p:cNvSpPr>
          <p:nvPr>
            <p:ph type="sldNum" sz="quarter" idx="5"/>
          </p:nvPr>
        </p:nvSpPr>
        <p:spPr>
          <a:noFill/>
        </p:spPr>
        <p:txBody>
          <a:bodyPr/>
          <a:lstStyle/>
          <a:p>
            <a:fld id="{9F82CF61-413B-4FC4-AE85-1B42A3ECD706}" type="slidenum">
              <a:rPr lang="pt-PT" smtClean="0"/>
              <a:pPr/>
              <a:t>9</a:t>
            </a:fld>
            <a:endParaRPr lang="pt-P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3400425" cy="2949575"/>
            <a:chOff x="0" y="2458"/>
            <a:chExt cx="2142" cy="1858"/>
          </a:xfrm>
        </p:grpSpPr>
        <p:sp>
          <p:nvSpPr>
            <p:cNvPr id="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defRPr/>
              </a:pPr>
              <a:endParaRPr lang="pt-PT"/>
            </a:p>
          </p:txBody>
        </p:sp>
        <p:sp>
          <p:nvSpPr>
            <p:cNvPr id="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pt-PT"/>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a:defRPr/>
              </a:pPr>
              <a:endParaRPr lang="pt-PT"/>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pt-PT"/>
            </a:p>
          </p:txBody>
        </p:sp>
      </p:grpSp>
      <p:sp>
        <p:nvSpPr>
          <p:cNvPr id="5130" name="Rectangle 10"/>
          <p:cNvSpPr>
            <a:spLocks noGrp="1" noChangeArrowheads="1"/>
          </p:cNvSpPr>
          <p:nvPr>
            <p:ph type="ctrTitle" sz="quarter"/>
          </p:nvPr>
        </p:nvSpPr>
        <p:spPr>
          <a:xfrm>
            <a:off x="685800" y="1873250"/>
            <a:ext cx="7772400" cy="1555750"/>
          </a:xfrm>
        </p:spPr>
        <p:txBody>
          <a:bodyPr/>
          <a:lstStyle>
            <a:lvl1pPr>
              <a:defRPr sz="4800"/>
            </a:lvl1pPr>
          </a:lstStyle>
          <a:p>
            <a:r>
              <a:rPr lang="pt-PT"/>
              <a:t>Clique para editar o estilo do título			</a:t>
            </a:r>
          </a:p>
        </p:txBody>
      </p:sp>
      <p:sp>
        <p:nvSpPr>
          <p:cNvPr id="5131"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pt-PT"/>
              <a:t>Faça clique para editar o estilo do subtítulo do modelo global</a:t>
            </a:r>
          </a:p>
        </p:txBody>
      </p:sp>
      <p:sp>
        <p:nvSpPr>
          <p:cNvPr id="12" name="Rectangle 12"/>
          <p:cNvSpPr>
            <a:spLocks noGrp="1" noChangeArrowheads="1"/>
          </p:cNvSpPr>
          <p:nvPr>
            <p:ph type="dt" sz="quarter" idx="10"/>
          </p:nvPr>
        </p:nvSpPr>
        <p:spPr/>
        <p:txBody>
          <a:bodyPr/>
          <a:lstStyle>
            <a:lvl1pPr>
              <a:defRPr/>
            </a:lvl1pPr>
          </a:lstStyle>
          <a:p>
            <a:pPr>
              <a:defRPr/>
            </a:pPr>
            <a:endParaRPr lang="pt-PT"/>
          </a:p>
        </p:txBody>
      </p:sp>
      <p:sp>
        <p:nvSpPr>
          <p:cNvPr id="13"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14" name="Rectangle 14"/>
          <p:cNvSpPr>
            <a:spLocks noGrp="1" noChangeArrowheads="1"/>
          </p:cNvSpPr>
          <p:nvPr>
            <p:ph type="sldNum" sz="quarter" idx="12"/>
          </p:nvPr>
        </p:nvSpPr>
        <p:spPr/>
        <p:txBody>
          <a:bodyPr/>
          <a:lstStyle>
            <a:lvl1pPr>
              <a:defRPr/>
            </a:lvl1pPr>
          </a:lstStyle>
          <a:p>
            <a:pPr>
              <a:defRPr/>
            </a:pPr>
            <a:fld id="{492A13EF-8ED5-4367-90C2-C9605835E491}" type="slidenum">
              <a:rPr lang="pt-PT"/>
              <a:pPr>
                <a:defRPr/>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12"/>
          <p:cNvSpPr>
            <a:spLocks noGrp="1" noChangeArrowheads="1"/>
          </p:cNvSpPr>
          <p:nvPr>
            <p:ph type="dt" sz="half" idx="10"/>
          </p:nvPr>
        </p:nvSpPr>
        <p:spPr/>
        <p:txBody>
          <a:bodyPr/>
          <a:lstStyle>
            <a:lvl1pPr>
              <a:defRPr/>
            </a:lvl1pPr>
          </a:lstStyle>
          <a:p>
            <a:pPr>
              <a:defRPr/>
            </a:pPr>
            <a:endParaRPr lang="pt-PT"/>
          </a:p>
        </p:txBody>
      </p:sp>
      <p:sp>
        <p:nvSpPr>
          <p:cNvPr id="5"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6" name="Rectangle 14"/>
          <p:cNvSpPr>
            <a:spLocks noGrp="1" noChangeArrowheads="1"/>
          </p:cNvSpPr>
          <p:nvPr>
            <p:ph type="sldNum" sz="quarter" idx="12"/>
          </p:nvPr>
        </p:nvSpPr>
        <p:spPr/>
        <p:txBody>
          <a:bodyPr/>
          <a:lstStyle>
            <a:lvl1pPr>
              <a:defRPr/>
            </a:lvl1pPr>
          </a:lstStyle>
          <a:p>
            <a:pPr>
              <a:defRPr/>
            </a:pPr>
            <a:fld id="{DC8A6964-B895-4127-ABCA-A2B46BC3C403}" type="slidenum">
              <a:rPr lang="pt-PT"/>
              <a:pPr>
                <a:defRPr/>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7813"/>
            <a:ext cx="2057400" cy="5853112"/>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7813"/>
            <a:ext cx="6019800" cy="5853112"/>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12"/>
          <p:cNvSpPr>
            <a:spLocks noGrp="1" noChangeArrowheads="1"/>
          </p:cNvSpPr>
          <p:nvPr>
            <p:ph type="dt" sz="half" idx="10"/>
          </p:nvPr>
        </p:nvSpPr>
        <p:spPr/>
        <p:txBody>
          <a:bodyPr/>
          <a:lstStyle>
            <a:lvl1pPr>
              <a:defRPr/>
            </a:lvl1pPr>
          </a:lstStyle>
          <a:p>
            <a:pPr>
              <a:defRPr/>
            </a:pPr>
            <a:endParaRPr lang="pt-PT"/>
          </a:p>
        </p:txBody>
      </p:sp>
      <p:sp>
        <p:nvSpPr>
          <p:cNvPr id="5"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6" name="Rectangle 14"/>
          <p:cNvSpPr>
            <a:spLocks noGrp="1" noChangeArrowheads="1"/>
          </p:cNvSpPr>
          <p:nvPr>
            <p:ph type="sldNum" sz="quarter" idx="12"/>
          </p:nvPr>
        </p:nvSpPr>
        <p:spPr/>
        <p:txBody>
          <a:bodyPr/>
          <a:lstStyle>
            <a:lvl1pPr>
              <a:defRPr/>
            </a:lvl1pPr>
          </a:lstStyle>
          <a:p>
            <a:pPr>
              <a:defRPr/>
            </a:pPr>
            <a:fld id="{B8B0846D-7D4B-4489-87CF-2046D2FCE627}" type="slidenum">
              <a:rPr lang="pt-PT"/>
              <a:pPr>
                <a:defRPr/>
              </a:pPr>
              <a:t>‹nº›</a:t>
            </a:fld>
            <a:endParaRPr lang="pt-P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reserve="1">
  <p:cSld name="Título e tabel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1139825"/>
          </a:xfrm>
        </p:spPr>
        <p:txBody>
          <a:bodyPr/>
          <a:lstStyle/>
          <a:p>
            <a:r>
              <a:rPr lang="pt-PT" smtClean="0"/>
              <a:t>Clique para editar o estilo</a:t>
            </a:r>
            <a:endParaRPr lang="pt-PT"/>
          </a:p>
        </p:txBody>
      </p:sp>
      <p:sp>
        <p:nvSpPr>
          <p:cNvPr id="3" name="Marcador de Posição da Tabela 2"/>
          <p:cNvSpPr>
            <a:spLocks noGrp="1"/>
          </p:cNvSpPr>
          <p:nvPr>
            <p:ph type="tbl" idx="1"/>
          </p:nvPr>
        </p:nvSpPr>
        <p:spPr>
          <a:xfrm>
            <a:off x="457200" y="1600200"/>
            <a:ext cx="8229600" cy="4530725"/>
          </a:xfrm>
        </p:spPr>
        <p:txBody>
          <a:bodyPr/>
          <a:lstStyle/>
          <a:p>
            <a:pPr lvl="0"/>
            <a:endParaRPr lang="pt-PT" noProof="0" smtClean="0"/>
          </a:p>
        </p:txBody>
      </p:sp>
      <p:sp>
        <p:nvSpPr>
          <p:cNvPr id="4" name="Rectangle 12"/>
          <p:cNvSpPr>
            <a:spLocks noGrp="1" noChangeArrowheads="1"/>
          </p:cNvSpPr>
          <p:nvPr>
            <p:ph type="dt" sz="half" idx="10"/>
          </p:nvPr>
        </p:nvSpPr>
        <p:spPr/>
        <p:txBody>
          <a:bodyPr/>
          <a:lstStyle>
            <a:lvl1pPr>
              <a:defRPr/>
            </a:lvl1pPr>
          </a:lstStyle>
          <a:p>
            <a:pPr>
              <a:defRPr/>
            </a:pPr>
            <a:endParaRPr lang="pt-PT"/>
          </a:p>
        </p:txBody>
      </p:sp>
      <p:sp>
        <p:nvSpPr>
          <p:cNvPr id="5"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6" name="Rectangle 14"/>
          <p:cNvSpPr>
            <a:spLocks noGrp="1" noChangeArrowheads="1"/>
          </p:cNvSpPr>
          <p:nvPr>
            <p:ph type="sldNum" sz="quarter" idx="12"/>
          </p:nvPr>
        </p:nvSpPr>
        <p:spPr/>
        <p:txBody>
          <a:bodyPr/>
          <a:lstStyle>
            <a:lvl1pPr>
              <a:defRPr/>
            </a:lvl1pPr>
          </a:lstStyle>
          <a:p>
            <a:pPr>
              <a:defRPr/>
            </a:pPr>
            <a:fld id="{7FC94C4A-7395-4EC3-8D9B-687397FE3740}" type="slidenum">
              <a:rPr lang="pt-PT"/>
              <a:pPr>
                <a:defRPr/>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12"/>
          <p:cNvSpPr>
            <a:spLocks noGrp="1" noChangeArrowheads="1"/>
          </p:cNvSpPr>
          <p:nvPr>
            <p:ph type="dt" sz="half" idx="10"/>
          </p:nvPr>
        </p:nvSpPr>
        <p:spPr/>
        <p:txBody>
          <a:bodyPr/>
          <a:lstStyle>
            <a:lvl1pPr>
              <a:defRPr/>
            </a:lvl1pPr>
          </a:lstStyle>
          <a:p>
            <a:pPr>
              <a:defRPr/>
            </a:pPr>
            <a:endParaRPr lang="pt-PT"/>
          </a:p>
        </p:txBody>
      </p:sp>
      <p:sp>
        <p:nvSpPr>
          <p:cNvPr id="5"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6" name="Rectangle 14"/>
          <p:cNvSpPr>
            <a:spLocks noGrp="1" noChangeArrowheads="1"/>
          </p:cNvSpPr>
          <p:nvPr>
            <p:ph type="sldNum" sz="quarter" idx="12"/>
          </p:nvPr>
        </p:nvSpPr>
        <p:spPr/>
        <p:txBody>
          <a:bodyPr/>
          <a:lstStyle>
            <a:lvl1pPr>
              <a:defRPr/>
            </a:lvl1pPr>
          </a:lstStyle>
          <a:p>
            <a:pPr>
              <a:defRPr/>
            </a:pPr>
            <a:fld id="{93EEF85A-0222-45CA-83A9-588492E14A44}" type="slidenum">
              <a:rPr lang="pt-PT"/>
              <a:pPr>
                <a:defRPr/>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12"/>
          <p:cNvSpPr>
            <a:spLocks noGrp="1" noChangeArrowheads="1"/>
          </p:cNvSpPr>
          <p:nvPr>
            <p:ph type="dt" sz="half" idx="10"/>
          </p:nvPr>
        </p:nvSpPr>
        <p:spPr/>
        <p:txBody>
          <a:bodyPr/>
          <a:lstStyle>
            <a:lvl1pPr>
              <a:defRPr/>
            </a:lvl1pPr>
          </a:lstStyle>
          <a:p>
            <a:pPr>
              <a:defRPr/>
            </a:pPr>
            <a:endParaRPr lang="pt-PT"/>
          </a:p>
        </p:txBody>
      </p:sp>
      <p:sp>
        <p:nvSpPr>
          <p:cNvPr id="5"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6" name="Rectangle 14"/>
          <p:cNvSpPr>
            <a:spLocks noGrp="1" noChangeArrowheads="1"/>
          </p:cNvSpPr>
          <p:nvPr>
            <p:ph type="sldNum" sz="quarter" idx="12"/>
          </p:nvPr>
        </p:nvSpPr>
        <p:spPr/>
        <p:txBody>
          <a:bodyPr/>
          <a:lstStyle>
            <a:lvl1pPr>
              <a:defRPr/>
            </a:lvl1pPr>
          </a:lstStyle>
          <a:p>
            <a:pPr>
              <a:defRPr/>
            </a:pPr>
            <a:fld id="{5D453B15-E8E8-45DB-9EF6-9B5DB3780C36}" type="slidenum">
              <a:rPr lang="pt-PT"/>
              <a:pPr>
                <a:defRPr/>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12"/>
          <p:cNvSpPr>
            <a:spLocks noGrp="1" noChangeArrowheads="1"/>
          </p:cNvSpPr>
          <p:nvPr>
            <p:ph type="dt" sz="half" idx="10"/>
          </p:nvPr>
        </p:nvSpPr>
        <p:spPr/>
        <p:txBody>
          <a:bodyPr/>
          <a:lstStyle>
            <a:lvl1pPr>
              <a:defRPr/>
            </a:lvl1pPr>
          </a:lstStyle>
          <a:p>
            <a:pPr>
              <a:defRPr/>
            </a:pPr>
            <a:endParaRPr lang="pt-PT"/>
          </a:p>
        </p:txBody>
      </p:sp>
      <p:sp>
        <p:nvSpPr>
          <p:cNvPr id="6"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7" name="Rectangle 14"/>
          <p:cNvSpPr>
            <a:spLocks noGrp="1" noChangeArrowheads="1"/>
          </p:cNvSpPr>
          <p:nvPr>
            <p:ph type="sldNum" sz="quarter" idx="12"/>
          </p:nvPr>
        </p:nvSpPr>
        <p:spPr/>
        <p:txBody>
          <a:bodyPr/>
          <a:lstStyle>
            <a:lvl1pPr>
              <a:defRPr/>
            </a:lvl1pPr>
          </a:lstStyle>
          <a:p>
            <a:pPr>
              <a:defRPr/>
            </a:pPr>
            <a:fld id="{9C58109D-9E04-408E-A90E-F20D21A73983}" type="slidenum">
              <a:rPr lang="pt-PT"/>
              <a:pPr>
                <a:defRPr/>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12"/>
          <p:cNvSpPr>
            <a:spLocks noGrp="1" noChangeArrowheads="1"/>
          </p:cNvSpPr>
          <p:nvPr>
            <p:ph type="dt" sz="half" idx="10"/>
          </p:nvPr>
        </p:nvSpPr>
        <p:spPr/>
        <p:txBody>
          <a:bodyPr/>
          <a:lstStyle>
            <a:lvl1pPr>
              <a:defRPr/>
            </a:lvl1pPr>
          </a:lstStyle>
          <a:p>
            <a:pPr>
              <a:defRPr/>
            </a:pPr>
            <a:endParaRPr lang="pt-PT"/>
          </a:p>
        </p:txBody>
      </p:sp>
      <p:sp>
        <p:nvSpPr>
          <p:cNvPr id="8"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9" name="Rectangle 14"/>
          <p:cNvSpPr>
            <a:spLocks noGrp="1" noChangeArrowheads="1"/>
          </p:cNvSpPr>
          <p:nvPr>
            <p:ph type="sldNum" sz="quarter" idx="12"/>
          </p:nvPr>
        </p:nvSpPr>
        <p:spPr/>
        <p:txBody>
          <a:bodyPr/>
          <a:lstStyle>
            <a:lvl1pPr>
              <a:defRPr/>
            </a:lvl1pPr>
          </a:lstStyle>
          <a:p>
            <a:pPr>
              <a:defRPr/>
            </a:pPr>
            <a:fld id="{35DF1190-3875-45B9-8DC2-71C3AF1C07EF}" type="slidenum">
              <a:rPr lang="pt-PT"/>
              <a:pPr>
                <a:defRPr/>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12"/>
          <p:cNvSpPr>
            <a:spLocks noGrp="1" noChangeArrowheads="1"/>
          </p:cNvSpPr>
          <p:nvPr>
            <p:ph type="dt" sz="half" idx="10"/>
          </p:nvPr>
        </p:nvSpPr>
        <p:spPr/>
        <p:txBody>
          <a:bodyPr/>
          <a:lstStyle>
            <a:lvl1pPr>
              <a:defRPr/>
            </a:lvl1pPr>
          </a:lstStyle>
          <a:p>
            <a:pPr>
              <a:defRPr/>
            </a:pPr>
            <a:endParaRPr lang="pt-PT"/>
          </a:p>
        </p:txBody>
      </p:sp>
      <p:sp>
        <p:nvSpPr>
          <p:cNvPr id="4"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5" name="Rectangle 14"/>
          <p:cNvSpPr>
            <a:spLocks noGrp="1" noChangeArrowheads="1"/>
          </p:cNvSpPr>
          <p:nvPr>
            <p:ph type="sldNum" sz="quarter" idx="12"/>
          </p:nvPr>
        </p:nvSpPr>
        <p:spPr/>
        <p:txBody>
          <a:bodyPr/>
          <a:lstStyle>
            <a:lvl1pPr>
              <a:defRPr/>
            </a:lvl1pPr>
          </a:lstStyle>
          <a:p>
            <a:pPr>
              <a:defRPr/>
            </a:pPr>
            <a:fld id="{1297CB70-36B3-43CE-B016-76E4A57D8164}" type="slidenum">
              <a:rPr lang="pt-PT"/>
              <a:pPr>
                <a:defRPr/>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p:txBody>
          <a:bodyPr/>
          <a:lstStyle>
            <a:lvl1pPr>
              <a:defRPr/>
            </a:lvl1pPr>
          </a:lstStyle>
          <a:p>
            <a:pPr>
              <a:defRPr/>
            </a:pPr>
            <a:endParaRPr lang="pt-PT"/>
          </a:p>
        </p:txBody>
      </p:sp>
      <p:sp>
        <p:nvSpPr>
          <p:cNvPr id="3"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4" name="Rectangle 14"/>
          <p:cNvSpPr>
            <a:spLocks noGrp="1" noChangeArrowheads="1"/>
          </p:cNvSpPr>
          <p:nvPr>
            <p:ph type="sldNum" sz="quarter" idx="12"/>
          </p:nvPr>
        </p:nvSpPr>
        <p:spPr/>
        <p:txBody>
          <a:bodyPr/>
          <a:lstStyle>
            <a:lvl1pPr>
              <a:defRPr/>
            </a:lvl1pPr>
          </a:lstStyle>
          <a:p>
            <a:pPr>
              <a:defRPr/>
            </a:pPr>
            <a:fld id="{B7DF7746-70AB-455D-9447-295FC1A75E2E}" type="slidenum">
              <a:rPr lang="pt-PT"/>
              <a:pPr>
                <a:defRPr/>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12"/>
          <p:cNvSpPr>
            <a:spLocks noGrp="1" noChangeArrowheads="1"/>
          </p:cNvSpPr>
          <p:nvPr>
            <p:ph type="dt" sz="half" idx="10"/>
          </p:nvPr>
        </p:nvSpPr>
        <p:spPr/>
        <p:txBody>
          <a:bodyPr/>
          <a:lstStyle>
            <a:lvl1pPr>
              <a:defRPr/>
            </a:lvl1pPr>
          </a:lstStyle>
          <a:p>
            <a:pPr>
              <a:defRPr/>
            </a:pPr>
            <a:endParaRPr lang="pt-PT"/>
          </a:p>
        </p:txBody>
      </p:sp>
      <p:sp>
        <p:nvSpPr>
          <p:cNvPr id="6"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7" name="Rectangle 14"/>
          <p:cNvSpPr>
            <a:spLocks noGrp="1" noChangeArrowheads="1"/>
          </p:cNvSpPr>
          <p:nvPr>
            <p:ph type="sldNum" sz="quarter" idx="12"/>
          </p:nvPr>
        </p:nvSpPr>
        <p:spPr/>
        <p:txBody>
          <a:bodyPr/>
          <a:lstStyle>
            <a:lvl1pPr>
              <a:defRPr/>
            </a:lvl1pPr>
          </a:lstStyle>
          <a:p>
            <a:pPr>
              <a:defRPr/>
            </a:pPr>
            <a:fld id="{1E966A8C-8096-4607-ABF6-922CC0DEEAD4}" type="slidenum">
              <a:rPr lang="pt-PT"/>
              <a:pPr>
                <a:defRPr/>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12"/>
          <p:cNvSpPr>
            <a:spLocks noGrp="1" noChangeArrowheads="1"/>
          </p:cNvSpPr>
          <p:nvPr>
            <p:ph type="dt" sz="half" idx="10"/>
          </p:nvPr>
        </p:nvSpPr>
        <p:spPr/>
        <p:txBody>
          <a:bodyPr/>
          <a:lstStyle>
            <a:lvl1pPr>
              <a:defRPr/>
            </a:lvl1pPr>
          </a:lstStyle>
          <a:p>
            <a:pPr>
              <a:defRPr/>
            </a:pPr>
            <a:endParaRPr lang="pt-PT"/>
          </a:p>
        </p:txBody>
      </p:sp>
      <p:sp>
        <p:nvSpPr>
          <p:cNvPr id="6" name="Rectangle 13"/>
          <p:cNvSpPr>
            <a:spLocks noGrp="1" noChangeArrowheads="1"/>
          </p:cNvSpPr>
          <p:nvPr>
            <p:ph type="ftr" sz="quarter" idx="11"/>
          </p:nvPr>
        </p:nvSpPr>
        <p:spPr/>
        <p:txBody>
          <a:bodyPr/>
          <a:lstStyle>
            <a:lvl1pPr>
              <a:defRPr/>
            </a:lvl1pPr>
          </a:lstStyle>
          <a:p>
            <a:pPr>
              <a:defRPr/>
            </a:pPr>
            <a:r>
              <a:rPr lang="pt-PT"/>
              <a:t>ESSaF       Farmácia    2007/2008       Nídia Braz</a:t>
            </a:r>
          </a:p>
        </p:txBody>
      </p:sp>
      <p:sp>
        <p:nvSpPr>
          <p:cNvPr id="7" name="Rectangle 14"/>
          <p:cNvSpPr>
            <a:spLocks noGrp="1" noChangeArrowheads="1"/>
          </p:cNvSpPr>
          <p:nvPr>
            <p:ph type="sldNum" sz="quarter" idx="12"/>
          </p:nvPr>
        </p:nvSpPr>
        <p:spPr/>
        <p:txBody>
          <a:bodyPr/>
          <a:lstStyle>
            <a:lvl1pPr>
              <a:defRPr/>
            </a:lvl1pPr>
          </a:lstStyle>
          <a:p>
            <a:pPr>
              <a:defRPr/>
            </a:pPr>
            <a:fld id="{C86817C3-FD8D-4A0E-AEE4-3E10C80AAD4D}" type="slidenum">
              <a:rPr lang="pt-PT"/>
              <a:pPr>
                <a:defRPr/>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3902075"/>
            <a:ext cx="3400425" cy="2949575"/>
            <a:chOff x="0" y="2458"/>
            <a:chExt cx="2142" cy="1858"/>
          </a:xfrm>
        </p:grpSpPr>
        <p:sp>
          <p:nvSpPr>
            <p:cNvPr id="4099"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4100"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defRPr/>
              </a:pPr>
              <a:endParaRPr lang="pt-PT"/>
            </a:p>
          </p:txBody>
        </p:sp>
        <p:sp>
          <p:nvSpPr>
            <p:cNvPr id="4101"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4102"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pt-PT"/>
            </a:p>
          </p:txBody>
        </p:sp>
        <p:sp>
          <p:nvSpPr>
            <p:cNvPr id="4103"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pt-PT"/>
            </a:p>
          </p:txBody>
        </p:sp>
        <p:sp>
          <p:nvSpPr>
            <p:cNvPr id="4104"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a:defRPr/>
              </a:pPr>
              <a:endParaRPr lang="pt-PT"/>
            </a:p>
          </p:txBody>
        </p:sp>
        <p:sp>
          <p:nvSpPr>
            <p:cNvPr id="4105"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pt-PT"/>
            </a:p>
          </p:txBody>
        </p:sp>
      </p:grpSp>
      <p:sp>
        <p:nvSpPr>
          <p:cNvPr id="4106" name="Rectangle 1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pt-PT" smtClean="0"/>
              <a:t>Clique para editar o estilo do título			</a:t>
            </a:r>
          </a:p>
        </p:txBody>
      </p:sp>
      <p:sp>
        <p:nvSpPr>
          <p:cNvPr id="4107" name="Rectangle 11"/>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PT" smtClean="0"/>
              <a:t>Clique para 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8" name="Rectangle 12"/>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a:defRPr/>
            </a:pPr>
            <a:endParaRPr lang="pt-PT"/>
          </a:p>
        </p:txBody>
      </p:sp>
      <p:sp>
        <p:nvSpPr>
          <p:cNvPr id="4109"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a:defRPr/>
            </a:pPr>
            <a:r>
              <a:rPr lang="pt-PT"/>
              <a:t>ESSaF       Farmácia    2007/2008       Nídia Braz</a:t>
            </a:r>
          </a:p>
        </p:txBody>
      </p:sp>
      <p:sp>
        <p:nvSpPr>
          <p:cNvPr id="4110" name="Rectangle 14"/>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a:defRPr/>
            </a:pPr>
            <a:fld id="{D3F8090A-28C6-49B9-8864-2E252C46132F}" type="slidenum">
              <a:rPr lang="pt-PT"/>
              <a:pPr>
                <a:defRPr/>
              </a:pPr>
              <a:t>‹nº›</a:t>
            </a:fld>
            <a:endParaRPr lang="pt-PT"/>
          </a:p>
        </p:txBody>
      </p:sp>
    </p:spTree>
  </p:cSld>
  <p:clrMap bg1="dk2" tx1="lt1" bg2="dk1" tx2="lt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00000"/>
            </a:outerShdw>
          </a:effectLst>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images.google.pt/imgres?imgurl=http://images.craveonline.com/article_imgs/Image/lemons.jpg&amp;imgrefurl=http://aspergillusblog.blogspot.com/2008/09/aspergillus-produced-most-of-worlds.html&amp;usg=__EYlky0LS16XQ0ex8yz5IsSSWor8=&amp;h=404&amp;w=550&amp;sz=285&amp;hl=pt-PT&amp;start=50&amp;um=1&amp;tbnid=JaSj8-j1QQYupM:&amp;tbnh=98&amp;tbnw=133&amp;prev=/images?q=acid+heroin&amp;tbnid=YAj3DeX0rjPdwM:&amp;ndsp=18&amp;hl=pt-PT&amp;sa=N&amp;start=36&amp;tbnh=0&amp;tbnw=0&amp;um=1" TargetMode="External"/><Relationship Id="rId7" Type="http://schemas.openxmlformats.org/officeDocument/2006/relationships/hyperlink" Target="http://images.google.pt/imgres?imgurl=http://www.channel4.com/health/microsites/A/addiction/images/heroin/heroin_gallery_5.jpg&amp;imgrefurl=http://www.channel4.com/health/microsites/A/addiction/gallery_5_her_mindbody.html&amp;usg=__vnpJAkwp-i5XPFVPnFccC8U089o=&amp;h=304&amp;w=400&amp;sz=50&amp;hl=pt-PT&amp;start=1&amp;um=1&amp;tbnid=YAj3DeX0rjPdwM:&amp;tbnh=94&amp;tbnw=124&amp;prev=/images?q=acid+heroin&amp;tbnid=YAj3DeX0rjPdwM:&amp;imgtype=i_similar&amp;ndsp=18&amp;hl=pt-PT&amp;sa=X&amp;tbnh=0&amp;tbnw=0&amp;um=1"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images.google.pt/imgres?imgurl=http://thefreshscent.com/wp-content/uploads/2009/06/heroin.jpg&amp;imgrefurl=http://thefreshscent.com/tag/heroin/&amp;usg=__YMHuDFXsAacIYkk7y5NrJ-27FiI=&amp;h=313&amp;w=470&amp;sz=37&amp;hl=pt-PT&amp;start=29&amp;um=1&amp;tbnid=i2P0D96fQl_irM:&amp;tbnh=86&amp;tbnw=129&amp;prev=/images?q=acid+heroin&amp;ndsp=18&amp;hl=pt-PT&amp;sa=N&amp;start=18&amp;um=1" TargetMode="Externa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pt/imgres?imgurl=http://www.inloughborough.com/newsimages//2008/04/images/cannabis-plant.jpg&amp;imgrefurl=http://www.inloughborough.com/news/000803/pound41M%20of%20Cannabis%20Seized&amp;usg=__GZkc6NnKq9LIT3migzqDQpe8rzo=&amp;h=389&amp;w=500&amp;sz=157&amp;hl=pt-pt&amp;start=4&amp;zoom=1&amp;itbs=1&amp;tbnid=PEZxy2HqH7Qy0M:&amp;tbnh=101&amp;tbnw=130&amp;prev=/images?q=cannabis+plant&amp;hl=pt-pt&amp;gbv=2&amp;tbs=isch:1"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hyperlink" Target="http://www.google.pt/imgres?imgurl=http://cannabis.com/faqs/about_cannabis_FAQ/Cannabis_sativa_Koehler_drawing.jpg&amp;imgrefurl=http://cannabis.com/faqs/about_cannabis_FAQ/index.html&amp;usg=__7AwTt6TQtz-Q6OjY79q79EVyyY0=&amp;h=2177&amp;w=1816&amp;sz=1088&amp;hl=pt-pt&amp;start=1&amp;zoom=1&amp;itbs=1&amp;tbnid=k_7L7VnnuLK4RM:&amp;tbnh=150&amp;tbnw=125&amp;prev=/images?q=cannabis+sativa&amp;hl=pt-pt&amp;gbv=2&amp;tbs=isch:1" TargetMode="Externa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www.google.pt/imgres?imgurl=http://www.wesmokeweed.com/wp-content/uploads/2010/10/joint.jpg&amp;imgrefurl=http://www.wesmokeweed.com/page/2/&amp;usg=__Lt4hy-Mjkci86zhXQ9Pin8maduE=&amp;h=350&amp;w=600&amp;sz=247&amp;hl=pt-pt&amp;start=7&amp;zoom=1&amp;itbs=1&amp;tbnid=dbGlGZ_m7X2jMM:&amp;tbnh=79&amp;tbnw=135&amp;prev=/images?q=hash+weed&amp;hl=pt-pt&amp;sa=G&amp;gbv=2&amp;tbs=isch:1"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hyperlink" Target="http://www.google.pt/imgres?imgurl=http://www.dope-smoker.co.uk/wp-content/uploads/2009/02/hash1.jpg&amp;imgrefurl=http://www.dope-smoker.co.uk/why-i-love-hash-so-much/&amp;usg=__2gwvf63kkUiRS0ojV0nhG2f2ouQ=&amp;h=283&amp;w=500&amp;sz=50&amp;hl=pt-pt&amp;start=13&amp;zoom=1&amp;itbs=1&amp;tbnid=mI-TFa9dqqAPZM:&amp;tbnh=74&amp;tbnw=130&amp;prev=/images?q=hash+weed&amp;hl=pt-pt&amp;sa=G&amp;gbv=2&amp;tbs=isch:1" TargetMode="External"/><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hyperlink" Target="http://images.google.pt/imgres?imgurl=http://websites.uk-plc.net/Liquid_Gold/images/c126920p1208317.jpg&amp;imgrefurl=http://websites.uk-plc.net/Liquid_Gold/products/Aromas_-_Locker_Room.htm&amp;usg=__1GfK-d8af2tNXgfEtNteayh5mc0=&amp;h=180&amp;w=180&amp;sz=8&amp;hl=pt-PT&amp;start=16&amp;tbnid=QioHAZlRxswbtM:&amp;tbnh=101&amp;tbnw=101&amp;prev=/images?q=room+odoriser&amp;gbv=2&amp;hl=pt-PT&amp;sa=G" TargetMode="External"/><Relationship Id="rId1" Type="http://schemas.openxmlformats.org/officeDocument/2006/relationships/slideLayout" Target="../slideLayouts/slideLayout7.xml"/><Relationship Id="rId6" Type="http://schemas.openxmlformats.org/officeDocument/2006/relationships/hyperlink" Target="http://images.google.pt/imgres?imgurl=http://www.roomodouriser.com/shop/images/rave_klein.gif&amp;imgrefurl=http://www.roomodouriser.com/shop/csc_articles.php?nPos=92&amp;saSearch%5bcategory%5d=POPPERS&amp;saSearch%5bspecial%5d=&amp;saSearch%5bword%5d=&amp;VID=POPR3ZkURdttKdX66pq&amp;usg=__GgVprOFYkveXdmCtJ7Gjo6KgQMQ=&amp;h=130&amp;w=130&amp;sz=4&amp;hl=pt-PT&amp;start=28&amp;tbnid=VO07CGPrfmpzZM:&amp;tbnh=91&amp;tbnw=91&amp;prev=/images?q=room+odoriser&amp;gbv=2&amp;ndsp=18&amp;hl=pt-PT&amp;sa=N&amp;start=18" TargetMode="External"/><Relationship Id="rId5" Type="http://schemas.openxmlformats.org/officeDocument/2006/relationships/image" Target="../media/image14.jpeg"/><Relationship Id="rId4" Type="http://schemas.openxmlformats.org/officeDocument/2006/relationships/hyperlink" Target="http://images.google.pt/imgres?imgurl=http://www.shivaheadshop.co.uk/images/150/120/3874.jpg&amp;imgrefurl=http://www.shivaheadshop.co.uk/shop/legal_highs/room_odorisers/index.html&amp;usg=__IuZipDPVUBRQm51Zri_iH13zRU8=&amp;h=120&amp;w=120&amp;sz=4&amp;hl=pt-PT&amp;start=7&amp;tbnid=XjcXdGntmjO7nM:&amp;tbnh=88&amp;tbnw=88&amp;prev=/images?q=room+odoriser&amp;gbv=2&amp;hl=pt-PT&amp;sa=G"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images.google.pt/imgres?imgurl=http://1.bp.blogspot.com/_0kzVHi69qZY/SWvGXr_Z7kI/AAAAAAAAI5c/6EiN7Ub4TTQ/s400/viagra.jpg&amp;imgrefurl=http://magnomoreira.blogspot.com/2009_01_01_archive.html&amp;usg=__qT5LKzHWjOrU8LNlpVM9oom-K5c=&amp;h=300&amp;w=400&amp;sz=15&amp;hl=pt-PT&amp;start=13&amp;tbnid=REwe6Asa-Vyp4M:&amp;tbnh=93&amp;tbnw=124&amp;prev=/images?q=viagra&amp;gbv=2&amp;hl=pt-PT&amp;sa=G"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google.pt/imgres?imgurl=http://www.ics.uci.edu/~eppstein/pix/sv/men/Poppy-m.jpg&amp;imgrefurl=http://www.ics.uci.edu/~eppstein/pix/sv/men/Poppy.html&amp;usg=__ybZ-LAvJhcdprNWo8MtoGamssAc=&amp;h=480&amp;w=640&amp;sz=55&amp;hl=pt-pt&amp;start=20&amp;zoom=1&amp;itbs=1&amp;tbnid=joYGW5XNSvRW5M:&amp;tbnh=103&amp;tbnw=137&amp;prev=/images?q=poppy&amp;hl=pt-pt&amp;sa=G&amp;gbv=2&amp;tbs=isch: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www.google.pt/imgres?imgurl=http://www.indiamike.com/photopost/data/500/Opium-Poppy_-Raj_.jpg&amp;imgrefurl=http://www.indiamike.com/photopost/showphoto.php/photo/27580/limit/views&amp;usg=__tg5Mnfu0Yw7OijDPZ6W--HFyBSM=&amp;h=450&amp;w=600&amp;sz=97&amp;hl=pt-pt&amp;start=12&amp;zoom=1&amp;itbs=1&amp;tbnid=RdqirxwcmjdgXM:&amp;tbnh=101&amp;tbnw=135&amp;prev=/images?q=opium+poppy&amp;hl=pt-pt&amp;sa=G&amp;gbv=2&amp;tbs=isch:1" TargetMode="External"/><Relationship Id="rId7" Type="http://schemas.openxmlformats.org/officeDocument/2006/relationships/hyperlink" Target="http://www.google.pt/imgres?imgurl=http://i.telegraph.co.uk/telegraph/multimedia/archive/00681/opium-poppy-field-a_681574c.jpg&amp;imgrefurl=http://www.telegraph.co.uk/news/worldnews/asia/afghanistan/2185489/Taliban-makes-50m-from-Afghanistan-opium-trade.html&amp;usg=__oQFER7N49o8JIU-CW9Wzb4ny2Tw=&amp;h=270&amp;w=404&amp;sz=34&amp;hl=pt-pt&amp;start=29&amp;zoom=1&amp;itbs=1&amp;tbnid=SMNQlz-R6QXPwM:&amp;tbnh=83&amp;tbnw=124&amp;prev=/images?q=opium+poppy&amp;start=20&amp;hl=pt-pt&amp;sa=N&amp;gbv=2&amp;ndsp=20&amp;tbs=isch: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www.google.pt/imgres?imgurl=http://www.allmyanmar.com/golden%20triangle/A%20latex%20containing%20several%20important%20alkaloids%20is%20obtained%20from%20immature%20opium%20poppy%20seed%20capsules%20one%20to%20three%20weeks%20after%20flowering..jpg&amp;imgrefurl=http://www.allmyanmar.com/new%20allmyanmar.com/Golden%20Triangle.htm&amp;usg=__1DLdmOFlkmMblUatVeFePURbWZQ=&amp;h=588&amp;w=397&amp;sz=98&amp;hl=pt-pt&amp;start=3&amp;zoom=1&amp;itbs=1&amp;tbnid=rT5Q-xMGVt25HM:&amp;tbnh=135&amp;tbnw=91&amp;prev=/images?q=opium+poppy&amp;hl=pt-pt&amp;sa=G&amp;gbv=2&amp;tbs=isch:1" TargetMode="Externa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hyperlink" Target="http://images.google.pt/imgres?imgurl=http://itech.dickinson.edu/chemistry/wp-content/uploads/2008/04/bayer_heroin_bottle.jpg&amp;imgrefurl=http://itech.dickinson.edu/chemistry/?cat=79&amp;usg=__YklMdmDNk0bUFf-qEUretLyTyb0=&amp;h=790&amp;w=539&amp;sz=121&amp;hl=pt-PT&amp;start=37&amp;um=1&amp;tbnid=n9un2q2px6pTAM:&amp;tbnh=143&amp;tbnw=98&amp;prev=/images?q=acid+heroin&amp;tbnid=YAj3DeX0rjPdwM:&amp;ndsp=18&amp;hl=pt-PT&amp;sa=N&amp;start=36&amp;tbnh=0&amp;tbnw=0&amp;um=1"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14"/>
          <p:cNvSpPr>
            <a:spLocks noGrp="1" noChangeArrowheads="1"/>
          </p:cNvSpPr>
          <p:nvPr>
            <p:ph type="sldNum" sz="quarter" idx="12"/>
          </p:nvPr>
        </p:nvSpPr>
        <p:spPr/>
        <p:txBody>
          <a:bodyPr/>
          <a:lstStyle/>
          <a:p>
            <a:pPr>
              <a:defRPr/>
            </a:pPr>
            <a:fld id="{014A5C69-6E6B-486C-A0E0-399A0667F7DA}" type="slidenum">
              <a:rPr lang="pt-PT"/>
              <a:pPr>
                <a:defRPr/>
              </a:pPr>
              <a:t>1</a:t>
            </a:fld>
            <a:endParaRPr lang="pt-PT" dirty="0"/>
          </a:p>
        </p:txBody>
      </p:sp>
      <p:sp>
        <p:nvSpPr>
          <p:cNvPr id="14339" name="Rectangle 2"/>
          <p:cNvSpPr>
            <a:spLocks noGrp="1" noChangeArrowheads="1"/>
          </p:cNvSpPr>
          <p:nvPr>
            <p:ph type="ctrTitle"/>
          </p:nvPr>
        </p:nvSpPr>
        <p:spPr/>
        <p:txBody>
          <a:bodyPr/>
          <a:lstStyle/>
          <a:p>
            <a:pPr eaLnBrk="1" hangingPunct="1"/>
            <a:r>
              <a:rPr lang="pt-PT" sz="3600" dirty="0" smtClean="0">
                <a:solidFill>
                  <a:schemeClr val="tx1"/>
                </a:solidFill>
                <a:effectLst/>
                <a:latin typeface="Calibri" pitchFamily="34" charset="0"/>
              </a:rPr>
              <a:t>Substâncias de consumo</a:t>
            </a:r>
          </a:p>
        </p:txBody>
      </p:sp>
      <p:sp>
        <p:nvSpPr>
          <p:cNvPr id="2051" name="Rectangle 3"/>
          <p:cNvSpPr>
            <a:spLocks noGrp="1" noChangeArrowheads="1"/>
          </p:cNvSpPr>
          <p:nvPr>
            <p:ph type="subTitle" idx="1"/>
          </p:nvPr>
        </p:nvSpPr>
        <p:spPr>
          <a:xfrm>
            <a:off x="1371600" y="4357688"/>
            <a:ext cx="6400800" cy="1281112"/>
          </a:xfrm>
        </p:spPr>
        <p:txBody>
          <a:bodyPr/>
          <a:lstStyle/>
          <a:p>
            <a:pPr eaLnBrk="1" hangingPunct="1">
              <a:defRPr/>
            </a:pPr>
            <a:r>
              <a:rPr lang="pt-PT" dirty="0" smtClean="0">
                <a:latin typeface="Calibri" pitchFamily="34" charset="0"/>
              </a:rPr>
              <a:t>associadas a problemas sociais e de saúde graves</a:t>
            </a:r>
          </a:p>
        </p:txBody>
      </p:sp>
      <p:sp>
        <p:nvSpPr>
          <p:cNvPr id="5"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1008047"/>
          </a:xfrm>
        </p:spPr>
        <p:txBody>
          <a:bodyPr/>
          <a:lstStyle/>
          <a:p>
            <a:pPr>
              <a:defRPr/>
            </a:pPr>
            <a:r>
              <a:rPr lang="pt-PT" sz="2800" dirty="0" smtClean="0">
                <a:solidFill>
                  <a:schemeClr val="tx1"/>
                </a:solidFill>
                <a:effectLst/>
                <a:latin typeface="Calibri" pitchFamily="34" charset="0"/>
              </a:rPr>
              <a:t>OPIÁCEOS / OPIÓIDES:</a:t>
            </a:r>
            <a:endParaRPr lang="pt-PT" sz="24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35C7DF5E-DCBF-4A95-8575-EBA687972911}" type="slidenum">
              <a:rPr lang="pt-PT" smtClean="0"/>
              <a:pPr>
                <a:defRPr/>
              </a:pPr>
              <a:t>10</a:t>
            </a:fld>
            <a:endParaRPr lang="pt-PT"/>
          </a:p>
        </p:txBody>
      </p:sp>
      <p:sp>
        <p:nvSpPr>
          <p:cNvPr id="6" name="Marcador de Posição de Conteúdo 5"/>
          <p:cNvSpPr>
            <a:spLocks noGrp="1"/>
          </p:cNvSpPr>
          <p:nvPr>
            <p:ph idx="1"/>
          </p:nvPr>
        </p:nvSpPr>
        <p:spPr>
          <a:xfrm>
            <a:off x="179512" y="1556792"/>
            <a:ext cx="8643968" cy="4500594"/>
          </a:xfrm>
        </p:spPr>
        <p:txBody>
          <a:bodyPr/>
          <a:lstStyle/>
          <a:p>
            <a:pPr algn="just">
              <a:lnSpc>
                <a:spcPct val="150000"/>
              </a:lnSpc>
              <a:buNone/>
              <a:defRPr/>
            </a:pPr>
            <a:r>
              <a:rPr lang="pt-PT" sz="2400" dirty="0" smtClean="0"/>
              <a:t>	</a:t>
            </a:r>
            <a:r>
              <a:rPr lang="pt-PT" sz="2400" dirty="0" smtClean="0">
                <a:latin typeface="Calibri" pitchFamily="34" charset="0"/>
              </a:rPr>
              <a:t>A heroína é o </a:t>
            </a:r>
            <a:r>
              <a:rPr lang="pt-PT" sz="2400" dirty="0" err="1" smtClean="0">
                <a:latin typeface="Calibri" pitchFamily="34" charset="0"/>
              </a:rPr>
              <a:t>opióide</a:t>
            </a:r>
            <a:r>
              <a:rPr lang="pt-PT" sz="2400" dirty="0" smtClean="0">
                <a:latin typeface="Calibri" pitchFamily="34" charset="0"/>
              </a:rPr>
              <a:t> mais popular pela sua potência, disponibilidade, solubilidade e grande facilidade de acesso ao cérebro (lipofilicidade biológica).</a:t>
            </a:r>
          </a:p>
          <a:p>
            <a:pPr algn="just">
              <a:lnSpc>
                <a:spcPct val="150000"/>
              </a:lnSpc>
              <a:buNone/>
              <a:defRPr/>
            </a:pPr>
            <a:r>
              <a:rPr lang="pt-PT" sz="2400" dirty="0" smtClean="0">
                <a:latin typeface="Calibri" pitchFamily="34" charset="0"/>
              </a:rPr>
              <a:t>	Vende-se na forma de pó branco ou castanho, com as designações de </a:t>
            </a:r>
            <a:r>
              <a:rPr lang="pt-PT" sz="2400" dirty="0" err="1" smtClean="0">
                <a:latin typeface="Calibri" pitchFamily="34" charset="0"/>
              </a:rPr>
              <a:t>Junk</a:t>
            </a:r>
            <a:r>
              <a:rPr lang="pt-PT" sz="2400" dirty="0" smtClean="0">
                <a:latin typeface="Calibri" pitchFamily="34" charset="0"/>
              </a:rPr>
              <a:t>, H, </a:t>
            </a:r>
            <a:r>
              <a:rPr lang="pt-PT" sz="2400" dirty="0" err="1" smtClean="0">
                <a:latin typeface="Calibri" pitchFamily="34" charset="0"/>
              </a:rPr>
              <a:t>Smack</a:t>
            </a:r>
            <a:r>
              <a:rPr lang="pt-PT" sz="2400" dirty="0" smtClean="0">
                <a:latin typeface="Calibri" pitchFamily="34" charset="0"/>
              </a:rPr>
              <a:t>, Cavalo, muitas vezes diluído com/em açúcares ou paracetamol e adulterado com antidepressivos como o </a:t>
            </a:r>
            <a:r>
              <a:rPr lang="pt-PT" sz="2400" dirty="0" err="1" smtClean="0">
                <a:latin typeface="Calibri" pitchFamily="34" charset="0"/>
              </a:rPr>
              <a:t>diazepam</a:t>
            </a:r>
            <a:r>
              <a:rPr lang="pt-PT" sz="2400" dirty="0" smtClean="0">
                <a:latin typeface="Calibri" pitchFamily="34" charset="0"/>
              </a:rPr>
              <a:t>).</a:t>
            </a:r>
          </a:p>
          <a:p>
            <a:pPr algn="just">
              <a:lnSpc>
                <a:spcPct val="150000"/>
              </a:lnSpc>
              <a:buFont typeface="Wingdings" pitchFamily="2" charset="2"/>
              <a:buNone/>
              <a:defRPr/>
            </a:pPr>
            <a:endParaRPr lang="pt-PT" sz="2400" dirty="0" smtClean="0"/>
          </a:p>
          <a:p>
            <a:pPr algn="just">
              <a:defRPr/>
            </a:pPr>
            <a:endParaRPr lang="pt-PT" sz="2400" dirty="0" smtClean="0"/>
          </a:p>
          <a:p>
            <a:pPr>
              <a:defRPr/>
            </a:pPr>
            <a:endParaRPr lang="pt-PT" sz="2400" dirty="0"/>
          </a:p>
        </p:txBody>
      </p:sp>
      <p:sp>
        <p:nvSpPr>
          <p:cNvPr id="7"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1008047"/>
          </a:xfrm>
        </p:spPr>
        <p:txBody>
          <a:bodyPr/>
          <a:lstStyle/>
          <a:p>
            <a:pPr>
              <a:defRPr/>
            </a:pPr>
            <a:r>
              <a:rPr lang="pt-PT" sz="2800" dirty="0" smtClean="0">
                <a:solidFill>
                  <a:schemeClr val="tx1"/>
                </a:solidFill>
                <a:effectLst/>
                <a:latin typeface="Calibri" pitchFamily="34" charset="0"/>
              </a:rPr>
              <a:t>OPIÁCEOS / OPIÓIDES:</a:t>
            </a:r>
            <a:endParaRPr lang="pt-PT" sz="24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35C7DF5E-DCBF-4A95-8575-EBA687972911}" type="slidenum">
              <a:rPr lang="pt-PT" smtClean="0"/>
              <a:pPr>
                <a:defRPr/>
              </a:pPr>
              <a:t>11</a:t>
            </a:fld>
            <a:endParaRPr lang="pt-PT"/>
          </a:p>
        </p:txBody>
      </p:sp>
      <p:sp>
        <p:nvSpPr>
          <p:cNvPr id="6" name="Marcador de Posição de Conteúdo 5"/>
          <p:cNvSpPr>
            <a:spLocks noGrp="1"/>
          </p:cNvSpPr>
          <p:nvPr>
            <p:ph idx="1"/>
          </p:nvPr>
        </p:nvSpPr>
        <p:spPr>
          <a:xfrm>
            <a:off x="0" y="1678569"/>
            <a:ext cx="8858250" cy="4630751"/>
          </a:xfrm>
        </p:spPr>
        <p:txBody>
          <a:bodyPr/>
          <a:lstStyle/>
          <a:p>
            <a:pPr algn="just">
              <a:lnSpc>
                <a:spcPct val="150000"/>
              </a:lnSpc>
              <a:buNone/>
              <a:defRPr/>
            </a:pPr>
            <a:r>
              <a:rPr lang="pt-PT" sz="2400" dirty="0" smtClean="0"/>
              <a:t>	</a:t>
            </a:r>
            <a:r>
              <a:rPr lang="pt-PT" sz="2400" dirty="0" smtClean="0">
                <a:effectLst/>
                <a:latin typeface="Calibri" pitchFamily="34" charset="0"/>
              </a:rPr>
              <a:t>A preparação da solução injectável por via </a:t>
            </a:r>
            <a:r>
              <a:rPr lang="pt-PT" sz="2400" dirty="0" err="1" smtClean="0">
                <a:effectLst/>
                <a:latin typeface="Calibri" pitchFamily="34" charset="0"/>
              </a:rPr>
              <a:t>endo-venosa</a:t>
            </a:r>
            <a:r>
              <a:rPr lang="pt-PT" sz="2400" dirty="0" smtClean="0">
                <a:effectLst/>
                <a:latin typeface="Calibri" pitchFamily="34" charset="0"/>
              </a:rPr>
              <a:t> faz-se a partir de sais ou após a acidificação do pó alcalino (usa-se sumo de limão, ácido cítrico ou outra solução ácida fraca).</a:t>
            </a:r>
          </a:p>
          <a:p>
            <a:pPr algn="just">
              <a:lnSpc>
                <a:spcPct val="150000"/>
              </a:lnSpc>
              <a:buFont typeface="Wingdings" pitchFamily="2" charset="2"/>
              <a:buNone/>
              <a:defRPr/>
            </a:pPr>
            <a:endParaRPr lang="pt-PT" sz="2400" dirty="0" smtClean="0"/>
          </a:p>
          <a:p>
            <a:pPr algn="just">
              <a:defRPr/>
            </a:pPr>
            <a:endParaRPr lang="pt-PT" sz="2400" dirty="0" smtClean="0"/>
          </a:p>
          <a:p>
            <a:pPr>
              <a:defRPr/>
            </a:pPr>
            <a:endParaRPr lang="pt-PT" sz="2400" dirty="0"/>
          </a:p>
        </p:txBody>
      </p:sp>
      <p:grpSp>
        <p:nvGrpSpPr>
          <p:cNvPr id="9" name="Grupo 8"/>
          <p:cNvGrpSpPr/>
          <p:nvPr/>
        </p:nvGrpSpPr>
        <p:grpSpPr>
          <a:xfrm>
            <a:off x="2267744" y="4077072"/>
            <a:ext cx="4392489" cy="1261619"/>
            <a:chOff x="2285984" y="4071942"/>
            <a:chExt cx="4392489" cy="1261619"/>
          </a:xfrm>
        </p:grpSpPr>
        <p:pic>
          <p:nvPicPr>
            <p:cNvPr id="2054" name="Picture 6" descr="http://t3.gstatic.com/images?q=tbn:JaSj8-j1QQYupM:http://images.craveonline.com/article_imgs/Image/lemons.jpg">
              <a:hlinkClick r:id="rId3"/>
            </p:cNvPr>
            <p:cNvPicPr>
              <a:picLocks noChangeAspect="1" noChangeArrowheads="1"/>
            </p:cNvPicPr>
            <p:nvPr/>
          </p:nvPicPr>
          <p:blipFill>
            <a:blip r:embed="rId4" cstate="print"/>
            <a:srcRect/>
            <a:stretch>
              <a:fillRect/>
            </a:stretch>
          </p:blipFill>
          <p:spPr bwMode="auto">
            <a:xfrm>
              <a:off x="5382329" y="4215958"/>
              <a:ext cx="1296144" cy="955053"/>
            </a:xfrm>
            <a:prstGeom prst="rect">
              <a:avLst/>
            </a:prstGeom>
            <a:noFill/>
          </p:spPr>
        </p:pic>
        <p:grpSp>
          <p:nvGrpSpPr>
            <p:cNvPr id="8" name="Grupo 7"/>
            <p:cNvGrpSpPr/>
            <p:nvPr/>
          </p:nvGrpSpPr>
          <p:grpSpPr>
            <a:xfrm>
              <a:off x="2285984" y="4071942"/>
              <a:ext cx="3571900" cy="1261619"/>
              <a:chOff x="2285984" y="4071942"/>
              <a:chExt cx="3571900" cy="1261619"/>
            </a:xfrm>
          </p:grpSpPr>
          <p:pic>
            <p:nvPicPr>
              <p:cNvPr id="2050" name="Picture 2" descr="http://t0.gstatic.com/images?q=tbn:i2P0D96fQl_irM:http://thefreshscent.com/wp-content/uploads/2009/06/heroin.jpg">
                <a:hlinkClick r:id="rId5"/>
              </p:cNvPr>
              <p:cNvPicPr>
                <a:picLocks noChangeAspect="1" noChangeArrowheads="1"/>
              </p:cNvPicPr>
              <p:nvPr/>
            </p:nvPicPr>
            <p:blipFill>
              <a:blip r:embed="rId6" cstate="print"/>
              <a:srcRect/>
              <a:stretch>
                <a:fillRect/>
              </a:stretch>
            </p:blipFill>
            <p:spPr bwMode="auto">
              <a:xfrm>
                <a:off x="2285984" y="4071942"/>
                <a:ext cx="1871666" cy="1247779"/>
              </a:xfrm>
              <a:prstGeom prst="rect">
                <a:avLst/>
              </a:prstGeom>
              <a:noFill/>
            </p:spPr>
          </p:pic>
          <p:pic>
            <p:nvPicPr>
              <p:cNvPr id="2052" name="Picture 4" descr="http://t3.gstatic.com/images?q=tbn:YAj3DeX0rjPdwM:http://www.channel4.com/health/microsites/A/addiction/images/heroin/heroin_gallery_5.jpg">
                <a:hlinkClick r:id="rId7"/>
              </p:cNvPr>
              <p:cNvPicPr>
                <a:picLocks noChangeAspect="1" noChangeArrowheads="1"/>
              </p:cNvPicPr>
              <p:nvPr/>
            </p:nvPicPr>
            <p:blipFill>
              <a:blip r:embed="rId8" cstate="print"/>
              <a:srcRect/>
              <a:stretch>
                <a:fillRect/>
              </a:stretch>
            </p:blipFill>
            <p:spPr bwMode="auto">
              <a:xfrm>
                <a:off x="4193624" y="4071943"/>
                <a:ext cx="1664260" cy="1261618"/>
              </a:xfrm>
              <a:prstGeom prst="rect">
                <a:avLst/>
              </a:prstGeom>
              <a:noFill/>
            </p:spPr>
          </p:pic>
        </p:grpSp>
      </p:grpSp>
      <p:sp>
        <p:nvSpPr>
          <p:cNvPr id="10"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pt-PT" sz="2800" dirty="0" smtClean="0">
                <a:solidFill>
                  <a:schemeClr val="tx1"/>
                </a:solidFill>
                <a:effectLst/>
                <a:latin typeface="Calibri" pitchFamily="34" charset="0"/>
              </a:rPr>
              <a:t>OPIÁCEOS / OPIÓIDES: efeitos adversos</a:t>
            </a:r>
            <a:endParaRPr lang="pt-PT" sz="24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6BCCBAF2-F4C3-4F0E-9C09-93FDA3B57A3B}" type="slidenum">
              <a:rPr lang="pt-PT" smtClean="0"/>
              <a:pPr>
                <a:defRPr/>
              </a:pPr>
              <a:t>12</a:t>
            </a:fld>
            <a:endParaRPr lang="pt-PT"/>
          </a:p>
        </p:txBody>
      </p:sp>
      <p:sp>
        <p:nvSpPr>
          <p:cNvPr id="6" name="Marcador de Posição de Conteúdo 5"/>
          <p:cNvSpPr>
            <a:spLocks noGrp="1"/>
          </p:cNvSpPr>
          <p:nvPr>
            <p:ph idx="1"/>
          </p:nvPr>
        </p:nvSpPr>
        <p:spPr>
          <a:xfrm>
            <a:off x="357188" y="1285875"/>
            <a:ext cx="8501062" cy="4845050"/>
          </a:xfrm>
        </p:spPr>
        <p:txBody>
          <a:bodyPr/>
          <a:lstStyle/>
          <a:p>
            <a:pPr algn="just">
              <a:buFont typeface="Wingdings" pitchFamily="2" charset="2"/>
              <a:buNone/>
              <a:defRPr/>
            </a:pPr>
            <a:r>
              <a:rPr lang="pt-PT" sz="2400" dirty="0" smtClean="0"/>
              <a:t> </a:t>
            </a:r>
          </a:p>
          <a:p>
            <a:pPr algn="just">
              <a:defRPr/>
            </a:pPr>
            <a:endParaRPr lang="pt-PT" sz="2400" dirty="0" smtClean="0"/>
          </a:p>
          <a:p>
            <a:pPr>
              <a:defRPr/>
            </a:pPr>
            <a:endParaRPr lang="pt-PT" sz="2400" dirty="0"/>
          </a:p>
        </p:txBody>
      </p:sp>
      <p:sp>
        <p:nvSpPr>
          <p:cNvPr id="9222" name="CaixaDeTexto 7"/>
          <p:cNvSpPr txBox="1">
            <a:spLocks noChangeArrowheads="1"/>
          </p:cNvSpPr>
          <p:nvPr/>
        </p:nvSpPr>
        <p:spPr bwMode="auto">
          <a:xfrm>
            <a:off x="611561" y="1714488"/>
            <a:ext cx="8136904" cy="3970318"/>
          </a:xfrm>
          <a:prstGeom prst="rect">
            <a:avLst/>
          </a:prstGeom>
          <a:noFill/>
          <a:ln w="9525">
            <a:noFill/>
            <a:miter lim="800000"/>
            <a:headEnd/>
            <a:tailEnd/>
          </a:ln>
        </p:spPr>
        <p:txBody>
          <a:bodyPr wrap="square">
            <a:spAutoFit/>
          </a:bodyPr>
          <a:lstStyle/>
          <a:p>
            <a:pPr algn="just">
              <a:lnSpc>
                <a:spcPct val="150000"/>
              </a:lnSpc>
              <a:defRPr/>
            </a:pPr>
            <a:r>
              <a:rPr lang="pt-PT" sz="2400" b="1" u="sng" dirty="0">
                <a:latin typeface="Calibri" pitchFamily="34" charset="0"/>
              </a:rPr>
              <a:t>Comuns:</a:t>
            </a:r>
          </a:p>
          <a:p>
            <a:pPr algn="just">
              <a:lnSpc>
                <a:spcPct val="150000"/>
              </a:lnSpc>
              <a:defRPr/>
            </a:pPr>
            <a:r>
              <a:rPr lang="pt-PT" sz="2400" dirty="0">
                <a:latin typeface="Calibri" pitchFamily="34" charset="0"/>
              </a:rPr>
              <a:t>Náuseas, vómitos, obstipação;</a:t>
            </a:r>
          </a:p>
          <a:p>
            <a:pPr algn="just">
              <a:lnSpc>
                <a:spcPct val="150000"/>
              </a:lnSpc>
              <a:defRPr/>
            </a:pPr>
            <a:r>
              <a:rPr lang="pt-PT" sz="2400" dirty="0">
                <a:latin typeface="Calibri" pitchFamily="34" charset="0"/>
              </a:rPr>
              <a:t>Tontura, confusão mental;</a:t>
            </a:r>
          </a:p>
          <a:p>
            <a:pPr algn="just">
              <a:lnSpc>
                <a:spcPct val="150000"/>
              </a:lnSpc>
              <a:defRPr/>
            </a:pPr>
            <a:r>
              <a:rPr lang="pt-PT" sz="2400" dirty="0">
                <a:latin typeface="Calibri" pitchFamily="34" charset="0"/>
              </a:rPr>
              <a:t>O abuso inicial aumenta a </a:t>
            </a:r>
            <a:r>
              <a:rPr lang="pt-PT" sz="2400" dirty="0" err="1">
                <a:latin typeface="Calibri" pitchFamily="34" charset="0"/>
              </a:rPr>
              <a:t>líbido</a:t>
            </a:r>
            <a:r>
              <a:rPr lang="pt-PT" sz="2400" dirty="0">
                <a:latin typeface="Calibri" pitchFamily="34" charset="0"/>
              </a:rPr>
              <a:t>, </a:t>
            </a:r>
            <a:endParaRPr lang="pt-PT" sz="2400" dirty="0" smtClean="0">
              <a:latin typeface="Calibri" pitchFamily="34" charset="0"/>
            </a:endParaRPr>
          </a:p>
          <a:p>
            <a:pPr algn="just">
              <a:lnSpc>
                <a:spcPct val="150000"/>
              </a:lnSpc>
              <a:defRPr/>
            </a:pPr>
            <a:r>
              <a:rPr lang="pt-PT" sz="2400" dirty="0" smtClean="0">
                <a:latin typeface="Calibri" pitchFamily="34" charset="0"/>
              </a:rPr>
              <a:t>o abuso continuado </a:t>
            </a:r>
            <a:r>
              <a:rPr lang="pt-PT" sz="2400" dirty="0">
                <a:latin typeface="Calibri" pitchFamily="34" charset="0"/>
              </a:rPr>
              <a:t>deprime o desejo e o desempenho sexual;</a:t>
            </a:r>
          </a:p>
          <a:p>
            <a:pPr algn="just">
              <a:lnSpc>
                <a:spcPct val="150000"/>
              </a:lnSpc>
              <a:defRPr/>
            </a:pPr>
            <a:r>
              <a:rPr lang="pt-PT" sz="2400" dirty="0">
                <a:latin typeface="Calibri" pitchFamily="34" charset="0"/>
              </a:rPr>
              <a:t>Sudação </a:t>
            </a:r>
            <a:r>
              <a:rPr lang="pt-PT" sz="2400" dirty="0" smtClean="0">
                <a:latin typeface="Calibri" pitchFamily="34" charset="0"/>
              </a:rPr>
              <a:t>excessiva.</a:t>
            </a:r>
            <a:endParaRPr lang="pt-PT" sz="2400" dirty="0">
              <a:latin typeface="Calibri" pitchFamily="34" charset="0"/>
            </a:endParaRPr>
          </a:p>
          <a:p>
            <a:pPr algn="just">
              <a:lnSpc>
                <a:spcPct val="150000"/>
              </a:lnSpc>
              <a:defRPr/>
            </a:pPr>
            <a:r>
              <a:rPr lang="pt-PT" sz="2400" b="1" dirty="0"/>
              <a:t>		</a:t>
            </a:r>
            <a:endParaRPr lang="pt-PT" sz="2400" dirty="0"/>
          </a:p>
        </p:txBody>
      </p:sp>
      <p:sp>
        <p:nvSpPr>
          <p:cNvPr id="7"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936609"/>
          </a:xfrm>
        </p:spPr>
        <p:txBody>
          <a:bodyPr/>
          <a:lstStyle/>
          <a:p>
            <a:pPr>
              <a:defRPr/>
            </a:pPr>
            <a:r>
              <a:rPr lang="pt-PT" sz="2800" dirty="0" smtClean="0">
                <a:solidFill>
                  <a:schemeClr val="tx1"/>
                </a:solidFill>
                <a:effectLst/>
                <a:latin typeface="Calibri" pitchFamily="34" charset="0"/>
              </a:rPr>
              <a:t>OPIÁCEOS / OPIÓIDES: efeitos adversos</a:t>
            </a:r>
            <a:endParaRPr lang="pt-PT" sz="24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6BCCBAF2-F4C3-4F0E-9C09-93FDA3B57A3B}" type="slidenum">
              <a:rPr lang="pt-PT" smtClean="0"/>
              <a:pPr>
                <a:defRPr/>
              </a:pPr>
              <a:t>13</a:t>
            </a:fld>
            <a:endParaRPr lang="pt-PT"/>
          </a:p>
        </p:txBody>
      </p:sp>
      <p:sp>
        <p:nvSpPr>
          <p:cNvPr id="6" name="Marcador de Posição de Conteúdo 5"/>
          <p:cNvSpPr>
            <a:spLocks noGrp="1"/>
          </p:cNvSpPr>
          <p:nvPr>
            <p:ph idx="1"/>
          </p:nvPr>
        </p:nvSpPr>
        <p:spPr>
          <a:xfrm>
            <a:off x="357188" y="1285875"/>
            <a:ext cx="5222924" cy="3439269"/>
          </a:xfrm>
        </p:spPr>
        <p:txBody>
          <a:bodyPr/>
          <a:lstStyle/>
          <a:p>
            <a:pPr algn="just">
              <a:buFont typeface="Wingdings" pitchFamily="2" charset="2"/>
              <a:buNone/>
              <a:defRPr/>
            </a:pPr>
            <a:r>
              <a:rPr lang="pt-PT" sz="2400" dirty="0" smtClean="0"/>
              <a:t> </a:t>
            </a:r>
          </a:p>
          <a:p>
            <a:pPr algn="just">
              <a:defRPr/>
            </a:pPr>
            <a:endParaRPr lang="pt-PT" sz="2400" dirty="0" smtClean="0"/>
          </a:p>
          <a:p>
            <a:pPr>
              <a:defRPr/>
            </a:pPr>
            <a:endParaRPr lang="pt-PT" sz="2400" dirty="0"/>
          </a:p>
        </p:txBody>
      </p:sp>
      <p:sp>
        <p:nvSpPr>
          <p:cNvPr id="9222" name="CaixaDeTexto 7"/>
          <p:cNvSpPr txBox="1">
            <a:spLocks noChangeArrowheads="1"/>
          </p:cNvSpPr>
          <p:nvPr/>
        </p:nvSpPr>
        <p:spPr bwMode="auto">
          <a:xfrm>
            <a:off x="-214346" y="1142985"/>
            <a:ext cx="9215471" cy="4524315"/>
          </a:xfrm>
          <a:prstGeom prst="rect">
            <a:avLst/>
          </a:prstGeom>
          <a:noFill/>
          <a:ln w="9525">
            <a:noFill/>
            <a:miter lim="800000"/>
            <a:headEnd/>
            <a:tailEnd/>
          </a:ln>
        </p:spPr>
        <p:txBody>
          <a:bodyPr wrap="square">
            <a:spAutoFit/>
          </a:bodyPr>
          <a:lstStyle/>
          <a:p>
            <a:pPr algn="just">
              <a:lnSpc>
                <a:spcPct val="150000"/>
              </a:lnSpc>
              <a:defRPr/>
            </a:pPr>
            <a:r>
              <a:rPr lang="pt-PT" sz="2400" b="1" dirty="0"/>
              <a:t>	</a:t>
            </a:r>
            <a:r>
              <a:rPr lang="pt-PT" sz="2400" b="1" u="sng" dirty="0">
                <a:latin typeface="Calibri" pitchFamily="34" charset="0"/>
              </a:rPr>
              <a:t>Pouco frequentes:</a:t>
            </a:r>
          </a:p>
          <a:p>
            <a:pPr algn="just">
              <a:lnSpc>
                <a:spcPct val="150000"/>
              </a:lnSpc>
              <a:defRPr/>
            </a:pPr>
            <a:r>
              <a:rPr lang="pt-PT" sz="2400" b="1" dirty="0">
                <a:latin typeface="Calibri" pitchFamily="34" charset="0"/>
              </a:rPr>
              <a:t>	</a:t>
            </a:r>
            <a:r>
              <a:rPr lang="pt-PT" sz="2400" dirty="0" smtClean="0">
                <a:latin typeface="Calibri" pitchFamily="34" charset="0"/>
              </a:rPr>
              <a:t>Prurido</a:t>
            </a:r>
            <a:r>
              <a:rPr lang="pt-PT" sz="2400" dirty="0">
                <a:latin typeface="Calibri" pitchFamily="34" charset="0"/>
              </a:rPr>
              <a:t>, vermelhidão facial</a:t>
            </a:r>
            <a:r>
              <a:rPr lang="pt-PT" sz="2400" dirty="0" smtClean="0">
                <a:latin typeface="Calibri" pitchFamily="34" charset="0"/>
              </a:rPr>
              <a:t>;</a:t>
            </a:r>
          </a:p>
          <a:p>
            <a:pPr algn="just">
              <a:lnSpc>
                <a:spcPct val="150000"/>
              </a:lnSpc>
              <a:defRPr/>
            </a:pPr>
            <a:r>
              <a:rPr lang="pt-PT" sz="2400" dirty="0" smtClean="0">
                <a:latin typeface="Calibri" pitchFamily="34" charset="0"/>
              </a:rPr>
              <a:t>	Dor de cabeça;</a:t>
            </a:r>
            <a:endParaRPr lang="pt-PT" sz="2400" dirty="0">
              <a:latin typeface="Calibri" pitchFamily="34" charset="0"/>
            </a:endParaRPr>
          </a:p>
          <a:p>
            <a:pPr algn="just">
              <a:lnSpc>
                <a:spcPct val="150000"/>
              </a:lnSpc>
              <a:defRPr/>
            </a:pPr>
            <a:r>
              <a:rPr lang="pt-PT" sz="2400" dirty="0">
                <a:latin typeface="Calibri" pitchFamily="34" charset="0"/>
              </a:rPr>
              <a:t>	</a:t>
            </a:r>
            <a:r>
              <a:rPr lang="pt-PT" sz="2400" dirty="0" smtClean="0">
                <a:latin typeface="Calibri" pitchFamily="34" charset="0"/>
              </a:rPr>
              <a:t>Boca seca;</a:t>
            </a:r>
          </a:p>
          <a:p>
            <a:pPr algn="just">
              <a:lnSpc>
                <a:spcPct val="150000"/>
              </a:lnSpc>
              <a:defRPr/>
            </a:pPr>
            <a:r>
              <a:rPr lang="pt-PT" sz="2400" dirty="0" smtClean="0">
                <a:latin typeface="Calibri" pitchFamily="34" charset="0"/>
              </a:rPr>
              <a:t>	Retenção urinária; 	</a:t>
            </a:r>
            <a:endParaRPr lang="pt-PT" sz="2400" dirty="0">
              <a:latin typeface="Calibri" pitchFamily="34" charset="0"/>
            </a:endParaRPr>
          </a:p>
          <a:p>
            <a:pPr algn="just">
              <a:lnSpc>
                <a:spcPct val="150000"/>
              </a:lnSpc>
              <a:defRPr/>
            </a:pPr>
            <a:r>
              <a:rPr lang="pt-PT" sz="2400" dirty="0">
                <a:latin typeface="Calibri" pitchFamily="34" charset="0"/>
              </a:rPr>
              <a:t>	</a:t>
            </a:r>
            <a:r>
              <a:rPr lang="pt-PT" sz="2400" dirty="0" smtClean="0">
                <a:latin typeface="Calibri" pitchFamily="34" charset="0"/>
              </a:rPr>
              <a:t>Alucinação.</a:t>
            </a:r>
          </a:p>
          <a:p>
            <a:pPr algn="just">
              <a:lnSpc>
                <a:spcPct val="150000"/>
              </a:lnSpc>
              <a:defRPr/>
            </a:pPr>
            <a:r>
              <a:rPr lang="pt-PT" sz="2400" dirty="0"/>
              <a:t/>
            </a:r>
            <a:br>
              <a:rPr lang="pt-PT" sz="2400" dirty="0"/>
            </a:br>
            <a:r>
              <a:rPr lang="pt-PT" sz="2400" dirty="0"/>
              <a:t>			</a:t>
            </a:r>
          </a:p>
        </p:txBody>
      </p:sp>
      <p:sp>
        <p:nvSpPr>
          <p:cNvPr id="7"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
        <p:nvSpPr>
          <p:cNvPr id="8" name="Rectângulo 7"/>
          <p:cNvSpPr/>
          <p:nvPr/>
        </p:nvSpPr>
        <p:spPr>
          <a:xfrm>
            <a:off x="4211960" y="3212976"/>
            <a:ext cx="4572000" cy="2862322"/>
          </a:xfrm>
          <a:prstGeom prst="rect">
            <a:avLst/>
          </a:prstGeom>
        </p:spPr>
        <p:txBody>
          <a:bodyPr>
            <a:spAutoFit/>
          </a:bodyPr>
          <a:lstStyle/>
          <a:p>
            <a:pPr algn="just">
              <a:lnSpc>
                <a:spcPct val="150000"/>
              </a:lnSpc>
              <a:defRPr/>
            </a:pPr>
            <a:r>
              <a:rPr lang="pt-PT" sz="2400" b="1" u="sng" dirty="0" smtClean="0">
                <a:latin typeface="Calibri" pitchFamily="34" charset="0"/>
              </a:rPr>
              <a:t>Raras:</a:t>
            </a:r>
          </a:p>
          <a:p>
            <a:pPr algn="just">
              <a:lnSpc>
                <a:spcPct val="150000"/>
              </a:lnSpc>
              <a:defRPr/>
            </a:pPr>
            <a:r>
              <a:rPr lang="pt-PT" sz="2400" dirty="0" err="1" smtClean="0">
                <a:latin typeface="Calibri" pitchFamily="34" charset="0"/>
              </a:rPr>
              <a:t>Trombocitopenia</a:t>
            </a:r>
            <a:r>
              <a:rPr lang="pt-PT" sz="2400" dirty="0" smtClean="0">
                <a:latin typeface="Calibri" pitchFamily="34" charset="0"/>
              </a:rPr>
              <a:t>;</a:t>
            </a:r>
          </a:p>
          <a:p>
            <a:pPr algn="just">
              <a:lnSpc>
                <a:spcPct val="150000"/>
              </a:lnSpc>
              <a:defRPr/>
            </a:pPr>
            <a:r>
              <a:rPr lang="pt-PT" sz="2400" dirty="0" smtClean="0">
                <a:latin typeface="Calibri" pitchFamily="34" charset="0"/>
              </a:rPr>
              <a:t>Urticária;	</a:t>
            </a:r>
          </a:p>
          <a:p>
            <a:pPr algn="just">
              <a:lnSpc>
                <a:spcPct val="150000"/>
              </a:lnSpc>
              <a:defRPr/>
            </a:pPr>
            <a:r>
              <a:rPr lang="pt-PT" sz="2400" dirty="0" smtClean="0">
                <a:latin typeface="Calibri" pitchFamily="34" charset="0"/>
              </a:rPr>
              <a:t>Vertigens;</a:t>
            </a:r>
          </a:p>
          <a:p>
            <a:pPr algn="just">
              <a:lnSpc>
                <a:spcPct val="150000"/>
              </a:lnSpc>
              <a:defRPr/>
            </a:pPr>
            <a:r>
              <a:rPr lang="pt-PT" sz="2400" dirty="0" smtClean="0">
                <a:latin typeface="Calibri" pitchFamily="34" charset="0"/>
              </a:rPr>
              <a:t>Palpitações, hipotensão postural.</a:t>
            </a:r>
            <a:endParaRPr lang="pt-PT" sz="2400" dirty="0">
              <a:latin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936609"/>
          </a:xfrm>
        </p:spPr>
        <p:txBody>
          <a:bodyPr/>
          <a:lstStyle/>
          <a:p>
            <a:pPr>
              <a:defRPr/>
            </a:pPr>
            <a:r>
              <a:rPr lang="pt-PT" sz="2800" dirty="0" smtClean="0">
                <a:solidFill>
                  <a:schemeClr val="tx1"/>
                </a:solidFill>
                <a:effectLst/>
                <a:latin typeface="Calibri" pitchFamily="34" charset="0"/>
              </a:rPr>
              <a:t>OPIÁCEOS / OPIÓIDES: Overdose</a:t>
            </a:r>
            <a:endParaRPr lang="pt-PT" sz="24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86A970A7-09BA-436E-BBCF-EFCEAC5EC7A7}" type="slidenum">
              <a:rPr lang="pt-PT" smtClean="0"/>
              <a:pPr>
                <a:defRPr/>
              </a:pPr>
              <a:t>14</a:t>
            </a:fld>
            <a:endParaRPr lang="pt-PT"/>
          </a:p>
        </p:txBody>
      </p:sp>
      <p:sp>
        <p:nvSpPr>
          <p:cNvPr id="6" name="Marcador de Posição de Conteúdo 5"/>
          <p:cNvSpPr>
            <a:spLocks noGrp="1"/>
          </p:cNvSpPr>
          <p:nvPr>
            <p:ph idx="1"/>
          </p:nvPr>
        </p:nvSpPr>
        <p:spPr>
          <a:xfrm>
            <a:off x="357188" y="1285875"/>
            <a:ext cx="8501062" cy="4845050"/>
          </a:xfrm>
        </p:spPr>
        <p:txBody>
          <a:bodyPr/>
          <a:lstStyle/>
          <a:p>
            <a:pPr algn="just">
              <a:buFont typeface="Wingdings" pitchFamily="2" charset="2"/>
              <a:buNone/>
              <a:defRPr/>
            </a:pPr>
            <a:r>
              <a:rPr lang="pt-PT" sz="2400" dirty="0" smtClean="0"/>
              <a:t> </a:t>
            </a:r>
          </a:p>
          <a:p>
            <a:pPr algn="just">
              <a:defRPr/>
            </a:pPr>
            <a:endParaRPr lang="pt-PT" sz="2400" dirty="0" smtClean="0"/>
          </a:p>
          <a:p>
            <a:pPr>
              <a:defRPr/>
            </a:pPr>
            <a:endParaRPr lang="pt-PT" sz="2400" dirty="0"/>
          </a:p>
        </p:txBody>
      </p:sp>
      <p:sp>
        <p:nvSpPr>
          <p:cNvPr id="21509" name="CaixaDeTexto 7"/>
          <p:cNvSpPr txBox="1">
            <a:spLocks noChangeArrowheads="1"/>
          </p:cNvSpPr>
          <p:nvPr/>
        </p:nvSpPr>
        <p:spPr bwMode="auto">
          <a:xfrm>
            <a:off x="571500" y="1285860"/>
            <a:ext cx="8215313" cy="4524315"/>
          </a:xfrm>
          <a:prstGeom prst="rect">
            <a:avLst/>
          </a:prstGeom>
          <a:noFill/>
          <a:ln w="9525">
            <a:noFill/>
            <a:miter lim="800000"/>
            <a:headEnd/>
            <a:tailEnd/>
          </a:ln>
        </p:spPr>
        <p:txBody>
          <a:bodyPr wrap="square">
            <a:spAutoFit/>
          </a:bodyPr>
          <a:lstStyle/>
          <a:p>
            <a:pPr>
              <a:lnSpc>
                <a:spcPct val="150000"/>
              </a:lnSpc>
            </a:pPr>
            <a:r>
              <a:rPr lang="pt-PT" sz="2400" dirty="0" err="1">
                <a:latin typeface="Calibri" pitchFamily="34" charset="0"/>
              </a:rPr>
              <a:t>Sedação</a:t>
            </a:r>
            <a:r>
              <a:rPr lang="pt-PT" sz="2400" dirty="0">
                <a:latin typeface="Calibri" pitchFamily="34" charset="0"/>
              </a:rPr>
              <a:t> </a:t>
            </a:r>
            <a:r>
              <a:rPr lang="pt-PT" sz="2400" dirty="0" smtClean="0">
                <a:latin typeface="Calibri" pitchFamily="34" charset="0"/>
              </a:rPr>
              <a:t>forte, </a:t>
            </a:r>
            <a:endParaRPr lang="pt-PT" sz="2400" dirty="0">
              <a:latin typeface="Calibri" pitchFamily="34" charset="0"/>
            </a:endParaRPr>
          </a:p>
          <a:p>
            <a:pPr>
              <a:lnSpc>
                <a:spcPct val="150000"/>
              </a:lnSpc>
            </a:pPr>
            <a:r>
              <a:rPr lang="pt-PT" sz="2400" dirty="0" smtClean="0">
                <a:latin typeface="Calibri" pitchFamily="34" charset="0"/>
              </a:rPr>
              <a:t>Alucinações,</a:t>
            </a:r>
            <a:endParaRPr lang="pt-PT" sz="2400" dirty="0">
              <a:latin typeface="Calibri" pitchFamily="34" charset="0"/>
            </a:endParaRPr>
          </a:p>
          <a:p>
            <a:pPr>
              <a:lnSpc>
                <a:spcPct val="150000"/>
              </a:lnSpc>
            </a:pPr>
            <a:r>
              <a:rPr lang="pt-PT" sz="2400" dirty="0" smtClean="0">
                <a:latin typeface="Calibri" pitchFamily="34" charset="0"/>
              </a:rPr>
              <a:t>Hipotermia,</a:t>
            </a:r>
            <a:endParaRPr lang="pt-PT" sz="2400" dirty="0">
              <a:latin typeface="Calibri" pitchFamily="34" charset="0"/>
            </a:endParaRPr>
          </a:p>
          <a:p>
            <a:pPr>
              <a:lnSpc>
                <a:spcPct val="150000"/>
              </a:lnSpc>
            </a:pPr>
            <a:r>
              <a:rPr lang="pt-PT" sz="2400" dirty="0">
                <a:latin typeface="Calibri" pitchFamily="34" charset="0"/>
              </a:rPr>
              <a:t>Depressão respiratória, </a:t>
            </a:r>
            <a:endParaRPr lang="pt-PT" sz="2400" dirty="0" smtClean="0">
              <a:latin typeface="Calibri" pitchFamily="34" charset="0"/>
            </a:endParaRPr>
          </a:p>
          <a:p>
            <a:pPr>
              <a:lnSpc>
                <a:spcPct val="150000"/>
              </a:lnSpc>
            </a:pPr>
            <a:r>
              <a:rPr lang="pt-PT" sz="2400" dirty="0" smtClean="0">
                <a:latin typeface="Calibri" pitchFamily="34" charset="0"/>
              </a:rPr>
              <a:t>Edema </a:t>
            </a:r>
            <a:r>
              <a:rPr lang="pt-PT" sz="2400" dirty="0">
                <a:latin typeface="Calibri" pitchFamily="34" charset="0"/>
              </a:rPr>
              <a:t>pulmonar, </a:t>
            </a:r>
            <a:endParaRPr lang="pt-PT" sz="2400" dirty="0" smtClean="0">
              <a:latin typeface="Calibri" pitchFamily="34" charset="0"/>
            </a:endParaRPr>
          </a:p>
          <a:p>
            <a:pPr>
              <a:lnSpc>
                <a:spcPct val="150000"/>
              </a:lnSpc>
            </a:pPr>
            <a:r>
              <a:rPr lang="pt-PT" sz="2400" dirty="0" smtClean="0">
                <a:latin typeface="Calibri" pitchFamily="34" charset="0"/>
              </a:rPr>
              <a:t>Coma,</a:t>
            </a:r>
            <a:endParaRPr lang="pt-PT" sz="2400" dirty="0">
              <a:latin typeface="Calibri" pitchFamily="34" charset="0"/>
            </a:endParaRPr>
          </a:p>
          <a:p>
            <a:pPr>
              <a:lnSpc>
                <a:spcPct val="150000"/>
              </a:lnSpc>
            </a:pPr>
            <a:r>
              <a:rPr lang="pt-PT" sz="2400" dirty="0">
                <a:latin typeface="Calibri" pitchFamily="34" charset="0"/>
              </a:rPr>
              <a:t>Hipotensão, Arritmias, Paragem cardíaca</a:t>
            </a:r>
          </a:p>
          <a:p>
            <a:pPr>
              <a:lnSpc>
                <a:spcPct val="150000"/>
              </a:lnSpc>
            </a:pPr>
            <a:r>
              <a:rPr lang="pt-PT" sz="2400" dirty="0">
                <a:latin typeface="Calibri" pitchFamily="34" charset="0"/>
              </a:rPr>
              <a:t>Convulsões (apenas </a:t>
            </a:r>
            <a:r>
              <a:rPr lang="pt-PT" sz="2400" dirty="0" err="1">
                <a:latin typeface="Calibri" pitchFamily="34" charset="0"/>
              </a:rPr>
              <a:t>petidina</a:t>
            </a:r>
            <a:r>
              <a:rPr lang="pt-PT" sz="2400" dirty="0">
                <a:latin typeface="Calibri" pitchFamily="34" charset="0"/>
              </a:rPr>
              <a:t> e </a:t>
            </a:r>
            <a:r>
              <a:rPr lang="pt-PT" sz="2400" dirty="0" err="1">
                <a:latin typeface="Calibri" pitchFamily="34" charset="0"/>
              </a:rPr>
              <a:t>dextropropoxifeno</a:t>
            </a:r>
            <a:r>
              <a:rPr lang="pt-PT" sz="2400" dirty="0">
                <a:latin typeface="Calibri" pitchFamily="34" charset="0"/>
              </a:rPr>
              <a:t>)</a:t>
            </a:r>
          </a:p>
        </p:txBody>
      </p:sp>
      <p:sp>
        <p:nvSpPr>
          <p:cNvPr id="7"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865171"/>
          </a:xfrm>
        </p:spPr>
        <p:txBody>
          <a:bodyPr/>
          <a:lstStyle/>
          <a:p>
            <a:pPr>
              <a:defRPr/>
            </a:pPr>
            <a:r>
              <a:rPr lang="pt-PT" sz="2400" dirty="0" smtClean="0">
                <a:solidFill>
                  <a:schemeClr val="tx1"/>
                </a:solidFill>
                <a:effectLst/>
                <a:latin typeface="Calibri" pitchFamily="34" charset="0"/>
              </a:rPr>
              <a:t>LSD (“ÁCIDO” </a:t>
            </a:r>
            <a:r>
              <a:rPr lang="pt-PT" sz="2400" dirty="0" err="1" smtClean="0">
                <a:solidFill>
                  <a:schemeClr val="tx1"/>
                </a:solidFill>
                <a:effectLst/>
                <a:latin typeface="Calibri" pitchFamily="34" charset="0"/>
              </a:rPr>
              <a:t>dietilamida</a:t>
            </a:r>
            <a:r>
              <a:rPr lang="pt-PT" sz="2400" dirty="0" smtClean="0">
                <a:solidFill>
                  <a:schemeClr val="tx1"/>
                </a:solidFill>
                <a:effectLst/>
                <a:latin typeface="Calibri" pitchFamily="34" charset="0"/>
              </a:rPr>
              <a:t> do ácido </a:t>
            </a:r>
            <a:r>
              <a:rPr lang="pt-PT" sz="2400" dirty="0" err="1" smtClean="0">
                <a:solidFill>
                  <a:schemeClr val="tx1"/>
                </a:solidFill>
                <a:effectLst/>
                <a:latin typeface="Calibri" pitchFamily="34" charset="0"/>
              </a:rPr>
              <a:t>lisérgico</a:t>
            </a:r>
            <a:r>
              <a:rPr lang="pt-PT" sz="2400" dirty="0" smtClean="0">
                <a:solidFill>
                  <a:schemeClr val="tx1"/>
                </a:solidFill>
                <a:effectLst/>
                <a:latin typeface="Calibri" pitchFamily="34" charset="0"/>
              </a:rPr>
              <a:t>)</a:t>
            </a:r>
            <a:endParaRPr lang="pt-PT" sz="2400" dirty="0">
              <a:solidFill>
                <a:schemeClr val="tx1"/>
              </a:solidFill>
              <a:effectLst/>
              <a:latin typeface="Calibri" pitchFamily="34" charset="0"/>
            </a:endParaRPr>
          </a:p>
        </p:txBody>
      </p:sp>
      <p:graphicFrame>
        <p:nvGraphicFramePr>
          <p:cNvPr id="4123" name="Group 27"/>
          <p:cNvGraphicFramePr>
            <a:graphicFrameLocks noGrp="1"/>
          </p:cNvGraphicFramePr>
          <p:nvPr>
            <p:ph idx="1"/>
          </p:nvPr>
        </p:nvGraphicFramePr>
        <p:xfrm>
          <a:off x="179512" y="1124744"/>
          <a:ext cx="8715437" cy="5562600"/>
        </p:xfrm>
        <a:graphic>
          <a:graphicData uri="http://schemas.openxmlformats.org/drawingml/2006/table">
            <a:tbl>
              <a:tblPr/>
              <a:tblGrid>
                <a:gridCol w="2448272"/>
                <a:gridCol w="2016224"/>
                <a:gridCol w="2160240"/>
                <a:gridCol w="2090701"/>
              </a:tblGrid>
              <a:tr h="37147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PT" sz="2000" b="0" i="0" u="none" strike="noStrike" cap="none" normalizeH="0" baseline="0" dirty="0" smtClean="0">
                          <a:ln>
                            <a:noFill/>
                          </a:ln>
                          <a:solidFill>
                            <a:schemeClr val="tx1"/>
                          </a:solidFill>
                          <a:effectLst/>
                          <a:latin typeface="Calibri" pitchFamily="34" charset="0"/>
                        </a:rPr>
                        <a:t>EFEITOS PROCURADOS</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PT" sz="2000" b="0" i="0" u="none" strike="noStrike" cap="none" normalizeH="0" baseline="0" dirty="0" smtClean="0">
                          <a:ln>
                            <a:noFill/>
                          </a:ln>
                          <a:solidFill>
                            <a:schemeClr val="tx1"/>
                          </a:solidFill>
                          <a:effectLst/>
                          <a:latin typeface="Calibri" pitchFamily="34" charset="0"/>
                        </a:rPr>
                        <a:t>MODO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pt-PT" sz="2000" b="0" i="0" u="none" strike="noStrike" cap="none" normalizeH="0" baseline="0" dirty="0" smtClean="0">
                          <a:ln>
                            <a:noFill/>
                          </a:ln>
                          <a:solidFill>
                            <a:schemeClr val="tx1"/>
                          </a:solidFill>
                          <a:effectLst/>
                          <a:latin typeface="Calibri" pitchFamily="34" charset="0"/>
                        </a:rPr>
                        <a:t> DE ADMINISTRAÇÃO</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PT" sz="2000" b="0" i="0" u="none" strike="noStrike" cap="none" normalizeH="0" baseline="0" dirty="0" smtClean="0">
                          <a:ln>
                            <a:noFill/>
                          </a:ln>
                          <a:solidFill>
                            <a:schemeClr val="tx1"/>
                          </a:solidFill>
                          <a:effectLst/>
                          <a:latin typeface="Calibri" pitchFamily="34" charset="0"/>
                        </a:rPr>
                        <a:t>CONSEQUÊNCIAS</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noFill/>
                      <a:prstDash val="solid"/>
                      <a:round/>
                      <a:headEnd type="none" w="med" len="med"/>
                      <a:tailEnd type="none" w="med" len="med"/>
                    </a:lnB>
                    <a:lnTlToBr>
                      <a:noFill/>
                    </a:lnTlToBr>
                    <a:lnBlToTr>
                      <a:noFill/>
                    </a:lnBlToTr>
                    <a:solidFill>
                      <a:srgbClr val="002060"/>
                    </a:solidFill>
                  </a:tcPr>
                </a:tc>
                <a:tc hMerge="1">
                  <a:txBody>
                    <a:bodyPr/>
                    <a:lstStyle/>
                    <a:p>
                      <a:endParaRPr lang="pt-PT"/>
                    </a:p>
                  </a:txBody>
                  <a:tcPr/>
                </a:tc>
              </a:tr>
              <a:tr h="371475">
                <a:tc v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pt-PT" sz="1800" b="0" i="0" u="none" strike="noStrike" cap="none" normalizeH="0" baseline="0" dirty="0" smtClean="0">
                        <a:ln>
                          <a:noFill/>
                        </a:ln>
                        <a:solidFill>
                          <a:srgbClr val="000000"/>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v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pt-PT" sz="1800" b="0" i="0" u="none" strike="noStrike" cap="none" normalizeH="0" baseline="0" dirty="0" smtClean="0">
                        <a:ln>
                          <a:noFill/>
                        </a:ln>
                        <a:solidFill>
                          <a:srgbClr val="000000"/>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r" defTabSz="914400" rtl="0" eaLnBrk="1" fontAlgn="base" latinLnBrk="0" hangingPunct="1">
                        <a:lnSpc>
                          <a:spcPct val="150000"/>
                        </a:lnSpc>
                        <a:spcBef>
                          <a:spcPct val="0"/>
                        </a:spcBef>
                        <a:spcAft>
                          <a:spcPct val="0"/>
                        </a:spcAft>
                        <a:buClrTx/>
                        <a:buSzTx/>
                        <a:buFontTx/>
                        <a:buNone/>
                        <a:tabLst/>
                      </a:pPr>
                      <a:r>
                        <a:rPr kumimoji="0" lang="pt-PT" sz="2000" b="0" i="0" u="none" strike="noStrike" cap="none" normalizeH="0" baseline="0" dirty="0" smtClean="0">
                          <a:ln>
                            <a:noFill/>
                          </a:ln>
                          <a:solidFill>
                            <a:schemeClr val="tx1"/>
                          </a:solidFill>
                          <a:effectLst/>
                          <a:latin typeface="Calibri" pitchFamily="34" charset="0"/>
                        </a:rPr>
                        <a:t>USO CONTINUO </a:t>
                      </a:r>
                      <a:r>
                        <a:rPr kumimoji="0" lang="pt-PT" sz="1800" b="0" i="0" u="none" strike="noStrike" cap="none" normalizeH="0" baseline="0" dirty="0" smtClean="0">
                          <a:ln>
                            <a:noFill/>
                          </a:ln>
                          <a:solidFill>
                            <a:schemeClr val="tx1"/>
                          </a:solidFill>
                          <a:effectLst/>
                          <a:latin typeface="Calibri" pitchFamily="34" charset="0"/>
                        </a:rPr>
                        <a:t>(mais do que 10x)</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PT" sz="2000" b="0" i="0" u="none" strike="noStrike" cap="none" normalizeH="0" baseline="0" dirty="0" smtClean="0">
                          <a:ln>
                            <a:noFill/>
                          </a:ln>
                          <a:solidFill>
                            <a:schemeClr val="tx1"/>
                          </a:solidFill>
                          <a:effectLst/>
                          <a:latin typeface="Calibri" pitchFamily="34" charset="0"/>
                        </a:rPr>
                        <a:t>USO EXCESSIVO</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r>
              <a:tr h="371475">
                <a:tc>
                  <a:txBody>
                    <a:bodyPr/>
                    <a:lstStyle/>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err="1" smtClean="0">
                          <a:ln>
                            <a:noFill/>
                          </a:ln>
                          <a:solidFill>
                            <a:schemeClr val="tx1"/>
                          </a:solidFill>
                          <a:effectLst/>
                          <a:latin typeface="Calibri" pitchFamily="34" charset="0"/>
                        </a:rPr>
                        <a:t>Labilidade</a:t>
                      </a:r>
                      <a:r>
                        <a:rPr kumimoji="0" lang="pt-PT" sz="1800" b="0" i="0" u="none" strike="noStrike" cap="none" normalizeH="0" baseline="0" dirty="0" smtClean="0">
                          <a:ln>
                            <a:noFill/>
                          </a:ln>
                          <a:solidFill>
                            <a:schemeClr val="tx1"/>
                          </a:solidFill>
                          <a:effectLst/>
                          <a:latin typeface="Calibri" pitchFamily="34" charset="0"/>
                        </a:rPr>
                        <a:t> emocional</a:t>
                      </a: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Distorções da percepção do tempo</a:t>
                      </a: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Ilusões visuais e auditivas</a:t>
                      </a: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err="1" smtClean="0">
                          <a:ln>
                            <a:noFill/>
                          </a:ln>
                          <a:solidFill>
                            <a:schemeClr val="tx1"/>
                          </a:solidFill>
                          <a:effectLst/>
                          <a:latin typeface="Calibri" pitchFamily="34" charset="0"/>
                        </a:rPr>
                        <a:t>Sinaestesia</a:t>
                      </a:r>
                      <a:endParaRPr kumimoji="0" lang="pt-PT" sz="18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Afastamento da realidade, experiências “fora do corpo”</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a:txBody>
                    <a:bodyPr/>
                    <a:lstStyle/>
                    <a:p>
                      <a:pPr marL="0" marR="0" lvl="0" indent="0" algn="just"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Geralmente ingestão oral, </a:t>
                      </a: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Também inalação nasal, fumo ou outros</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Exaustão</a:t>
                      </a: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Cefaleias</a:t>
                      </a: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Falta de </a:t>
                      </a:r>
                      <a:r>
                        <a:rPr kumimoji="0" lang="pt-PT" sz="1800" b="0" i="0" u="none" strike="noStrike" cap="none" normalizeH="0" baseline="0" dirty="0" err="1" smtClean="0">
                          <a:ln>
                            <a:noFill/>
                          </a:ln>
                          <a:solidFill>
                            <a:schemeClr val="tx1"/>
                          </a:solidFill>
                          <a:effectLst/>
                          <a:latin typeface="Calibri" pitchFamily="34" charset="0"/>
                        </a:rPr>
                        <a:t>tónus</a:t>
                      </a:r>
                      <a:r>
                        <a:rPr kumimoji="0" lang="pt-PT" sz="1800" b="0" i="0" u="none" strike="noStrike" cap="none" normalizeH="0" baseline="0" dirty="0" smtClean="0">
                          <a:ln>
                            <a:noFill/>
                          </a:ln>
                          <a:solidFill>
                            <a:schemeClr val="tx1"/>
                          </a:solidFill>
                          <a:effectLst/>
                          <a:latin typeface="Calibri" pitchFamily="34" charset="0"/>
                        </a:rPr>
                        <a:t> muscular</a:t>
                      </a: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Incapacidade de concentração</a:t>
                      </a: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Depressão</a:t>
                      </a: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Psicose</a:t>
                      </a: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“Flashbacks”</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Calibri" pitchFamily="34" charset="0"/>
                        </a:rPr>
                        <a:t>A “overdose” é rara, inclui:</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a:t>
                      </a:r>
                      <a:r>
                        <a:rPr kumimoji="0" lang="pt-PT" sz="1800" b="0" i="0" u="none" strike="noStrike" cap="none" normalizeH="0" baseline="0" dirty="0" err="1" smtClean="0">
                          <a:ln>
                            <a:noFill/>
                          </a:ln>
                          <a:solidFill>
                            <a:schemeClr val="tx1"/>
                          </a:solidFill>
                          <a:effectLst/>
                          <a:latin typeface="Calibri" pitchFamily="34" charset="0"/>
                        </a:rPr>
                        <a:t>Midríase</a:t>
                      </a:r>
                      <a:endParaRPr kumimoji="0" lang="pt-PT" sz="18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Hipertensão </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Taquicardia</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Convulsões</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a:t>
                      </a:r>
                      <a:r>
                        <a:rPr kumimoji="0" lang="pt-PT" sz="1800" b="0" i="0" u="none" strike="noStrike" cap="none" normalizeH="0" baseline="0" dirty="0" err="1" smtClean="0">
                          <a:ln>
                            <a:noFill/>
                          </a:ln>
                          <a:solidFill>
                            <a:schemeClr val="tx1"/>
                          </a:solidFill>
                          <a:effectLst/>
                          <a:latin typeface="Calibri" pitchFamily="34" charset="0"/>
                        </a:rPr>
                        <a:t>Hiperpirexia</a:t>
                      </a:r>
                      <a:endParaRPr kumimoji="0" lang="pt-PT" sz="18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Coma</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Paragem respiratória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r>
            </a:tbl>
          </a:graphicData>
        </a:graphic>
      </p:graphicFrame>
      <p:sp>
        <p:nvSpPr>
          <p:cNvPr id="5" name="Marcador de Posição do Número do Diapositivo 4"/>
          <p:cNvSpPr>
            <a:spLocks noGrp="1"/>
          </p:cNvSpPr>
          <p:nvPr>
            <p:ph type="sldNum" sz="quarter" idx="12"/>
          </p:nvPr>
        </p:nvSpPr>
        <p:spPr>
          <a:xfrm>
            <a:off x="7010400" y="6500834"/>
            <a:ext cx="2133600" cy="357166"/>
          </a:xfrm>
        </p:spPr>
        <p:txBody>
          <a:bodyPr/>
          <a:lstStyle/>
          <a:p>
            <a:pPr>
              <a:defRPr/>
            </a:pPr>
            <a:fld id="{FFA7DFF9-6EDD-4B80-A869-686C6FB8C510}" type="slidenum">
              <a:rPr lang="pt-PT" smtClean="0"/>
              <a:pPr>
                <a:defRPr/>
              </a:pPr>
              <a:t>15</a:t>
            </a:fld>
            <a:endParaRPr lang="pt-PT"/>
          </a:p>
        </p:txBody>
      </p:sp>
      <p:sp>
        <p:nvSpPr>
          <p:cNvPr id="6"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pt-PT" sz="2800" dirty="0" smtClean="0">
                <a:solidFill>
                  <a:schemeClr val="tx1"/>
                </a:solidFill>
                <a:effectLst/>
                <a:latin typeface="Calibri" pitchFamily="34" charset="0"/>
              </a:rPr>
              <a:t>LSD: </a:t>
            </a:r>
            <a:r>
              <a:rPr lang="pt-PT" sz="2800" dirty="0" smtClean="0">
                <a:latin typeface="Calibri" pitchFamily="34" charset="0"/>
              </a:rPr>
              <a:t>Doenças e consumo continuado</a:t>
            </a:r>
            <a:endParaRPr lang="pt-PT" sz="2800" dirty="0">
              <a:solidFill>
                <a:schemeClr val="tx1"/>
              </a:solidFill>
              <a:effectLst/>
              <a:latin typeface="Calibri" pitchFamily="34" charset="0"/>
            </a:endParaRPr>
          </a:p>
        </p:txBody>
      </p:sp>
      <p:graphicFrame>
        <p:nvGraphicFramePr>
          <p:cNvPr id="6" name="Marcador de Posição de Conteúdo 5"/>
          <p:cNvGraphicFramePr>
            <a:graphicFrameLocks noGrp="1"/>
          </p:cNvGraphicFramePr>
          <p:nvPr>
            <p:ph idx="1"/>
          </p:nvPr>
        </p:nvGraphicFramePr>
        <p:xfrm>
          <a:off x="323528" y="1484784"/>
          <a:ext cx="8463855" cy="4297680"/>
        </p:xfrm>
        <a:graphic>
          <a:graphicData uri="http://schemas.openxmlformats.org/drawingml/2006/table">
            <a:tbl>
              <a:tblPr firstRow="1" bandRow="1">
                <a:tableStyleId>{7DF18680-E054-41AD-8BC1-D1AEF772440D}</a:tableStyleId>
              </a:tblPr>
              <a:tblGrid>
                <a:gridCol w="8463855"/>
              </a:tblGrid>
              <a:tr h="370840">
                <a:tc>
                  <a:txBody>
                    <a:bodyPr/>
                    <a:lstStyle/>
                    <a:p>
                      <a:pPr>
                        <a:lnSpc>
                          <a:spcPct val="150000"/>
                        </a:lnSpc>
                      </a:pPr>
                      <a:r>
                        <a:rPr lang="pt-PT" sz="2400" b="0" dirty="0" smtClean="0">
                          <a:solidFill>
                            <a:schemeClr val="tx1"/>
                          </a:solidFill>
                          <a:latin typeface="Calibri" pitchFamily="34" charset="0"/>
                        </a:rPr>
                        <a:t>Diabetes: a intoxicação com LSD pode evitar o diagnóstico correcto</a:t>
                      </a:r>
                      <a:endParaRPr lang="pt-PT" sz="2400" b="0" dirty="0">
                        <a:solidFill>
                          <a:schemeClr val="tx1"/>
                        </a:solidFill>
                        <a:latin typeface="Calibri" pitchFamily="34" charset="0"/>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002060"/>
                    </a:solidFill>
                  </a:tcPr>
                </a:tc>
              </a:tr>
              <a:tr h="370840">
                <a:tc>
                  <a:txBody>
                    <a:bodyPr/>
                    <a:lstStyle/>
                    <a:p>
                      <a:pPr>
                        <a:lnSpc>
                          <a:spcPct val="150000"/>
                        </a:lnSpc>
                      </a:pPr>
                      <a:r>
                        <a:rPr lang="pt-PT" sz="2400" b="1" dirty="0" smtClean="0">
                          <a:solidFill>
                            <a:schemeClr val="tx1"/>
                          </a:solidFill>
                          <a:latin typeface="Calibri" pitchFamily="34" charset="0"/>
                        </a:rPr>
                        <a:t>Epilepsia</a:t>
                      </a:r>
                      <a:r>
                        <a:rPr lang="pt-PT" sz="2400" dirty="0" smtClean="0">
                          <a:solidFill>
                            <a:schemeClr val="tx1"/>
                          </a:solidFill>
                          <a:latin typeface="Calibri" pitchFamily="34" charset="0"/>
                        </a:rPr>
                        <a:t>:</a:t>
                      </a:r>
                      <a:r>
                        <a:rPr lang="pt-PT" sz="2400" baseline="0" dirty="0" smtClean="0">
                          <a:solidFill>
                            <a:schemeClr val="tx1"/>
                          </a:solidFill>
                          <a:latin typeface="Calibri" pitchFamily="34" charset="0"/>
                        </a:rPr>
                        <a:t> as convulsões podem ser mais comuns, em consumos de grandes doses</a:t>
                      </a:r>
                      <a:endParaRPr lang="pt-PT" sz="2400" dirty="0">
                        <a:solidFill>
                          <a:schemeClr val="tx1"/>
                        </a:solidFill>
                        <a:latin typeface="Calibri"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60"/>
                    </a:solidFill>
                  </a:tcPr>
                </a:tc>
              </a:tr>
              <a:tr h="370840">
                <a:tc>
                  <a:txBody>
                    <a:bodyPr/>
                    <a:lstStyle/>
                    <a:p>
                      <a:pPr>
                        <a:lnSpc>
                          <a:spcPct val="150000"/>
                        </a:lnSpc>
                      </a:pPr>
                      <a:r>
                        <a:rPr lang="pt-PT" sz="2400" b="1" dirty="0" smtClean="0">
                          <a:solidFill>
                            <a:schemeClr val="tx1"/>
                          </a:solidFill>
                          <a:latin typeface="Calibri" pitchFamily="34" charset="0"/>
                        </a:rPr>
                        <a:t>Doença hepática</a:t>
                      </a:r>
                      <a:r>
                        <a:rPr lang="pt-PT" sz="2400" dirty="0" smtClean="0">
                          <a:solidFill>
                            <a:schemeClr val="tx1"/>
                          </a:solidFill>
                          <a:latin typeface="Calibri" pitchFamily="34" charset="0"/>
                        </a:rPr>
                        <a:t>: pode facilitar a acumulação</a:t>
                      </a:r>
                      <a:r>
                        <a:rPr lang="pt-PT" sz="2400" baseline="0" dirty="0" smtClean="0">
                          <a:solidFill>
                            <a:schemeClr val="tx1"/>
                          </a:solidFill>
                          <a:latin typeface="Calibri" pitchFamily="34" charset="0"/>
                        </a:rPr>
                        <a:t> de LSD</a:t>
                      </a:r>
                      <a:endParaRPr lang="pt-PT" sz="2400" dirty="0">
                        <a:solidFill>
                          <a:schemeClr val="tx1"/>
                        </a:solidFill>
                        <a:latin typeface="Calibri"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60"/>
                    </a:solidFill>
                  </a:tcPr>
                </a:tc>
              </a:tr>
              <a:tr h="370840">
                <a:tc>
                  <a:txBody>
                    <a:bodyPr/>
                    <a:lstStyle/>
                    <a:p>
                      <a:pPr>
                        <a:lnSpc>
                          <a:spcPct val="150000"/>
                        </a:lnSpc>
                      </a:pPr>
                      <a:r>
                        <a:rPr lang="pt-PT" sz="2400" b="1" dirty="0" smtClean="0">
                          <a:solidFill>
                            <a:schemeClr val="tx1"/>
                          </a:solidFill>
                          <a:latin typeface="Calibri" pitchFamily="34" charset="0"/>
                        </a:rPr>
                        <a:t>Hipertensão</a:t>
                      </a:r>
                      <a:r>
                        <a:rPr lang="pt-PT" sz="2400" dirty="0" smtClean="0">
                          <a:solidFill>
                            <a:schemeClr val="tx1"/>
                          </a:solidFill>
                          <a:latin typeface="Calibri" pitchFamily="34" charset="0"/>
                        </a:rPr>
                        <a:t>: raro aumento de hipertensão já existente</a:t>
                      </a:r>
                      <a:endParaRPr lang="pt-PT" sz="2400" dirty="0">
                        <a:solidFill>
                          <a:schemeClr val="tx1"/>
                        </a:solidFill>
                        <a:latin typeface="Calibri"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60"/>
                    </a:solidFill>
                  </a:tcPr>
                </a:tc>
              </a:tr>
              <a:tr h="370840">
                <a:tc>
                  <a:txBody>
                    <a:bodyPr/>
                    <a:lstStyle/>
                    <a:p>
                      <a:pPr>
                        <a:lnSpc>
                          <a:spcPct val="150000"/>
                        </a:lnSpc>
                      </a:pPr>
                      <a:r>
                        <a:rPr lang="pt-PT" sz="2400" b="1" dirty="0" smtClean="0">
                          <a:solidFill>
                            <a:schemeClr val="tx1"/>
                          </a:solidFill>
                          <a:latin typeface="Calibri" pitchFamily="34" charset="0"/>
                        </a:rPr>
                        <a:t>Doença renal</a:t>
                      </a:r>
                      <a:r>
                        <a:rPr lang="pt-PT" sz="2400" dirty="0" smtClean="0">
                          <a:solidFill>
                            <a:schemeClr val="tx1"/>
                          </a:solidFill>
                          <a:latin typeface="Calibri" pitchFamily="34" charset="0"/>
                        </a:rPr>
                        <a:t>:</a:t>
                      </a:r>
                      <a:r>
                        <a:rPr lang="pt-PT" sz="2400" baseline="0" dirty="0" smtClean="0">
                          <a:solidFill>
                            <a:schemeClr val="tx1"/>
                          </a:solidFill>
                          <a:latin typeface="Calibri" pitchFamily="34" charset="0"/>
                        </a:rPr>
                        <a:t> nos doentes com patologia renal, os efeitos psicotrópicos do LSD são mais graves</a:t>
                      </a:r>
                      <a:endParaRPr lang="pt-PT" sz="2400" dirty="0">
                        <a:solidFill>
                          <a:schemeClr val="tx1"/>
                        </a:solidFill>
                        <a:latin typeface="Calibri"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60"/>
                    </a:solidFill>
                  </a:tcPr>
                </a:tc>
              </a:tr>
            </a:tbl>
          </a:graphicData>
        </a:graphic>
      </p:graphicFrame>
      <p:sp>
        <p:nvSpPr>
          <p:cNvPr id="5" name="Marcador de Posição do Número do Diapositivo 4"/>
          <p:cNvSpPr>
            <a:spLocks noGrp="1"/>
          </p:cNvSpPr>
          <p:nvPr>
            <p:ph type="sldNum" sz="quarter" idx="12"/>
          </p:nvPr>
        </p:nvSpPr>
        <p:spPr/>
        <p:txBody>
          <a:bodyPr/>
          <a:lstStyle/>
          <a:p>
            <a:pPr>
              <a:defRPr/>
            </a:pPr>
            <a:fld id="{7EE4C1F2-44C2-4337-8241-7B139AA7692B}" type="slidenum">
              <a:rPr lang="pt-PT" smtClean="0"/>
              <a:pPr>
                <a:defRPr/>
              </a:pPr>
              <a:t>16</a:t>
            </a:fld>
            <a:endParaRPr lang="pt-PT"/>
          </a:p>
        </p:txBody>
      </p:sp>
      <p:sp>
        <p:nvSpPr>
          <p:cNvPr id="7"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6347048" cy="1139825"/>
          </a:xfrm>
        </p:spPr>
        <p:txBody>
          <a:bodyPr/>
          <a:lstStyle/>
          <a:p>
            <a:pPr algn="l">
              <a:defRPr/>
            </a:pPr>
            <a:r>
              <a:rPr lang="pt-PT" sz="2800" dirty="0" smtClean="0">
                <a:solidFill>
                  <a:schemeClr val="tx1"/>
                </a:solidFill>
                <a:effectLst/>
                <a:latin typeface="Calibri" pitchFamily="34" charset="0"/>
              </a:rPr>
              <a:t>Cannabis (</a:t>
            </a:r>
            <a:r>
              <a:rPr lang="pt-PT" sz="2800" dirty="0" err="1" smtClean="0">
                <a:solidFill>
                  <a:schemeClr val="tx1"/>
                </a:solidFill>
                <a:effectLst/>
                <a:latin typeface="Calibri" pitchFamily="34" charset="0"/>
              </a:rPr>
              <a:t>Canabidiol</a:t>
            </a:r>
            <a:r>
              <a:rPr lang="pt-PT" sz="2800" dirty="0" smtClean="0">
                <a:solidFill>
                  <a:schemeClr val="tx1"/>
                </a:solidFill>
                <a:effectLst/>
                <a:latin typeface="Calibri" pitchFamily="34" charset="0"/>
              </a:rPr>
              <a:t>, </a:t>
            </a:r>
            <a:r>
              <a:rPr lang="pt-PT" sz="2800" dirty="0" err="1" smtClean="0">
                <a:solidFill>
                  <a:schemeClr val="tx1"/>
                </a:solidFill>
                <a:effectLst/>
                <a:latin typeface="Calibri" pitchFamily="34" charset="0"/>
              </a:rPr>
              <a:t>canabinol</a:t>
            </a:r>
            <a:r>
              <a:rPr lang="pt-PT" sz="2800" dirty="0" smtClean="0">
                <a:solidFill>
                  <a:schemeClr val="tx1"/>
                </a:solidFill>
                <a:effectLst/>
                <a:latin typeface="Calibri" pitchFamily="34" charset="0"/>
              </a:rPr>
              <a:t>)</a:t>
            </a:r>
            <a:endParaRPr lang="pt-PT" sz="28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79E0B118-0D50-4DC8-BC9F-6EE0013C9E4D}" type="slidenum">
              <a:rPr lang="pt-PT" smtClean="0"/>
              <a:pPr>
                <a:defRPr/>
              </a:pPr>
              <a:t>17</a:t>
            </a:fld>
            <a:endParaRPr lang="pt-PT"/>
          </a:p>
        </p:txBody>
      </p:sp>
      <p:sp>
        <p:nvSpPr>
          <p:cNvPr id="7" name="Marcador de Posição de Conteúdo 6"/>
          <p:cNvSpPr>
            <a:spLocks noGrp="1"/>
          </p:cNvSpPr>
          <p:nvPr>
            <p:ph idx="1"/>
          </p:nvPr>
        </p:nvSpPr>
        <p:spPr/>
        <p:txBody>
          <a:bodyPr/>
          <a:lstStyle/>
          <a:p>
            <a:pPr algn="just">
              <a:lnSpc>
                <a:spcPct val="150000"/>
              </a:lnSpc>
              <a:buNone/>
              <a:defRPr/>
            </a:pPr>
            <a:r>
              <a:rPr lang="pt-PT" sz="2400" b="1" dirty="0" smtClean="0">
                <a:effectLst/>
                <a:latin typeface="Calibri" pitchFamily="34" charset="0"/>
              </a:rPr>
              <a:t>Usos legais:</a:t>
            </a:r>
          </a:p>
          <a:p>
            <a:pPr algn="just">
              <a:lnSpc>
                <a:spcPct val="150000"/>
              </a:lnSpc>
              <a:buFont typeface="Wingdings" pitchFamily="2" charset="2"/>
              <a:buNone/>
              <a:defRPr/>
            </a:pPr>
            <a:r>
              <a:rPr lang="pt-PT" sz="2400" dirty="0" smtClean="0">
                <a:effectLst/>
                <a:latin typeface="Calibri" pitchFamily="34" charset="0"/>
              </a:rPr>
              <a:t>Tratamento de náuseas e vómitos provocados por quimioterapia (</a:t>
            </a:r>
            <a:r>
              <a:rPr lang="pt-PT" sz="2400" dirty="0" err="1" smtClean="0">
                <a:effectLst/>
                <a:latin typeface="Calibri" pitchFamily="34" charset="0"/>
              </a:rPr>
              <a:t>nabilona</a:t>
            </a:r>
            <a:r>
              <a:rPr lang="pt-PT" sz="2400" dirty="0" smtClean="0">
                <a:effectLst/>
                <a:latin typeface="Calibri" pitchFamily="34" charset="0"/>
              </a:rPr>
              <a:t>, </a:t>
            </a:r>
            <a:r>
              <a:rPr lang="pt-PT" sz="2400" dirty="0" err="1" smtClean="0">
                <a:effectLst/>
                <a:latin typeface="Calibri" pitchFamily="34" charset="0"/>
              </a:rPr>
              <a:t>dronabinol</a:t>
            </a:r>
            <a:r>
              <a:rPr lang="pt-PT" sz="2400" dirty="0" smtClean="0">
                <a:effectLst/>
                <a:latin typeface="Calibri" pitchFamily="34" charset="0"/>
              </a:rPr>
              <a:t>).</a:t>
            </a:r>
          </a:p>
          <a:p>
            <a:pPr algn="just">
              <a:lnSpc>
                <a:spcPct val="150000"/>
              </a:lnSpc>
              <a:buFont typeface="Wingdings" pitchFamily="2" charset="2"/>
              <a:buNone/>
              <a:defRPr/>
            </a:pPr>
            <a:r>
              <a:rPr lang="pt-PT" sz="2400" dirty="0" smtClean="0">
                <a:effectLst/>
                <a:latin typeface="Calibri" pitchFamily="34" charset="0"/>
              </a:rPr>
              <a:t>Estimulante de apetite (</a:t>
            </a:r>
            <a:r>
              <a:rPr lang="pt-PT" sz="2400" dirty="0" err="1" smtClean="0">
                <a:effectLst/>
                <a:latin typeface="Calibri" pitchFamily="34" charset="0"/>
              </a:rPr>
              <a:t>dronabinol</a:t>
            </a:r>
            <a:r>
              <a:rPr lang="pt-PT" sz="2400" dirty="0" smtClean="0">
                <a:effectLst/>
                <a:latin typeface="Calibri" pitchFamily="34" charset="0"/>
              </a:rPr>
              <a:t>, usado em doentes com SIDA, nos EUA).</a:t>
            </a:r>
          </a:p>
          <a:p>
            <a:pPr algn="just">
              <a:lnSpc>
                <a:spcPct val="150000"/>
              </a:lnSpc>
              <a:buFont typeface="Wingdings" pitchFamily="2" charset="2"/>
              <a:buNone/>
              <a:defRPr/>
            </a:pPr>
            <a:r>
              <a:rPr lang="pt-PT" sz="2400" dirty="0" smtClean="0">
                <a:effectLst/>
                <a:latin typeface="Calibri" pitchFamily="34" charset="0"/>
              </a:rPr>
              <a:t>Fibra para fabrico de papel, têxteis e cordas.</a:t>
            </a:r>
          </a:p>
          <a:p>
            <a:pPr algn="just">
              <a:lnSpc>
                <a:spcPct val="150000"/>
              </a:lnSpc>
              <a:buFont typeface="Wingdings" pitchFamily="2" charset="2"/>
              <a:buNone/>
              <a:defRPr/>
            </a:pPr>
            <a:r>
              <a:rPr lang="pt-PT" sz="2400" dirty="0" smtClean="0">
                <a:effectLst/>
                <a:latin typeface="Calibri" pitchFamily="34" charset="0"/>
              </a:rPr>
              <a:t>Óleo com aplicações cosméticas, emolientes e alimentares.</a:t>
            </a:r>
          </a:p>
          <a:p>
            <a:pPr>
              <a:buFont typeface="Wingdings" pitchFamily="2" charset="2"/>
              <a:buNone/>
              <a:defRPr/>
            </a:pPr>
            <a:endParaRPr lang="pt-PT" sz="2800" dirty="0" smtClean="0"/>
          </a:p>
          <a:p>
            <a:pPr>
              <a:defRPr/>
            </a:pPr>
            <a:endParaRPr lang="pt-PT" dirty="0"/>
          </a:p>
        </p:txBody>
      </p:sp>
      <p:sp>
        <p:nvSpPr>
          <p:cNvPr id="6"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pic>
        <p:nvPicPr>
          <p:cNvPr id="36866" name="Picture 2" descr="http://t1.gstatic.com/images?q=tbn:PEZxy2HqH7Qy0M:http://www.inloughborough.com/newsimages//2008/04/images/cannabis-plant.jpg">
            <a:hlinkClick r:id="rId3"/>
          </p:cNvPr>
          <p:cNvPicPr>
            <a:picLocks noChangeAspect="1" noChangeArrowheads="1"/>
          </p:cNvPicPr>
          <p:nvPr/>
        </p:nvPicPr>
        <p:blipFill>
          <a:blip r:embed="rId4" cstate="print"/>
          <a:srcRect/>
          <a:stretch>
            <a:fillRect/>
          </a:stretch>
        </p:blipFill>
        <p:spPr bwMode="auto">
          <a:xfrm>
            <a:off x="7835742" y="332657"/>
            <a:ext cx="926836" cy="720080"/>
          </a:xfrm>
          <a:prstGeom prst="rect">
            <a:avLst/>
          </a:prstGeom>
          <a:noFill/>
        </p:spPr>
      </p:pic>
      <p:pic>
        <p:nvPicPr>
          <p:cNvPr id="36868" name="Picture 4" descr="http://t3.gstatic.com/images?q=tbn:k_7L7VnnuLK4RM:http://cannabis.com/faqs/about_cannabis_FAQ/Cannabis_sativa_Koehler_drawing.jpg">
            <a:hlinkClick r:id="rId5"/>
          </p:cNvPr>
          <p:cNvPicPr>
            <a:picLocks noChangeAspect="1" noChangeArrowheads="1"/>
          </p:cNvPicPr>
          <p:nvPr/>
        </p:nvPicPr>
        <p:blipFill>
          <a:blip r:embed="rId6" cstate="print"/>
          <a:srcRect/>
          <a:stretch>
            <a:fillRect/>
          </a:stretch>
        </p:blipFill>
        <p:spPr bwMode="auto">
          <a:xfrm>
            <a:off x="6300192" y="332656"/>
            <a:ext cx="1478657" cy="177438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l">
              <a:defRPr/>
            </a:pPr>
            <a:r>
              <a:rPr lang="pt-PT" sz="2800" dirty="0" smtClean="0">
                <a:solidFill>
                  <a:schemeClr val="tx1"/>
                </a:solidFill>
                <a:effectLst/>
                <a:latin typeface="Calibri" pitchFamily="34" charset="0"/>
              </a:rPr>
              <a:t>Cannabis (</a:t>
            </a:r>
            <a:r>
              <a:rPr lang="pt-PT" sz="2800" dirty="0" err="1" smtClean="0">
                <a:solidFill>
                  <a:schemeClr val="tx1"/>
                </a:solidFill>
                <a:effectLst/>
                <a:latin typeface="Calibri" pitchFamily="34" charset="0"/>
              </a:rPr>
              <a:t>Canabidiol</a:t>
            </a:r>
            <a:r>
              <a:rPr lang="pt-PT" sz="2800" dirty="0" smtClean="0">
                <a:solidFill>
                  <a:schemeClr val="tx1"/>
                </a:solidFill>
                <a:effectLst/>
                <a:latin typeface="Calibri" pitchFamily="34" charset="0"/>
              </a:rPr>
              <a:t>, </a:t>
            </a:r>
            <a:r>
              <a:rPr lang="pt-PT" sz="2800" dirty="0" err="1" smtClean="0">
                <a:solidFill>
                  <a:schemeClr val="tx1"/>
                </a:solidFill>
                <a:effectLst/>
                <a:latin typeface="Calibri" pitchFamily="34" charset="0"/>
              </a:rPr>
              <a:t>canabinol</a:t>
            </a:r>
            <a:r>
              <a:rPr lang="pt-PT" sz="2800" dirty="0" smtClean="0">
                <a:solidFill>
                  <a:schemeClr val="tx1"/>
                </a:solidFill>
                <a:effectLst/>
                <a:latin typeface="Calibri" pitchFamily="34" charset="0"/>
              </a:rPr>
              <a:t>)</a:t>
            </a:r>
            <a:endParaRPr lang="pt-PT" sz="28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03EB73A0-D796-4FD0-8AB7-EE6A26695A88}" type="slidenum">
              <a:rPr lang="pt-PT" smtClean="0"/>
              <a:pPr>
                <a:defRPr/>
              </a:pPr>
              <a:t>18</a:t>
            </a:fld>
            <a:endParaRPr lang="pt-PT"/>
          </a:p>
        </p:txBody>
      </p:sp>
      <p:sp>
        <p:nvSpPr>
          <p:cNvPr id="7" name="Marcador de Posição de Conteúdo 6"/>
          <p:cNvSpPr>
            <a:spLocks noGrp="1"/>
          </p:cNvSpPr>
          <p:nvPr>
            <p:ph idx="1"/>
          </p:nvPr>
        </p:nvSpPr>
        <p:spPr>
          <a:xfrm>
            <a:off x="467544" y="1916832"/>
            <a:ext cx="8229600" cy="3987800"/>
          </a:xfrm>
        </p:spPr>
        <p:txBody>
          <a:bodyPr/>
          <a:lstStyle/>
          <a:p>
            <a:pPr>
              <a:lnSpc>
                <a:spcPct val="150000"/>
              </a:lnSpc>
              <a:buNone/>
              <a:defRPr/>
            </a:pPr>
            <a:r>
              <a:rPr lang="pt-PT" sz="2400" b="1" dirty="0" smtClean="0">
                <a:effectLst/>
                <a:latin typeface="Calibri" pitchFamily="34" charset="0"/>
              </a:rPr>
              <a:t>Potenciais usos terapêuticos não estabelecidos:</a:t>
            </a:r>
          </a:p>
          <a:p>
            <a:pPr>
              <a:lnSpc>
                <a:spcPct val="150000"/>
              </a:lnSpc>
              <a:buFont typeface="Wingdings" pitchFamily="2" charset="2"/>
              <a:buNone/>
              <a:defRPr/>
            </a:pPr>
            <a:r>
              <a:rPr lang="pt-PT" sz="2400" dirty="0" smtClean="0">
                <a:effectLst/>
                <a:latin typeface="Calibri" pitchFamily="34" charset="0"/>
              </a:rPr>
              <a:t>Tratamento de glaucoma.</a:t>
            </a:r>
          </a:p>
          <a:p>
            <a:pPr>
              <a:lnSpc>
                <a:spcPct val="150000"/>
              </a:lnSpc>
              <a:buFont typeface="Wingdings" pitchFamily="2" charset="2"/>
              <a:buNone/>
              <a:defRPr/>
            </a:pPr>
            <a:r>
              <a:rPr lang="pt-PT" sz="2400" dirty="0" smtClean="0">
                <a:effectLst/>
                <a:latin typeface="Calibri" pitchFamily="34" charset="0"/>
              </a:rPr>
              <a:t>Tratamento da dor.</a:t>
            </a:r>
          </a:p>
          <a:p>
            <a:pPr>
              <a:lnSpc>
                <a:spcPct val="150000"/>
              </a:lnSpc>
              <a:buFont typeface="Wingdings" pitchFamily="2" charset="2"/>
              <a:buNone/>
              <a:defRPr/>
            </a:pPr>
            <a:r>
              <a:rPr lang="pt-PT" sz="2400" dirty="0" smtClean="0">
                <a:effectLst/>
                <a:latin typeface="Calibri" pitchFamily="34" charset="0"/>
              </a:rPr>
              <a:t>Tratamento da esclerose múltipla.</a:t>
            </a:r>
          </a:p>
          <a:p>
            <a:pPr>
              <a:lnSpc>
                <a:spcPct val="150000"/>
              </a:lnSpc>
              <a:buFont typeface="Wingdings" pitchFamily="2" charset="2"/>
              <a:buNone/>
              <a:defRPr/>
            </a:pPr>
            <a:r>
              <a:rPr lang="pt-PT" sz="2400" dirty="0" smtClean="0">
                <a:effectLst/>
                <a:latin typeface="Calibri" pitchFamily="34" charset="0"/>
              </a:rPr>
              <a:t>Tratamento da epilepsia.</a:t>
            </a:r>
          </a:p>
          <a:p>
            <a:pPr>
              <a:lnSpc>
                <a:spcPct val="150000"/>
              </a:lnSpc>
              <a:buFont typeface="Wingdings" pitchFamily="2" charset="2"/>
              <a:buNone/>
              <a:defRPr/>
            </a:pPr>
            <a:r>
              <a:rPr lang="pt-PT" sz="2400" dirty="0" smtClean="0">
                <a:effectLst/>
                <a:latin typeface="Calibri" pitchFamily="34" charset="0"/>
              </a:rPr>
              <a:t>Tratamento da ansiedade.</a:t>
            </a:r>
          </a:p>
          <a:p>
            <a:pPr>
              <a:defRPr/>
            </a:pPr>
            <a:endParaRPr lang="pt-PT" dirty="0"/>
          </a:p>
        </p:txBody>
      </p:sp>
      <p:sp>
        <p:nvSpPr>
          <p:cNvPr id="6"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16632"/>
            <a:ext cx="8229600" cy="936609"/>
          </a:xfrm>
        </p:spPr>
        <p:txBody>
          <a:bodyPr/>
          <a:lstStyle/>
          <a:p>
            <a:pPr algn="l">
              <a:defRPr/>
            </a:pPr>
            <a:r>
              <a:rPr lang="pt-PT" sz="2800" dirty="0" smtClean="0">
                <a:effectLst/>
                <a:latin typeface="Calibri" pitchFamily="34" charset="0"/>
              </a:rPr>
              <a:t>Cannabis (</a:t>
            </a:r>
            <a:r>
              <a:rPr lang="pt-PT" sz="2800" dirty="0" err="1" smtClean="0">
                <a:effectLst/>
                <a:latin typeface="Calibri" pitchFamily="34" charset="0"/>
              </a:rPr>
              <a:t>Canabidiol</a:t>
            </a:r>
            <a:r>
              <a:rPr lang="pt-PT" sz="2800" dirty="0" smtClean="0">
                <a:effectLst/>
                <a:latin typeface="Calibri" pitchFamily="34" charset="0"/>
              </a:rPr>
              <a:t>, </a:t>
            </a:r>
            <a:r>
              <a:rPr lang="pt-PT" sz="2800" dirty="0" err="1" smtClean="0">
                <a:effectLst/>
                <a:latin typeface="Calibri" pitchFamily="34" charset="0"/>
              </a:rPr>
              <a:t>canabinol</a:t>
            </a:r>
            <a:r>
              <a:rPr lang="pt-PT" sz="2800" dirty="0" smtClean="0">
                <a:effectLst/>
                <a:latin typeface="Calibri" pitchFamily="34" charset="0"/>
              </a:rPr>
              <a:t>)</a:t>
            </a:r>
            <a:endParaRPr lang="pt-PT" sz="2800" dirty="0">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50116875-533A-429C-B346-D9515AC14A18}" type="slidenum">
              <a:rPr lang="pt-PT" smtClean="0"/>
              <a:pPr>
                <a:defRPr/>
              </a:pPr>
              <a:t>19</a:t>
            </a:fld>
            <a:endParaRPr lang="pt-PT"/>
          </a:p>
        </p:txBody>
      </p:sp>
      <p:sp>
        <p:nvSpPr>
          <p:cNvPr id="7" name="Marcador de Posição de Conteúdo 6"/>
          <p:cNvSpPr>
            <a:spLocks noGrp="1"/>
          </p:cNvSpPr>
          <p:nvPr>
            <p:ph idx="1"/>
          </p:nvPr>
        </p:nvSpPr>
        <p:spPr>
          <a:xfrm>
            <a:off x="467544" y="908720"/>
            <a:ext cx="8229600" cy="4773612"/>
          </a:xfrm>
        </p:spPr>
        <p:txBody>
          <a:bodyPr/>
          <a:lstStyle/>
          <a:p>
            <a:pPr>
              <a:lnSpc>
                <a:spcPct val="150000"/>
              </a:lnSpc>
              <a:buNone/>
              <a:defRPr/>
            </a:pPr>
            <a:r>
              <a:rPr lang="pt-PT" sz="2400" b="1" dirty="0" smtClean="0">
                <a:effectLst/>
                <a:latin typeface="Calibri" pitchFamily="34" charset="0"/>
              </a:rPr>
              <a:t>Usos tradicionais, em desuso:</a:t>
            </a:r>
          </a:p>
          <a:p>
            <a:pPr>
              <a:lnSpc>
                <a:spcPct val="150000"/>
              </a:lnSpc>
              <a:buFont typeface="Wingdings" pitchFamily="2" charset="2"/>
              <a:buNone/>
              <a:defRPr/>
            </a:pPr>
            <a:r>
              <a:rPr lang="pt-PT" sz="2400" dirty="0" smtClean="0">
                <a:effectLst/>
                <a:latin typeface="Calibri" pitchFamily="34" charset="0"/>
              </a:rPr>
              <a:t>Tratamento da histeria, da depressão, da demência.</a:t>
            </a:r>
          </a:p>
          <a:p>
            <a:pPr>
              <a:lnSpc>
                <a:spcPct val="150000"/>
              </a:lnSpc>
              <a:buFont typeface="Wingdings" pitchFamily="2" charset="2"/>
              <a:buNone/>
              <a:defRPr/>
            </a:pPr>
            <a:r>
              <a:rPr lang="pt-PT" sz="2400" dirty="0" smtClean="0">
                <a:effectLst/>
                <a:latin typeface="Calibri" pitchFamily="34" charset="0"/>
              </a:rPr>
              <a:t>Tratamento da icterícia.</a:t>
            </a:r>
          </a:p>
          <a:p>
            <a:pPr>
              <a:lnSpc>
                <a:spcPct val="150000"/>
              </a:lnSpc>
              <a:buFont typeface="Wingdings" pitchFamily="2" charset="2"/>
              <a:buNone/>
              <a:defRPr/>
            </a:pPr>
            <a:r>
              <a:rPr lang="pt-PT" sz="2400" dirty="0" smtClean="0">
                <a:effectLst/>
                <a:latin typeface="Calibri" pitchFamily="34" charset="0"/>
              </a:rPr>
              <a:t>Tratamento da doença de Parkinson.</a:t>
            </a:r>
          </a:p>
          <a:p>
            <a:pPr>
              <a:lnSpc>
                <a:spcPct val="150000"/>
              </a:lnSpc>
              <a:buFont typeface="Wingdings" pitchFamily="2" charset="2"/>
              <a:buNone/>
              <a:defRPr/>
            </a:pPr>
            <a:r>
              <a:rPr lang="pt-PT" sz="2400" dirty="0" smtClean="0">
                <a:effectLst/>
                <a:latin typeface="Calibri" pitchFamily="34" charset="0"/>
              </a:rPr>
              <a:t>Tratamento de doenças venéreas.</a:t>
            </a:r>
          </a:p>
          <a:p>
            <a:pPr>
              <a:lnSpc>
                <a:spcPct val="150000"/>
              </a:lnSpc>
              <a:buFont typeface="Wingdings" pitchFamily="2" charset="2"/>
              <a:buNone/>
              <a:defRPr/>
            </a:pPr>
            <a:r>
              <a:rPr lang="pt-PT" sz="2400" dirty="0" smtClean="0">
                <a:effectLst/>
                <a:latin typeface="Calibri" pitchFamily="34" charset="0"/>
              </a:rPr>
              <a:t>Tratamento da tosse.</a:t>
            </a:r>
          </a:p>
          <a:p>
            <a:pPr>
              <a:lnSpc>
                <a:spcPct val="150000"/>
              </a:lnSpc>
              <a:buFont typeface="Wingdings" pitchFamily="2" charset="2"/>
              <a:buNone/>
              <a:defRPr/>
            </a:pPr>
            <a:r>
              <a:rPr lang="pt-PT" sz="2400" dirty="0" smtClean="0">
                <a:effectLst/>
                <a:latin typeface="Calibri" pitchFamily="34" charset="0"/>
              </a:rPr>
              <a:t>Afrodisíaco.</a:t>
            </a:r>
          </a:p>
          <a:p>
            <a:pPr>
              <a:lnSpc>
                <a:spcPct val="150000"/>
              </a:lnSpc>
              <a:buFont typeface="Wingdings" pitchFamily="2" charset="2"/>
              <a:buNone/>
              <a:defRPr/>
            </a:pPr>
            <a:r>
              <a:rPr lang="pt-PT" sz="2400" dirty="0" smtClean="0">
                <a:effectLst/>
                <a:latin typeface="Calibri" pitchFamily="34" charset="0"/>
              </a:rPr>
              <a:t>Anti-parasitário.</a:t>
            </a:r>
          </a:p>
          <a:p>
            <a:pPr>
              <a:lnSpc>
                <a:spcPct val="150000"/>
              </a:lnSpc>
              <a:buFont typeface="Wingdings" pitchFamily="2" charset="2"/>
              <a:buNone/>
              <a:defRPr/>
            </a:pPr>
            <a:r>
              <a:rPr lang="pt-PT" sz="2400" smtClean="0">
                <a:effectLst/>
                <a:latin typeface="Calibri" pitchFamily="34" charset="0"/>
              </a:rPr>
              <a:t>Anestésico.</a:t>
            </a:r>
            <a:endParaRPr lang="pt-PT" sz="2800" dirty="0">
              <a:effectLst/>
              <a:latin typeface="Calibri" pitchFamily="34" charset="0"/>
            </a:endParaRPr>
          </a:p>
        </p:txBody>
      </p:sp>
      <p:sp>
        <p:nvSpPr>
          <p:cNvPr id="6"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Posição de Conteúdo 5"/>
          <p:cNvSpPr>
            <a:spLocks noGrp="1"/>
          </p:cNvSpPr>
          <p:nvPr>
            <p:ph idx="4294967295"/>
          </p:nvPr>
        </p:nvSpPr>
        <p:spPr>
          <a:xfrm>
            <a:off x="642938" y="1285875"/>
            <a:ext cx="8501062" cy="4845050"/>
          </a:xfrm>
        </p:spPr>
        <p:txBody>
          <a:bodyPr/>
          <a:lstStyle/>
          <a:p>
            <a:pPr algn="just">
              <a:buFont typeface="Wingdings" pitchFamily="2" charset="2"/>
              <a:buNone/>
              <a:defRPr/>
            </a:pPr>
            <a:r>
              <a:rPr lang="pt-PT" sz="2400" dirty="0" smtClean="0"/>
              <a:t> </a:t>
            </a:r>
          </a:p>
          <a:p>
            <a:pPr algn="just">
              <a:defRPr/>
            </a:pPr>
            <a:endParaRPr lang="pt-PT" sz="2400" dirty="0" smtClean="0"/>
          </a:p>
          <a:p>
            <a:pPr>
              <a:defRPr/>
            </a:pPr>
            <a:endParaRPr lang="pt-PT" sz="2400" dirty="0"/>
          </a:p>
        </p:txBody>
      </p:sp>
      <p:sp>
        <p:nvSpPr>
          <p:cNvPr id="8" name="CaixaDeTexto 7"/>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2</a:t>
            </a:fld>
            <a:r>
              <a:rPr lang="pt-PT" sz="1100" dirty="0" smtClean="0"/>
              <a:t> Nídia Braz 2014 </a:t>
            </a:r>
            <a:endParaRPr lang="pt-PT" sz="1100" dirty="0"/>
          </a:p>
        </p:txBody>
      </p:sp>
      <p:sp>
        <p:nvSpPr>
          <p:cNvPr id="9" name="CaixaDeTexto 8"/>
          <p:cNvSpPr txBox="1"/>
          <p:nvPr/>
        </p:nvSpPr>
        <p:spPr>
          <a:xfrm>
            <a:off x="539552" y="476672"/>
            <a:ext cx="8136904" cy="6186309"/>
          </a:xfrm>
          <a:prstGeom prst="rect">
            <a:avLst/>
          </a:prstGeom>
          <a:noFill/>
        </p:spPr>
        <p:txBody>
          <a:bodyPr wrap="square" rtlCol="0">
            <a:spAutoFit/>
          </a:bodyPr>
          <a:lstStyle/>
          <a:p>
            <a:pPr algn="just">
              <a:lnSpc>
                <a:spcPct val="150000"/>
              </a:lnSpc>
            </a:pPr>
            <a:r>
              <a:rPr lang="pt-PT" sz="2400" b="1" dirty="0" smtClean="0">
                <a:latin typeface="Calibri" pitchFamily="34" charset="0"/>
                <a:cs typeface="Calibri" pitchFamily="34" charset="0"/>
              </a:rPr>
              <a:t>Consumo  abusivo, abuso, uso inadequado</a:t>
            </a:r>
            <a:r>
              <a:rPr lang="pt-PT" sz="2400" dirty="0" smtClean="0">
                <a:latin typeface="Calibri" pitchFamily="34" charset="0"/>
                <a:cs typeface="Calibri" pitchFamily="34" charset="0"/>
              </a:rPr>
              <a:t>: auto-administração  de uma substância (sem acompanhamento médico), para obtenção de efeitos psicoactivos, intoxicação ou alteração da imagem corporal, muitas vezes apesar do conhecimento sobre os riscos envolvidos.</a:t>
            </a:r>
          </a:p>
          <a:p>
            <a:pPr algn="just">
              <a:lnSpc>
                <a:spcPct val="150000"/>
              </a:lnSpc>
            </a:pPr>
            <a:r>
              <a:rPr lang="pt-PT" sz="2400" b="1" dirty="0" smtClean="0">
                <a:latin typeface="Calibri" pitchFamily="34" charset="0"/>
                <a:cs typeface="Calibri" pitchFamily="34" charset="0"/>
              </a:rPr>
              <a:t>Dependência</a:t>
            </a:r>
            <a:r>
              <a:rPr lang="pt-PT" sz="2400" dirty="0" smtClean="0">
                <a:latin typeface="Calibri" pitchFamily="34" charset="0"/>
                <a:cs typeface="Calibri" pitchFamily="34" charset="0"/>
              </a:rPr>
              <a:t>: necessidade compulsiva de consumo regular, provocada pela procura dos efeitos ou pela necessidade de evitar a sua ausência.</a:t>
            </a:r>
          </a:p>
          <a:p>
            <a:pPr algn="just">
              <a:lnSpc>
                <a:spcPct val="150000"/>
              </a:lnSpc>
            </a:pPr>
            <a:r>
              <a:rPr lang="pt-PT" sz="2400" b="1" dirty="0" smtClean="0">
                <a:latin typeface="Calibri" pitchFamily="34" charset="0"/>
                <a:cs typeface="Calibri" pitchFamily="34" charset="0"/>
              </a:rPr>
              <a:t>Substância psicoactiva ou psicotrópica</a:t>
            </a:r>
            <a:r>
              <a:rPr lang="pt-PT" sz="2400" dirty="0" smtClean="0">
                <a:latin typeface="Calibri" pitchFamily="34" charset="0"/>
                <a:cs typeface="Calibri" pitchFamily="34" charset="0"/>
              </a:rPr>
              <a:t>: substância que afecta o comportamento; os efeitos incluem ilusões, alucinações, sedação, desinibição, dissociação, entre outras.</a:t>
            </a:r>
          </a:p>
        </p:txBody>
      </p:sp>
    </p:spTree>
    <p:extLst>
      <p:ext uri="{BB962C8B-B14F-4D97-AF65-F5344CB8AC3E}">
        <p14:creationId xmlns:p14="http://schemas.microsoft.com/office/powerpoint/2010/main" val="17052758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l">
              <a:defRPr/>
            </a:pPr>
            <a:r>
              <a:rPr lang="pt-PT" sz="2800" dirty="0" smtClean="0">
                <a:solidFill>
                  <a:schemeClr val="tx1"/>
                </a:solidFill>
                <a:effectLst/>
                <a:latin typeface="Calibri" pitchFamily="34" charset="0"/>
              </a:rPr>
              <a:t>Cannabis (</a:t>
            </a:r>
            <a:r>
              <a:rPr lang="pt-PT" sz="2800" dirty="0" err="1" smtClean="0">
                <a:solidFill>
                  <a:schemeClr val="tx1"/>
                </a:solidFill>
                <a:effectLst/>
                <a:latin typeface="Calibri" pitchFamily="34" charset="0"/>
              </a:rPr>
              <a:t>Canabidiol</a:t>
            </a:r>
            <a:r>
              <a:rPr lang="pt-PT" sz="2800" dirty="0" smtClean="0">
                <a:solidFill>
                  <a:schemeClr val="tx1"/>
                </a:solidFill>
                <a:effectLst/>
                <a:latin typeface="Calibri" pitchFamily="34" charset="0"/>
              </a:rPr>
              <a:t> -THC, </a:t>
            </a:r>
            <a:r>
              <a:rPr lang="pt-PT" sz="2800" dirty="0" err="1" smtClean="0">
                <a:solidFill>
                  <a:schemeClr val="tx1"/>
                </a:solidFill>
                <a:effectLst/>
                <a:latin typeface="Calibri" pitchFamily="34" charset="0"/>
              </a:rPr>
              <a:t>canabinol</a:t>
            </a:r>
            <a:r>
              <a:rPr lang="pt-PT" sz="2800" dirty="0" smtClean="0">
                <a:solidFill>
                  <a:schemeClr val="tx1"/>
                </a:solidFill>
                <a:effectLst/>
                <a:latin typeface="Calibri" pitchFamily="34" charset="0"/>
              </a:rPr>
              <a:t>)</a:t>
            </a:r>
            <a:endParaRPr lang="pt-PT" sz="28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4A1316B4-666D-46EB-8BF4-0D3C78AEA315}" type="slidenum">
              <a:rPr lang="pt-PT" smtClean="0"/>
              <a:pPr>
                <a:defRPr/>
              </a:pPr>
              <a:t>20</a:t>
            </a:fld>
            <a:endParaRPr lang="pt-PT"/>
          </a:p>
        </p:txBody>
      </p:sp>
      <p:sp>
        <p:nvSpPr>
          <p:cNvPr id="7" name="Marcador de Posição de Conteúdo 6"/>
          <p:cNvSpPr>
            <a:spLocks noGrp="1"/>
          </p:cNvSpPr>
          <p:nvPr>
            <p:ph idx="1"/>
          </p:nvPr>
        </p:nvSpPr>
        <p:spPr>
          <a:xfrm>
            <a:off x="457200" y="1285860"/>
            <a:ext cx="8229600" cy="4845065"/>
          </a:xfrm>
        </p:spPr>
        <p:txBody>
          <a:bodyPr/>
          <a:lstStyle/>
          <a:p>
            <a:pPr>
              <a:lnSpc>
                <a:spcPct val="150000"/>
              </a:lnSpc>
              <a:buNone/>
              <a:defRPr/>
            </a:pPr>
            <a:r>
              <a:rPr lang="pt-PT" sz="2400" dirty="0" smtClean="0">
                <a:effectLst/>
                <a:latin typeface="Calibri" pitchFamily="34" charset="0"/>
              </a:rPr>
              <a:t>Consome-se predominantemente por inalação de fumo.</a:t>
            </a:r>
            <a:endParaRPr lang="pt-PT" sz="2800" dirty="0" smtClean="0">
              <a:effectLst/>
              <a:latin typeface="Calibri" pitchFamily="34" charset="0"/>
            </a:endParaRPr>
          </a:p>
          <a:p>
            <a:pPr>
              <a:lnSpc>
                <a:spcPct val="150000"/>
              </a:lnSpc>
              <a:buNone/>
              <a:defRPr/>
            </a:pPr>
            <a:r>
              <a:rPr lang="pt-PT" sz="2400" dirty="0" smtClean="0">
                <a:effectLst/>
                <a:latin typeface="Calibri" pitchFamily="34" charset="0"/>
              </a:rPr>
              <a:t>Formas de comercialização -</a:t>
            </a:r>
          </a:p>
          <a:p>
            <a:pPr>
              <a:lnSpc>
                <a:spcPct val="150000"/>
              </a:lnSpc>
              <a:buFont typeface="Wingdings" pitchFamily="2" charset="2"/>
              <a:buNone/>
              <a:defRPr/>
            </a:pPr>
            <a:r>
              <a:rPr lang="pt-PT" sz="2400" b="1" dirty="0" smtClean="0">
                <a:effectLst/>
                <a:latin typeface="Calibri" pitchFamily="34" charset="0"/>
              </a:rPr>
              <a:t>		Marijuana ou erva:</a:t>
            </a:r>
          </a:p>
          <a:p>
            <a:pPr>
              <a:lnSpc>
                <a:spcPct val="150000"/>
              </a:lnSpc>
              <a:buFont typeface="Wingdings" pitchFamily="2" charset="2"/>
              <a:buNone/>
              <a:defRPr/>
            </a:pPr>
            <a:r>
              <a:rPr lang="pt-PT" sz="2400" dirty="0" smtClean="0">
                <a:effectLst/>
                <a:latin typeface="Calibri" pitchFamily="34" charset="0"/>
              </a:rPr>
              <a:t>		Prensado de flores e folhas jovens (até 5%).</a:t>
            </a:r>
          </a:p>
          <a:p>
            <a:pPr>
              <a:lnSpc>
                <a:spcPct val="150000"/>
              </a:lnSpc>
              <a:buFont typeface="Wingdings" pitchFamily="2" charset="2"/>
              <a:buNone/>
              <a:defRPr/>
            </a:pPr>
            <a:r>
              <a:rPr lang="pt-PT" sz="2400" b="1" dirty="0" smtClean="0">
                <a:effectLst/>
                <a:latin typeface="Calibri" pitchFamily="34" charset="0"/>
              </a:rPr>
              <a:t>		Haxixe ou </a:t>
            </a:r>
            <a:r>
              <a:rPr lang="pt-PT" sz="2400" b="1" dirty="0" err="1" smtClean="0">
                <a:effectLst/>
                <a:latin typeface="Calibri" pitchFamily="34" charset="0"/>
              </a:rPr>
              <a:t>hash</a:t>
            </a:r>
            <a:r>
              <a:rPr lang="pt-PT" sz="2400" b="1" dirty="0" smtClean="0">
                <a:effectLst/>
                <a:latin typeface="Calibri" pitchFamily="34" charset="0"/>
              </a:rPr>
              <a:t>:</a:t>
            </a:r>
          </a:p>
          <a:p>
            <a:pPr>
              <a:lnSpc>
                <a:spcPct val="150000"/>
              </a:lnSpc>
              <a:buFont typeface="Wingdings" pitchFamily="2" charset="2"/>
              <a:buNone/>
              <a:defRPr/>
            </a:pPr>
            <a:r>
              <a:rPr lang="pt-PT" sz="2400" dirty="0" smtClean="0">
                <a:effectLst/>
                <a:latin typeface="Calibri" pitchFamily="34" charset="0"/>
              </a:rPr>
              <a:t>		Resina extraída da planta (até 20%).</a:t>
            </a:r>
          </a:p>
          <a:p>
            <a:pPr>
              <a:lnSpc>
                <a:spcPct val="150000"/>
              </a:lnSpc>
              <a:buFont typeface="Wingdings" pitchFamily="2" charset="2"/>
              <a:buNone/>
              <a:defRPr/>
            </a:pPr>
            <a:r>
              <a:rPr lang="pt-PT" sz="2400" b="1" dirty="0" smtClean="0">
                <a:effectLst/>
                <a:latin typeface="Calibri" pitchFamily="34" charset="0"/>
              </a:rPr>
              <a:t>		Óleo de haxixe:</a:t>
            </a:r>
          </a:p>
          <a:p>
            <a:pPr>
              <a:lnSpc>
                <a:spcPct val="150000"/>
              </a:lnSpc>
              <a:buFont typeface="Wingdings" pitchFamily="2" charset="2"/>
              <a:buNone/>
              <a:defRPr/>
            </a:pPr>
            <a:r>
              <a:rPr lang="pt-PT" sz="2400" dirty="0" smtClean="0">
                <a:effectLst/>
                <a:latin typeface="Calibri" pitchFamily="34" charset="0"/>
              </a:rPr>
              <a:t>		Resina concentrada (até 60%).</a:t>
            </a:r>
          </a:p>
        </p:txBody>
      </p:sp>
      <p:sp>
        <p:nvSpPr>
          <p:cNvPr id="6"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pic>
        <p:nvPicPr>
          <p:cNvPr id="30722" name="Picture 2" descr="http://t1.gstatic.com/images?q=tbn:dbGlGZ_m7X2jMM:http://www.wesmokeweed.com/wp-content/uploads/2010/10/joint.jpg">
            <a:hlinkClick r:id="rId3"/>
          </p:cNvPr>
          <p:cNvPicPr>
            <a:picLocks noChangeAspect="1" noChangeArrowheads="1"/>
          </p:cNvPicPr>
          <p:nvPr/>
        </p:nvPicPr>
        <p:blipFill>
          <a:blip r:embed="rId4" cstate="print"/>
          <a:srcRect/>
          <a:stretch>
            <a:fillRect/>
          </a:stretch>
        </p:blipFill>
        <p:spPr bwMode="auto">
          <a:xfrm>
            <a:off x="7308304" y="1916832"/>
            <a:ext cx="1285875" cy="752476"/>
          </a:xfrm>
          <a:prstGeom prst="rect">
            <a:avLst/>
          </a:prstGeom>
          <a:noFill/>
        </p:spPr>
      </p:pic>
      <p:pic>
        <p:nvPicPr>
          <p:cNvPr id="30724" name="Picture 4" descr="http://t3.gstatic.com/images?q=tbn:mI-TFa9dqqAPZM:http://www.dope-smoker.co.uk/wp-content/uploads/2009/02/hash1.jpg">
            <a:hlinkClick r:id="rId5"/>
          </p:cNvPr>
          <p:cNvPicPr>
            <a:picLocks noChangeAspect="1" noChangeArrowheads="1"/>
          </p:cNvPicPr>
          <p:nvPr/>
        </p:nvPicPr>
        <p:blipFill>
          <a:blip r:embed="rId6" cstate="print"/>
          <a:srcRect/>
          <a:stretch>
            <a:fillRect/>
          </a:stretch>
        </p:blipFill>
        <p:spPr bwMode="auto">
          <a:xfrm>
            <a:off x="7308304" y="5301208"/>
            <a:ext cx="1238250" cy="704851"/>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650875"/>
          </a:xfrm>
        </p:spPr>
        <p:txBody>
          <a:bodyPr/>
          <a:lstStyle/>
          <a:p>
            <a:pPr algn="l">
              <a:defRPr/>
            </a:pPr>
            <a:r>
              <a:rPr lang="pt-PT" sz="2800" dirty="0" smtClean="0">
                <a:solidFill>
                  <a:schemeClr val="tx1"/>
                </a:solidFill>
                <a:effectLst/>
                <a:latin typeface="Calibri" pitchFamily="34" charset="0"/>
              </a:rPr>
              <a:t>Cannabis (</a:t>
            </a:r>
            <a:r>
              <a:rPr lang="pt-PT" sz="2800" dirty="0" err="1" smtClean="0">
                <a:solidFill>
                  <a:schemeClr val="tx1"/>
                </a:solidFill>
                <a:effectLst/>
                <a:latin typeface="Calibri" pitchFamily="34" charset="0"/>
              </a:rPr>
              <a:t>Canabidiol</a:t>
            </a:r>
            <a:r>
              <a:rPr lang="pt-PT" sz="2800" dirty="0" smtClean="0">
                <a:solidFill>
                  <a:schemeClr val="tx1"/>
                </a:solidFill>
                <a:effectLst/>
                <a:latin typeface="Calibri" pitchFamily="34" charset="0"/>
              </a:rPr>
              <a:t> -THC, </a:t>
            </a:r>
            <a:r>
              <a:rPr lang="pt-PT" sz="2800" dirty="0" err="1" smtClean="0">
                <a:solidFill>
                  <a:schemeClr val="tx1"/>
                </a:solidFill>
                <a:effectLst/>
                <a:latin typeface="Calibri" pitchFamily="34" charset="0"/>
              </a:rPr>
              <a:t>canabinol</a:t>
            </a:r>
            <a:r>
              <a:rPr lang="pt-PT" sz="2800" dirty="0" smtClean="0">
                <a:solidFill>
                  <a:schemeClr val="tx1"/>
                </a:solidFill>
                <a:effectLst/>
                <a:latin typeface="Calibri" pitchFamily="34" charset="0"/>
              </a:rPr>
              <a:t>)</a:t>
            </a:r>
            <a:endParaRPr lang="pt-PT" sz="28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DB462B73-7A66-48AD-BE67-9D8E2DAF97A6}" type="slidenum">
              <a:rPr lang="pt-PT" smtClean="0"/>
              <a:pPr>
                <a:defRPr/>
              </a:pPr>
              <a:t>21</a:t>
            </a:fld>
            <a:endParaRPr lang="pt-PT"/>
          </a:p>
        </p:txBody>
      </p:sp>
      <p:sp>
        <p:nvSpPr>
          <p:cNvPr id="7" name="Marcador de Posição de Conteúdo 6"/>
          <p:cNvSpPr>
            <a:spLocks noGrp="1"/>
          </p:cNvSpPr>
          <p:nvPr>
            <p:ph idx="1"/>
          </p:nvPr>
        </p:nvSpPr>
        <p:spPr>
          <a:xfrm>
            <a:off x="428596" y="1571612"/>
            <a:ext cx="8501092" cy="4559313"/>
          </a:xfrm>
        </p:spPr>
        <p:txBody>
          <a:bodyPr/>
          <a:lstStyle/>
          <a:p>
            <a:pPr algn="just">
              <a:lnSpc>
                <a:spcPct val="150000"/>
              </a:lnSpc>
              <a:buNone/>
              <a:defRPr/>
            </a:pPr>
            <a:r>
              <a:rPr lang="pt-PT" sz="2400" b="1" dirty="0" smtClean="0">
                <a:effectLst/>
                <a:latin typeface="Calibri" pitchFamily="34" charset="0"/>
              </a:rPr>
              <a:t>Efeitos agudos:</a:t>
            </a:r>
          </a:p>
          <a:p>
            <a:pPr algn="just">
              <a:lnSpc>
                <a:spcPct val="150000"/>
              </a:lnSpc>
              <a:buFont typeface="Wingdings" pitchFamily="2" charset="2"/>
              <a:buNone/>
              <a:defRPr/>
            </a:pPr>
            <a:r>
              <a:rPr lang="pt-PT" sz="2400" dirty="0" smtClean="0">
                <a:effectLst/>
                <a:latin typeface="Calibri" pitchFamily="34" charset="0"/>
              </a:rPr>
              <a:t>Ansiedade, confusão, alucinação.</a:t>
            </a:r>
          </a:p>
          <a:p>
            <a:pPr algn="just">
              <a:lnSpc>
                <a:spcPct val="150000"/>
              </a:lnSpc>
              <a:buFont typeface="Wingdings" pitchFamily="2" charset="2"/>
              <a:buNone/>
              <a:defRPr/>
            </a:pPr>
            <a:r>
              <a:rPr lang="pt-PT" sz="2400" dirty="0" err="1" smtClean="0">
                <a:effectLst/>
                <a:latin typeface="Calibri" pitchFamily="34" charset="0"/>
              </a:rPr>
              <a:t>Ataxia</a:t>
            </a:r>
            <a:r>
              <a:rPr lang="pt-PT" sz="2400" dirty="0" smtClean="0">
                <a:effectLst/>
                <a:latin typeface="Calibri" pitchFamily="34" charset="0"/>
              </a:rPr>
              <a:t>, perda de memória, deficiente compreensão.</a:t>
            </a:r>
          </a:p>
          <a:p>
            <a:pPr algn="just">
              <a:lnSpc>
                <a:spcPct val="150000"/>
              </a:lnSpc>
              <a:buFont typeface="Wingdings" pitchFamily="2" charset="2"/>
              <a:buNone/>
              <a:defRPr/>
            </a:pPr>
            <a:r>
              <a:rPr lang="pt-PT" sz="2400" dirty="0" smtClean="0">
                <a:effectLst/>
                <a:latin typeface="Calibri" pitchFamily="34" charset="0"/>
              </a:rPr>
              <a:t>Taquicardia, palpitações, hipotensão postural, rubor.</a:t>
            </a:r>
          </a:p>
          <a:p>
            <a:pPr algn="just">
              <a:lnSpc>
                <a:spcPct val="150000"/>
              </a:lnSpc>
              <a:buFont typeface="Wingdings" pitchFamily="2" charset="2"/>
              <a:buNone/>
              <a:defRPr/>
            </a:pPr>
            <a:r>
              <a:rPr lang="pt-PT" sz="2400" dirty="0" smtClean="0">
                <a:effectLst/>
                <a:latin typeface="Calibri" pitchFamily="34" charset="0"/>
              </a:rPr>
              <a:t>Tosse, garganta irritada, </a:t>
            </a:r>
            <a:r>
              <a:rPr lang="pt-PT" sz="2400" dirty="0" err="1" smtClean="0">
                <a:effectLst/>
                <a:latin typeface="Calibri" pitchFamily="34" charset="0"/>
              </a:rPr>
              <a:t>broncoespasmos</a:t>
            </a:r>
            <a:r>
              <a:rPr lang="pt-PT" sz="2400" dirty="0" smtClean="0">
                <a:effectLst/>
                <a:latin typeface="Calibri" pitchFamily="34" charset="0"/>
              </a:rPr>
              <a:t> (nos asmáticos).</a:t>
            </a:r>
          </a:p>
          <a:p>
            <a:pPr algn="just">
              <a:lnSpc>
                <a:spcPct val="150000"/>
              </a:lnSpc>
              <a:buFont typeface="Wingdings" pitchFamily="2" charset="2"/>
              <a:buNone/>
              <a:defRPr/>
            </a:pPr>
            <a:r>
              <a:rPr lang="pt-PT" sz="2400" dirty="0" smtClean="0">
                <a:effectLst/>
                <a:latin typeface="Calibri" pitchFamily="34" charset="0"/>
              </a:rPr>
              <a:t>Dor abdominal, náuseas, vómitos, aumento de apetite.</a:t>
            </a:r>
          </a:p>
          <a:p>
            <a:pPr algn="just">
              <a:lnSpc>
                <a:spcPct val="150000"/>
              </a:lnSpc>
              <a:buFont typeface="Wingdings" pitchFamily="2" charset="2"/>
              <a:buNone/>
              <a:defRPr/>
            </a:pPr>
            <a:r>
              <a:rPr lang="pt-PT" sz="2400" dirty="0" smtClean="0">
                <a:effectLst/>
                <a:latin typeface="Calibri" pitchFamily="34" charset="0"/>
              </a:rPr>
              <a:t>Olhos vermelhos.</a:t>
            </a:r>
          </a:p>
          <a:p>
            <a:pPr algn="just">
              <a:buFont typeface="Wingdings" pitchFamily="2" charset="2"/>
              <a:buNone/>
              <a:defRPr/>
            </a:pPr>
            <a:endParaRPr lang="pt-PT" sz="2800" dirty="0">
              <a:effectLst/>
            </a:endParaRPr>
          </a:p>
        </p:txBody>
      </p:sp>
      <p:sp>
        <p:nvSpPr>
          <p:cNvPr id="6"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650875"/>
          </a:xfrm>
        </p:spPr>
        <p:txBody>
          <a:bodyPr/>
          <a:lstStyle/>
          <a:p>
            <a:pPr algn="l">
              <a:defRPr/>
            </a:pPr>
            <a:r>
              <a:rPr lang="pt-PT" sz="2800" dirty="0" smtClean="0">
                <a:solidFill>
                  <a:schemeClr val="tx1"/>
                </a:solidFill>
                <a:effectLst/>
                <a:latin typeface="Calibri" pitchFamily="34" charset="0"/>
              </a:rPr>
              <a:t>Cannabis (</a:t>
            </a:r>
            <a:r>
              <a:rPr lang="pt-PT" sz="2800" dirty="0" err="1" smtClean="0">
                <a:solidFill>
                  <a:schemeClr val="tx1"/>
                </a:solidFill>
                <a:effectLst/>
                <a:latin typeface="Calibri" pitchFamily="34" charset="0"/>
              </a:rPr>
              <a:t>Canabidiol</a:t>
            </a:r>
            <a:r>
              <a:rPr lang="pt-PT" sz="2800" dirty="0" smtClean="0">
                <a:solidFill>
                  <a:schemeClr val="tx1"/>
                </a:solidFill>
                <a:effectLst/>
                <a:latin typeface="Calibri" pitchFamily="34" charset="0"/>
              </a:rPr>
              <a:t> -THC, </a:t>
            </a:r>
            <a:r>
              <a:rPr lang="pt-PT" sz="2800" dirty="0" err="1" smtClean="0">
                <a:solidFill>
                  <a:schemeClr val="tx1"/>
                </a:solidFill>
                <a:effectLst/>
                <a:latin typeface="Calibri" pitchFamily="34" charset="0"/>
              </a:rPr>
              <a:t>canabinol</a:t>
            </a:r>
            <a:r>
              <a:rPr lang="pt-PT" sz="2800" dirty="0" smtClean="0">
                <a:solidFill>
                  <a:schemeClr val="tx1"/>
                </a:solidFill>
                <a:effectLst/>
                <a:latin typeface="Calibri" pitchFamily="34" charset="0"/>
              </a:rPr>
              <a:t>)</a:t>
            </a:r>
            <a:endParaRPr lang="pt-PT" sz="28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DB462B73-7A66-48AD-BE67-9D8E2DAF97A6}" type="slidenum">
              <a:rPr lang="pt-PT" smtClean="0"/>
              <a:pPr>
                <a:defRPr/>
              </a:pPr>
              <a:t>22</a:t>
            </a:fld>
            <a:endParaRPr lang="pt-PT"/>
          </a:p>
        </p:txBody>
      </p:sp>
      <p:sp>
        <p:nvSpPr>
          <p:cNvPr id="7" name="Marcador de Posição de Conteúdo 6"/>
          <p:cNvSpPr>
            <a:spLocks noGrp="1"/>
          </p:cNvSpPr>
          <p:nvPr>
            <p:ph idx="1"/>
          </p:nvPr>
        </p:nvSpPr>
        <p:spPr>
          <a:xfrm>
            <a:off x="323528" y="1643050"/>
            <a:ext cx="8606160" cy="4487875"/>
          </a:xfrm>
        </p:spPr>
        <p:txBody>
          <a:bodyPr/>
          <a:lstStyle/>
          <a:p>
            <a:pPr>
              <a:lnSpc>
                <a:spcPct val="150000"/>
              </a:lnSpc>
              <a:buNone/>
              <a:defRPr/>
            </a:pPr>
            <a:r>
              <a:rPr lang="pt-PT" sz="2400" b="1" dirty="0" smtClean="0">
                <a:effectLst/>
                <a:latin typeface="Calibri" pitchFamily="34" charset="0"/>
              </a:rPr>
              <a:t>Efeitos do uso prolongado</a:t>
            </a:r>
          </a:p>
          <a:p>
            <a:pPr>
              <a:lnSpc>
                <a:spcPct val="150000"/>
              </a:lnSpc>
              <a:buFont typeface="Wingdings" pitchFamily="2" charset="2"/>
              <a:buNone/>
              <a:defRPr/>
            </a:pPr>
            <a:r>
              <a:rPr lang="pt-PT" sz="2400" dirty="0" smtClean="0">
                <a:effectLst/>
                <a:latin typeface="Calibri" pitchFamily="34" charset="0"/>
              </a:rPr>
              <a:t>	Bronquite.</a:t>
            </a:r>
          </a:p>
          <a:p>
            <a:pPr>
              <a:lnSpc>
                <a:spcPct val="150000"/>
              </a:lnSpc>
              <a:buFont typeface="Wingdings" pitchFamily="2" charset="2"/>
              <a:buNone/>
              <a:defRPr/>
            </a:pPr>
            <a:r>
              <a:rPr lang="pt-PT" sz="2400" dirty="0" smtClean="0">
                <a:effectLst/>
                <a:latin typeface="Calibri" pitchFamily="34" charset="0"/>
              </a:rPr>
              <a:t>	</a:t>
            </a:r>
            <a:r>
              <a:rPr lang="pt-PT" sz="2400" dirty="0" err="1" smtClean="0">
                <a:effectLst/>
                <a:latin typeface="Calibri" pitchFamily="34" charset="0"/>
              </a:rPr>
              <a:t>Oligospermia</a:t>
            </a:r>
            <a:r>
              <a:rPr lang="pt-PT" sz="2400" dirty="0" smtClean="0">
                <a:effectLst/>
                <a:latin typeface="Calibri" pitchFamily="34" charset="0"/>
              </a:rPr>
              <a:t>, perda de libido.</a:t>
            </a:r>
          </a:p>
          <a:p>
            <a:pPr>
              <a:lnSpc>
                <a:spcPct val="150000"/>
              </a:lnSpc>
              <a:buFont typeface="Wingdings" pitchFamily="2" charset="2"/>
              <a:buNone/>
              <a:defRPr/>
            </a:pPr>
            <a:r>
              <a:rPr lang="pt-PT" sz="2400" dirty="0" smtClean="0">
                <a:effectLst/>
                <a:latin typeface="Calibri" pitchFamily="34" charset="0"/>
              </a:rPr>
              <a:t>	Insónia, depressão, ansiedade.</a:t>
            </a:r>
          </a:p>
          <a:p>
            <a:pPr>
              <a:lnSpc>
                <a:spcPct val="150000"/>
              </a:lnSpc>
              <a:buFont typeface="Wingdings" pitchFamily="2" charset="2"/>
              <a:buNone/>
              <a:defRPr/>
            </a:pPr>
            <a:r>
              <a:rPr lang="pt-PT" sz="2400" dirty="0" smtClean="0">
                <a:effectLst/>
                <a:latin typeface="Calibri" pitchFamily="34" charset="0"/>
              </a:rPr>
              <a:t>	Diminuição das capacidades intelectuais.</a:t>
            </a:r>
          </a:p>
          <a:p>
            <a:pPr>
              <a:lnSpc>
                <a:spcPct val="150000"/>
              </a:lnSpc>
              <a:buFont typeface="Wingdings" pitchFamily="2" charset="2"/>
              <a:buNone/>
              <a:defRPr/>
            </a:pPr>
            <a:r>
              <a:rPr lang="pt-PT" sz="2400" dirty="0" smtClean="0">
                <a:effectLst/>
                <a:latin typeface="Calibri" pitchFamily="34" charset="0"/>
              </a:rPr>
              <a:t>	Dependência.</a:t>
            </a:r>
          </a:p>
          <a:p>
            <a:pPr>
              <a:buFont typeface="Wingdings" pitchFamily="2" charset="2"/>
              <a:buNone/>
              <a:defRPr/>
            </a:pPr>
            <a:endParaRPr lang="pt-PT" sz="2800" dirty="0"/>
          </a:p>
        </p:txBody>
      </p:sp>
      <p:sp>
        <p:nvSpPr>
          <p:cNvPr id="6"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277813"/>
            <a:ext cx="8435280" cy="1139825"/>
          </a:xfrm>
        </p:spPr>
        <p:txBody>
          <a:bodyPr/>
          <a:lstStyle/>
          <a:p>
            <a:pPr algn="l">
              <a:defRPr/>
            </a:pPr>
            <a:r>
              <a:rPr lang="pt-PT" sz="2800" dirty="0" smtClean="0">
                <a:solidFill>
                  <a:schemeClr val="tx1"/>
                </a:solidFill>
                <a:effectLst/>
                <a:latin typeface="Calibri" pitchFamily="34" charset="0"/>
              </a:rPr>
              <a:t>Gama </a:t>
            </a:r>
            <a:r>
              <a:rPr lang="pt-PT" sz="2800" dirty="0" err="1" smtClean="0">
                <a:solidFill>
                  <a:schemeClr val="tx1"/>
                </a:solidFill>
                <a:effectLst/>
                <a:latin typeface="Calibri" pitchFamily="34" charset="0"/>
              </a:rPr>
              <a:t>hidroxibutirato</a:t>
            </a:r>
            <a:r>
              <a:rPr lang="pt-PT" sz="2800" dirty="0" smtClean="0">
                <a:solidFill>
                  <a:schemeClr val="tx1"/>
                </a:solidFill>
                <a:effectLst/>
                <a:latin typeface="Calibri" pitchFamily="34" charset="0"/>
              </a:rPr>
              <a:t> GHB </a:t>
            </a:r>
            <a:br>
              <a:rPr lang="pt-PT" sz="2800" dirty="0" smtClean="0">
                <a:solidFill>
                  <a:schemeClr val="tx1"/>
                </a:solidFill>
                <a:effectLst/>
                <a:latin typeface="Calibri" pitchFamily="34" charset="0"/>
              </a:rPr>
            </a:br>
            <a:r>
              <a:rPr lang="pt-PT" sz="2800" dirty="0" err="1" smtClean="0">
                <a:solidFill>
                  <a:schemeClr val="tx1"/>
                </a:solidFill>
                <a:effectLst/>
                <a:latin typeface="Calibri" pitchFamily="34" charset="0"/>
              </a:rPr>
              <a:t>liquído</a:t>
            </a:r>
            <a:r>
              <a:rPr lang="pt-PT" sz="2800" dirty="0" smtClean="0">
                <a:solidFill>
                  <a:schemeClr val="tx1"/>
                </a:solidFill>
                <a:effectLst/>
                <a:latin typeface="Calibri" pitchFamily="34" charset="0"/>
              </a:rPr>
              <a:t> X, ecstasy líquido, fantasia ou G</a:t>
            </a:r>
            <a:endParaRPr lang="pt-PT" sz="2800" dirty="0">
              <a:solidFill>
                <a:schemeClr val="tx1"/>
              </a:solidFill>
              <a:effectLst/>
              <a:latin typeface="Calibri" pitchFamily="34" charset="0"/>
            </a:endParaRPr>
          </a:p>
        </p:txBody>
      </p:sp>
      <p:graphicFrame>
        <p:nvGraphicFramePr>
          <p:cNvPr id="6171" name="Group 27"/>
          <p:cNvGraphicFramePr>
            <a:graphicFrameLocks noGrp="1"/>
          </p:cNvGraphicFramePr>
          <p:nvPr>
            <p:ph idx="1"/>
          </p:nvPr>
        </p:nvGraphicFramePr>
        <p:xfrm>
          <a:off x="251520" y="1412776"/>
          <a:ext cx="8401080" cy="4806315"/>
        </p:xfrm>
        <a:graphic>
          <a:graphicData uri="http://schemas.openxmlformats.org/drawingml/2006/table">
            <a:tbl>
              <a:tblPr/>
              <a:tblGrid>
                <a:gridCol w="1866890"/>
                <a:gridCol w="2597606"/>
                <a:gridCol w="2232248"/>
                <a:gridCol w="1704336"/>
              </a:tblGrid>
              <a:tr h="37147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PT" sz="1800" b="1" i="0" u="none" strike="noStrike" cap="none" normalizeH="0" baseline="0" dirty="0" smtClean="0">
                          <a:ln>
                            <a:noFill/>
                          </a:ln>
                          <a:solidFill>
                            <a:schemeClr val="tx1"/>
                          </a:solidFill>
                          <a:effectLst/>
                          <a:latin typeface="Calibri" pitchFamily="34" charset="0"/>
                        </a:rPr>
                        <a:t>EFEITOS PROCURADOS</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PT" sz="1800" b="1" i="0" u="none" strike="noStrike" cap="none" normalizeH="0" baseline="0" dirty="0" smtClean="0">
                          <a:ln>
                            <a:noFill/>
                          </a:ln>
                          <a:solidFill>
                            <a:schemeClr val="tx1"/>
                          </a:solidFill>
                          <a:effectLst/>
                          <a:latin typeface="Calibri" pitchFamily="34" charset="0"/>
                        </a:rPr>
                        <a:t>MODO  DE ADMINISTRAÇÃO</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pt-PT" sz="1800" b="1" i="0" u="none" strike="noStrike" cap="none" normalizeH="0" baseline="0" dirty="0" smtClean="0">
                          <a:ln>
                            <a:noFill/>
                          </a:ln>
                          <a:solidFill>
                            <a:schemeClr val="tx1"/>
                          </a:solidFill>
                          <a:effectLst/>
                          <a:latin typeface="Calibri" pitchFamily="34" charset="0"/>
                        </a:rPr>
                        <a:t>CONSEQUÊNCIAS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pt-PT" sz="1800" b="0" i="0" u="none" strike="noStrike" cap="none" normalizeH="0" baseline="0" dirty="0" smtClean="0">
                          <a:ln>
                            <a:noFill/>
                          </a:ln>
                          <a:solidFill>
                            <a:schemeClr val="tx1"/>
                          </a:solidFill>
                          <a:effectLst/>
                          <a:latin typeface="Calibri" pitchFamily="34" charset="0"/>
                        </a:rPr>
                        <a:t>(Potenciadas pelo álcool)</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noFill/>
                      <a:prstDash val="solid"/>
                      <a:round/>
                      <a:headEnd type="none" w="med" len="med"/>
                      <a:tailEnd type="none" w="med" len="med"/>
                    </a:lnB>
                    <a:lnTlToBr>
                      <a:noFill/>
                    </a:lnTlToBr>
                    <a:lnBlToTr>
                      <a:noFill/>
                    </a:lnBlToTr>
                    <a:solidFill>
                      <a:srgbClr val="002060"/>
                    </a:solidFill>
                  </a:tcPr>
                </a:tc>
                <a:tc hMerge="1">
                  <a:txBody>
                    <a:bodyPr/>
                    <a:lstStyle/>
                    <a:p>
                      <a:endParaRPr lang="pt-PT"/>
                    </a:p>
                  </a:txBody>
                  <a:tcPr/>
                </a:tc>
              </a:tr>
              <a:tr h="371475">
                <a:tc v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pt-PT" sz="1800" b="0"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v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pt-PT" sz="1800" b="0"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1800" b="1" i="0" u="none" strike="noStrike" cap="none" normalizeH="0" baseline="0" dirty="0" smtClean="0">
                          <a:ln>
                            <a:noFill/>
                          </a:ln>
                          <a:solidFill>
                            <a:schemeClr val="tx1"/>
                          </a:solidFill>
                          <a:effectLst/>
                          <a:latin typeface="Calibri" pitchFamily="34" charset="0"/>
                        </a:rPr>
                        <a:t>USO </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PT" sz="1800" b="1" i="0" u="none" strike="noStrike" cap="none" normalizeH="0" baseline="0" dirty="0" smtClean="0">
                          <a:ln>
                            <a:noFill/>
                          </a:ln>
                          <a:solidFill>
                            <a:schemeClr val="tx1"/>
                          </a:solidFill>
                          <a:effectLst/>
                          <a:latin typeface="Calibri" pitchFamily="34" charset="0"/>
                        </a:rPr>
                        <a:t>USO EXCESSIVO</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r>
              <a:tr h="371475">
                <a:tc>
                  <a:txBody>
                    <a:bodyPr/>
                    <a:lstStyle/>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Relaxamento </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a:t>
                      </a:r>
                      <a:r>
                        <a:rPr kumimoji="0" lang="pt-PT" sz="1800" b="0" i="0" u="none" strike="noStrike" cap="none" normalizeH="0" baseline="0" dirty="0" err="1" smtClean="0">
                          <a:ln>
                            <a:noFill/>
                          </a:ln>
                          <a:solidFill>
                            <a:schemeClr val="tx1"/>
                          </a:solidFill>
                          <a:effectLst/>
                          <a:latin typeface="Calibri" pitchFamily="34" charset="0"/>
                        </a:rPr>
                        <a:t>Sedação</a:t>
                      </a:r>
                      <a:endParaRPr kumimoji="0" lang="pt-PT" sz="18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Euforia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Calibri" pitchFamily="34" charset="0"/>
                        </a:rPr>
                        <a:t>Cápsulas ou pó branco sem cheiro nem sabor, que podem ser consumidos oralmente, acompanhados ou dissolvidos em água.</a:t>
                      </a:r>
                    </a:p>
                    <a:p>
                      <a:pPr marL="0" marR="0" lvl="0" indent="0" algn="l" defTabSz="914400" rtl="0" eaLnBrk="1" fontAlgn="base" latinLnBrk="0" hangingPunct="1">
                        <a:lnSpc>
                          <a:spcPct val="150000"/>
                        </a:lnSpc>
                        <a:spcBef>
                          <a:spcPct val="0"/>
                        </a:spcBef>
                        <a:spcAft>
                          <a:spcPct val="0"/>
                        </a:spcAft>
                        <a:buClrTx/>
                        <a:buSzTx/>
                        <a:buFontTx/>
                        <a:buNone/>
                        <a:tabLst/>
                      </a:pPr>
                      <a:endParaRPr kumimoji="0" lang="pt-PT" sz="18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Calibri" pitchFamily="34" charset="0"/>
                        </a:rPr>
                        <a:t>Pode ser injectado</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Náusea, vómito</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Confusão</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Agitação</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Delírio</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Amnésia</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Cefaleias, vertigens</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Tremor, hipotensão</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Incontinência</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Hipotermia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Coma</a:t>
                      </a:r>
                    </a:p>
                    <a:p>
                      <a:pPr marL="0" marR="0" lvl="0" indent="0" algn="l" defTabSz="914400" rtl="0" eaLnBrk="1" fontAlgn="base" latinLnBrk="0" hangingPunct="1">
                        <a:lnSpc>
                          <a:spcPct val="150000"/>
                        </a:lnSpc>
                        <a:spcBef>
                          <a:spcPct val="0"/>
                        </a:spcBef>
                        <a:spcAft>
                          <a:spcPct val="0"/>
                        </a:spcAft>
                        <a:buClrTx/>
                        <a:buSzTx/>
                        <a:buFont typeface="Arial" charset="0"/>
                        <a:buChar char="•"/>
                        <a:tabLst/>
                      </a:pPr>
                      <a:r>
                        <a:rPr kumimoji="0" lang="pt-PT" sz="1800" b="0" i="0" u="none" strike="noStrike" cap="none" normalizeH="0" baseline="0" dirty="0" smtClean="0">
                          <a:ln>
                            <a:noFill/>
                          </a:ln>
                          <a:solidFill>
                            <a:schemeClr val="tx1"/>
                          </a:solidFill>
                          <a:effectLst/>
                          <a:latin typeface="Calibri" pitchFamily="34" charset="0"/>
                        </a:rPr>
                        <a:t> Morte por paragem </a:t>
                      </a:r>
                      <a:r>
                        <a:rPr kumimoji="0" lang="pt-PT" sz="1800" b="0" i="0" u="none" strike="noStrike" cap="none" normalizeH="0" baseline="0" dirty="0" err="1" smtClean="0">
                          <a:ln>
                            <a:noFill/>
                          </a:ln>
                          <a:solidFill>
                            <a:schemeClr val="tx1"/>
                          </a:solidFill>
                          <a:effectLst/>
                          <a:latin typeface="Calibri" pitchFamily="34" charset="0"/>
                        </a:rPr>
                        <a:t>cárdio-circulatória</a:t>
                      </a:r>
                      <a:r>
                        <a:rPr kumimoji="0" lang="pt-PT" sz="1800" b="0" i="0" u="none" strike="noStrike" cap="none" normalizeH="0" baseline="0" dirty="0" smtClean="0">
                          <a:ln>
                            <a:noFill/>
                          </a:ln>
                          <a:solidFill>
                            <a:schemeClr val="tx1"/>
                          </a:solidFill>
                          <a:effectLst/>
                          <a:latin typeface="Calibri" pitchFamily="34" charset="0"/>
                        </a:rPr>
                        <a:t>/</a:t>
                      </a:r>
                    </a:p>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smtClean="0">
                          <a:ln>
                            <a:noFill/>
                          </a:ln>
                          <a:solidFill>
                            <a:schemeClr val="tx1"/>
                          </a:solidFill>
                          <a:effectLst/>
                          <a:latin typeface="Calibri" pitchFamily="34" charset="0"/>
                        </a:rPr>
                        <a:t>respiratória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2060"/>
                    </a:solidFill>
                  </a:tcPr>
                </a:tc>
              </a:tr>
            </a:tbl>
          </a:graphicData>
        </a:graphic>
      </p:graphicFrame>
      <p:sp>
        <p:nvSpPr>
          <p:cNvPr id="5" name="Marcador de Posição do Número do Diapositivo 4"/>
          <p:cNvSpPr>
            <a:spLocks noGrp="1"/>
          </p:cNvSpPr>
          <p:nvPr>
            <p:ph type="sldNum" sz="quarter" idx="12"/>
          </p:nvPr>
        </p:nvSpPr>
        <p:spPr>
          <a:xfrm>
            <a:off x="7010400" y="6400800"/>
            <a:ext cx="2133600" cy="457200"/>
          </a:xfrm>
        </p:spPr>
        <p:txBody>
          <a:bodyPr/>
          <a:lstStyle/>
          <a:p>
            <a:pPr>
              <a:defRPr/>
            </a:pPr>
            <a:fld id="{E17DAF87-7840-4464-AFE7-E30175DBA6DA}" type="slidenum">
              <a:rPr lang="pt-PT" smtClean="0"/>
              <a:pPr>
                <a:defRPr/>
              </a:pPr>
              <a:t>23</a:t>
            </a:fld>
            <a:endParaRPr lang="pt-PT" dirty="0"/>
          </a:p>
        </p:txBody>
      </p:sp>
      <p:sp>
        <p:nvSpPr>
          <p:cNvPr id="6"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7115196" cy="865171"/>
          </a:xfrm>
        </p:spPr>
        <p:txBody>
          <a:bodyPr/>
          <a:lstStyle/>
          <a:p>
            <a:pPr algn="l">
              <a:defRPr/>
            </a:pPr>
            <a:r>
              <a:rPr lang="pt-PT" sz="2800" dirty="0" err="1" smtClean="0">
                <a:solidFill>
                  <a:schemeClr val="tx1"/>
                </a:solidFill>
                <a:effectLst/>
                <a:latin typeface="Calibri" pitchFamily="34" charset="0"/>
              </a:rPr>
              <a:t>Fenciclidina</a:t>
            </a:r>
            <a:r>
              <a:rPr lang="pt-PT" sz="2800" dirty="0" smtClean="0">
                <a:solidFill>
                  <a:schemeClr val="tx1"/>
                </a:solidFill>
                <a:effectLst/>
                <a:latin typeface="Calibri" pitchFamily="34" charset="0"/>
              </a:rPr>
              <a:t>, PCP ou pó de anjo</a:t>
            </a:r>
            <a:endParaRPr lang="pt-PT" sz="2800" dirty="0">
              <a:solidFill>
                <a:schemeClr val="tx1"/>
              </a:solidFill>
              <a:effectLst/>
              <a:latin typeface="Calibri" pitchFamily="34" charset="0"/>
            </a:endParaRPr>
          </a:p>
        </p:txBody>
      </p:sp>
      <p:graphicFrame>
        <p:nvGraphicFramePr>
          <p:cNvPr id="6" name="Marcador de Posição de Conteúdo 5"/>
          <p:cNvGraphicFramePr>
            <a:graphicFrameLocks noGrp="1"/>
          </p:cNvGraphicFramePr>
          <p:nvPr>
            <p:ph idx="1"/>
          </p:nvPr>
        </p:nvGraphicFramePr>
        <p:xfrm>
          <a:off x="285720" y="1142984"/>
          <a:ext cx="8643998" cy="5212080"/>
        </p:xfrm>
        <a:graphic>
          <a:graphicData uri="http://schemas.openxmlformats.org/drawingml/2006/table">
            <a:tbl>
              <a:tblPr firstRow="1" bandRow="1">
                <a:tableStyleId>{073A0DAA-6AF3-43AB-8588-CEC1D06C72B9}</a:tableStyleId>
              </a:tblPr>
              <a:tblGrid>
                <a:gridCol w="1857387"/>
                <a:gridCol w="2286017"/>
                <a:gridCol w="2357453"/>
                <a:gridCol w="2143141"/>
              </a:tblGrid>
              <a:tr h="370840">
                <a:tc row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dirty="0" smtClean="0">
                          <a:solidFill>
                            <a:schemeClr val="tx1"/>
                          </a:solidFill>
                          <a:latin typeface="Calibri" pitchFamily="34" charset="0"/>
                        </a:rPr>
                        <a:t>EFEITOS PROCURADOS</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2060"/>
                    </a:solidFill>
                  </a:tcPr>
                </a:tc>
                <a:tc row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dirty="0" smtClean="0">
                          <a:solidFill>
                            <a:schemeClr val="tx1"/>
                          </a:solidFill>
                          <a:latin typeface="Calibri" pitchFamily="34" charset="0"/>
                        </a:rPr>
                        <a:t>MODO  DE ADMINISTRAÇÃO</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2060"/>
                    </a:solidFill>
                  </a:tcPr>
                </a:tc>
                <a:tc grid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dirty="0" smtClean="0">
                          <a:solidFill>
                            <a:schemeClr val="tx1"/>
                          </a:solidFill>
                          <a:latin typeface="Calibri" pitchFamily="34" charset="0"/>
                        </a:rPr>
                        <a:t>CONSEQUÊNCIAS</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2060"/>
                    </a:solidFill>
                  </a:tcPr>
                </a:tc>
                <a:tc hMerge="1">
                  <a:txBody>
                    <a:bodyPr/>
                    <a:lstStyle/>
                    <a:p>
                      <a:endParaRPr lang="pt-PT" dirty="0"/>
                    </a:p>
                  </a:txBody>
                  <a:tcPr/>
                </a:tc>
              </a:tr>
              <a:tr h="370840">
                <a:tc vMerge="1">
                  <a:txBody>
                    <a:bodyPr/>
                    <a:lstStyle/>
                    <a:p>
                      <a:endParaRPr lang="pt-PT" dirty="0"/>
                    </a:p>
                  </a:txBody>
                  <a:tcPr>
                    <a:solidFill>
                      <a:srgbClr val="0070C0"/>
                    </a:solidFill>
                  </a:tcPr>
                </a:tc>
                <a:tc vMerge="1">
                  <a:txBody>
                    <a:bodyPr/>
                    <a:lstStyle/>
                    <a:p>
                      <a:endParaRPr lang="pt-PT" dirty="0"/>
                    </a:p>
                  </a:txBody>
                  <a:tcPr>
                    <a:solidFill>
                      <a:srgbClr val="0070C0"/>
                    </a:solidFill>
                  </a:tcP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b="1" dirty="0" smtClean="0">
                          <a:solidFill>
                            <a:schemeClr val="tx1"/>
                          </a:solidFill>
                          <a:latin typeface="Calibri" pitchFamily="34" charset="0"/>
                        </a:rPr>
                        <a:t>USO </a:t>
                      </a:r>
                    </a:p>
                  </a:txBody>
                  <a:tcPr>
                    <a:lnL w="38100" cmpd="sng">
                      <a:noFill/>
                    </a:lnL>
                    <a:lnR w="12700" cmpd="sng">
                      <a:noFill/>
                    </a:lnR>
                    <a:lnT w="38100" cmpd="sng">
                      <a:noFill/>
                    </a:lnT>
                    <a:lnB w="12700" cmpd="sng">
                      <a:noFill/>
                    </a:lnB>
                    <a:lnTlToBr w="12700" cmpd="sng">
                      <a:noFill/>
                      <a:prstDash val="solid"/>
                    </a:lnTlToBr>
                    <a:lnBlToTr w="12700" cmpd="sng">
                      <a:noFill/>
                      <a:prstDash val="solid"/>
                    </a:lnBlToTr>
                    <a:solidFill>
                      <a:srgbClr val="002060"/>
                    </a:solidFill>
                  </a:tcP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b="1" dirty="0" smtClean="0">
                          <a:solidFill>
                            <a:schemeClr val="tx1"/>
                          </a:solidFill>
                          <a:latin typeface="Calibri" pitchFamily="34" charset="0"/>
                        </a:rPr>
                        <a:t>USO CRÓNICO</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002060"/>
                    </a:solidFill>
                  </a:tcPr>
                </a:tc>
              </a:tr>
              <a:tr h="370840">
                <a:tc>
                  <a:txBody>
                    <a:bodyPr/>
                    <a:lstStyle/>
                    <a:p>
                      <a:pPr>
                        <a:lnSpc>
                          <a:spcPct val="150000"/>
                        </a:lnSpc>
                        <a:buFont typeface="Arial" pitchFamily="34" charset="0"/>
                        <a:buChar char="•"/>
                      </a:pPr>
                      <a:r>
                        <a:rPr lang="pt-PT" sz="1800" baseline="0" dirty="0" smtClean="0">
                          <a:solidFill>
                            <a:schemeClr val="tx1"/>
                          </a:solidFill>
                          <a:latin typeface="Calibri" pitchFamily="34" charset="0"/>
                        </a:rPr>
                        <a:t> Euforia</a:t>
                      </a:r>
                    </a:p>
                    <a:p>
                      <a:pPr>
                        <a:lnSpc>
                          <a:spcPct val="150000"/>
                        </a:lnSpc>
                        <a:buFont typeface="Arial" pitchFamily="34" charset="0"/>
                        <a:buChar char="•"/>
                      </a:pPr>
                      <a:r>
                        <a:rPr lang="pt-PT" sz="1800" baseline="0" dirty="0" smtClean="0">
                          <a:solidFill>
                            <a:schemeClr val="tx1"/>
                          </a:solidFill>
                          <a:latin typeface="Calibri" pitchFamily="34" charset="0"/>
                        </a:rPr>
                        <a:t> Percepção distorcida</a:t>
                      </a:r>
                    </a:p>
                    <a:p>
                      <a:pPr>
                        <a:lnSpc>
                          <a:spcPct val="150000"/>
                        </a:lnSpc>
                        <a:buFont typeface="Arial" pitchFamily="34" charset="0"/>
                        <a:buChar char="•"/>
                      </a:pPr>
                      <a:r>
                        <a:rPr lang="pt-PT" sz="1800" baseline="0" dirty="0" smtClean="0">
                          <a:solidFill>
                            <a:schemeClr val="tx1"/>
                          </a:solidFill>
                          <a:latin typeface="Calibri" pitchFamily="34" charset="0"/>
                        </a:rPr>
                        <a:t> Alucinação</a:t>
                      </a:r>
                    </a:p>
                    <a:p>
                      <a:pPr>
                        <a:lnSpc>
                          <a:spcPct val="150000"/>
                        </a:lnSpc>
                        <a:buFont typeface="Arial" pitchFamily="34" charset="0"/>
                        <a:buChar char="•"/>
                      </a:pPr>
                      <a:r>
                        <a:rPr lang="pt-PT" sz="1800" baseline="0" dirty="0" smtClean="0">
                          <a:solidFill>
                            <a:schemeClr val="tx1"/>
                          </a:solidFill>
                          <a:latin typeface="Calibri" pitchFamily="34" charset="0"/>
                        </a:rPr>
                        <a:t> Ilusões</a:t>
                      </a:r>
                    </a:p>
                    <a:p>
                      <a:pPr>
                        <a:lnSpc>
                          <a:spcPct val="150000"/>
                        </a:lnSpc>
                        <a:buFont typeface="Arial" pitchFamily="34" charset="0"/>
                        <a:buNone/>
                      </a:pPr>
                      <a:endParaRPr lang="pt-PT" sz="1800" baseline="0" dirty="0" smtClean="0">
                        <a:solidFill>
                          <a:schemeClr val="tx1"/>
                        </a:solidFill>
                        <a:latin typeface="Calibri" pitchFamily="34" charset="0"/>
                      </a:endParaRPr>
                    </a:p>
                    <a:p>
                      <a:pPr>
                        <a:lnSpc>
                          <a:spcPct val="150000"/>
                        </a:lnSpc>
                        <a:buFont typeface="Arial" pitchFamily="34" charset="0"/>
                        <a:buChar char="•"/>
                      </a:pPr>
                      <a:endParaRPr lang="pt-PT" sz="1800" dirty="0">
                        <a:solidFill>
                          <a:schemeClr val="tx1"/>
                        </a:solidFill>
                        <a:latin typeface="Calibri"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002060"/>
                    </a:solidFill>
                  </a:tcPr>
                </a:tc>
                <a:tc>
                  <a:txBody>
                    <a:bodyPr/>
                    <a:lstStyle/>
                    <a:p>
                      <a:pPr>
                        <a:lnSpc>
                          <a:spcPct val="150000"/>
                        </a:lnSpc>
                        <a:buFont typeface="Arial" pitchFamily="34" charset="0"/>
                        <a:buChar char="•"/>
                      </a:pPr>
                      <a:r>
                        <a:rPr lang="pt-PT" sz="1800" dirty="0" smtClean="0">
                          <a:solidFill>
                            <a:schemeClr val="tx1"/>
                          </a:solidFill>
                          <a:latin typeface="Calibri" pitchFamily="34" charset="0"/>
                        </a:rPr>
                        <a:t> Fumo</a:t>
                      </a:r>
                    </a:p>
                    <a:p>
                      <a:pPr>
                        <a:lnSpc>
                          <a:spcPct val="150000"/>
                        </a:lnSpc>
                        <a:buFont typeface="Arial" pitchFamily="34" charset="0"/>
                        <a:buChar char="•"/>
                      </a:pPr>
                      <a:r>
                        <a:rPr lang="pt-PT" sz="1800" dirty="0" smtClean="0">
                          <a:solidFill>
                            <a:schemeClr val="tx1"/>
                          </a:solidFill>
                          <a:latin typeface="Calibri" pitchFamily="34" charset="0"/>
                        </a:rPr>
                        <a:t> Inalação nasal</a:t>
                      </a:r>
                    </a:p>
                    <a:p>
                      <a:pPr>
                        <a:lnSpc>
                          <a:spcPct val="150000"/>
                        </a:lnSpc>
                        <a:buFont typeface="Arial" pitchFamily="34" charset="0"/>
                        <a:buChar char="•"/>
                      </a:pPr>
                      <a:r>
                        <a:rPr lang="pt-PT" sz="1800" dirty="0" smtClean="0">
                          <a:solidFill>
                            <a:schemeClr val="tx1"/>
                          </a:solidFill>
                          <a:latin typeface="Calibri" pitchFamily="34" charset="0"/>
                        </a:rPr>
                        <a:t> Ingestão oral (</a:t>
                      </a:r>
                      <a:r>
                        <a:rPr lang="pt-PT" sz="1800" smtClean="0">
                          <a:solidFill>
                            <a:schemeClr val="tx1"/>
                          </a:solidFill>
                          <a:latin typeface="Calibri" pitchFamily="34" charset="0"/>
                        </a:rPr>
                        <a:t>sabor</a:t>
                      </a:r>
                      <a:r>
                        <a:rPr lang="pt-PT" sz="1800" baseline="0" smtClean="0">
                          <a:solidFill>
                            <a:schemeClr val="tx1"/>
                          </a:solidFill>
                          <a:latin typeface="Calibri" pitchFamily="34" charset="0"/>
                        </a:rPr>
                        <a:t> amargo)</a:t>
                      </a:r>
                      <a:endParaRPr lang="pt-PT" sz="1800" dirty="0" smtClean="0">
                        <a:solidFill>
                          <a:schemeClr val="tx1"/>
                        </a:solidFill>
                        <a:latin typeface="Calibri" pitchFamily="34" charset="0"/>
                      </a:endParaRPr>
                    </a:p>
                    <a:p>
                      <a:pPr>
                        <a:lnSpc>
                          <a:spcPct val="150000"/>
                        </a:lnSpc>
                        <a:buFont typeface="Arial" pitchFamily="34" charset="0"/>
                        <a:buChar char="•"/>
                      </a:pPr>
                      <a:r>
                        <a:rPr lang="pt-PT" sz="1800" dirty="0" smtClean="0">
                          <a:solidFill>
                            <a:schemeClr val="tx1"/>
                          </a:solidFill>
                          <a:latin typeface="Calibri" pitchFamily="34" charset="0"/>
                        </a:rPr>
                        <a:t> Injecção intravenosa (pouco frequente)</a:t>
                      </a:r>
                      <a:endParaRPr lang="pt-PT" sz="1800" dirty="0">
                        <a:solidFill>
                          <a:schemeClr val="tx1"/>
                        </a:solidFill>
                        <a:latin typeface="Calibri"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002060"/>
                    </a:solidFill>
                  </a:tcPr>
                </a:tc>
                <a:tc>
                  <a:txBody>
                    <a:bodyPr/>
                    <a:lstStyle/>
                    <a:p>
                      <a:pPr>
                        <a:lnSpc>
                          <a:spcPct val="150000"/>
                        </a:lnSpc>
                        <a:buFont typeface="Arial" pitchFamily="34" charset="0"/>
                        <a:buChar char="•"/>
                      </a:pPr>
                      <a:r>
                        <a:rPr lang="pt-PT" sz="1800" dirty="0" smtClean="0">
                          <a:solidFill>
                            <a:schemeClr val="tx1"/>
                          </a:solidFill>
                          <a:latin typeface="Calibri" pitchFamily="34" charset="0"/>
                        </a:rPr>
                        <a:t> Hipertensão</a:t>
                      </a:r>
                    </a:p>
                    <a:p>
                      <a:pPr>
                        <a:lnSpc>
                          <a:spcPct val="150000"/>
                        </a:lnSpc>
                        <a:buFont typeface="Arial" pitchFamily="34" charset="0"/>
                        <a:buChar char="•"/>
                      </a:pPr>
                      <a:r>
                        <a:rPr lang="pt-PT" sz="1800" dirty="0" smtClean="0">
                          <a:solidFill>
                            <a:schemeClr val="tx1"/>
                          </a:solidFill>
                          <a:latin typeface="Calibri" pitchFamily="34" charset="0"/>
                        </a:rPr>
                        <a:t> Taquicardia /</a:t>
                      </a:r>
                      <a:r>
                        <a:rPr lang="pt-PT" sz="1800" baseline="0" dirty="0" smtClean="0">
                          <a:solidFill>
                            <a:schemeClr val="tx1"/>
                          </a:solidFill>
                          <a:latin typeface="Calibri" pitchFamily="34" charset="0"/>
                        </a:rPr>
                        <a:t> paragem cardíaca</a:t>
                      </a:r>
                    </a:p>
                    <a:p>
                      <a:pPr>
                        <a:lnSpc>
                          <a:spcPct val="150000"/>
                        </a:lnSpc>
                        <a:buFont typeface="Arial" pitchFamily="34" charset="0"/>
                        <a:buChar char="•"/>
                      </a:pPr>
                      <a:r>
                        <a:rPr lang="pt-PT" sz="1800" baseline="0" dirty="0" smtClean="0">
                          <a:solidFill>
                            <a:schemeClr val="tx1"/>
                          </a:solidFill>
                          <a:latin typeface="Calibri" pitchFamily="34" charset="0"/>
                        </a:rPr>
                        <a:t> Náusea e vómito</a:t>
                      </a:r>
                    </a:p>
                    <a:p>
                      <a:pPr>
                        <a:lnSpc>
                          <a:spcPct val="150000"/>
                        </a:lnSpc>
                        <a:buFont typeface="Arial" pitchFamily="34" charset="0"/>
                        <a:buChar char="•"/>
                      </a:pPr>
                      <a:r>
                        <a:rPr lang="pt-PT" sz="1800" baseline="0" dirty="0" smtClean="0">
                          <a:solidFill>
                            <a:schemeClr val="tx1"/>
                          </a:solidFill>
                          <a:latin typeface="Calibri" pitchFamily="34" charset="0"/>
                        </a:rPr>
                        <a:t> Discurso arrastado</a:t>
                      </a:r>
                    </a:p>
                    <a:p>
                      <a:pPr>
                        <a:lnSpc>
                          <a:spcPct val="150000"/>
                        </a:lnSpc>
                        <a:buFont typeface="Arial" pitchFamily="34" charset="0"/>
                        <a:buChar char="•"/>
                      </a:pPr>
                      <a:r>
                        <a:rPr lang="pt-PT" sz="1800" baseline="0" dirty="0" smtClean="0">
                          <a:solidFill>
                            <a:schemeClr val="tx1"/>
                          </a:solidFill>
                          <a:latin typeface="Calibri" pitchFamily="34" charset="0"/>
                        </a:rPr>
                        <a:t> Descoordenação</a:t>
                      </a:r>
                    </a:p>
                    <a:p>
                      <a:pPr>
                        <a:lnSpc>
                          <a:spcPct val="150000"/>
                        </a:lnSpc>
                        <a:buFont typeface="Arial" pitchFamily="34" charset="0"/>
                        <a:buChar char="•"/>
                      </a:pPr>
                      <a:r>
                        <a:rPr lang="pt-PT" sz="1800" baseline="0" dirty="0" smtClean="0">
                          <a:solidFill>
                            <a:schemeClr val="tx1"/>
                          </a:solidFill>
                          <a:latin typeface="Calibri" pitchFamily="34" charset="0"/>
                        </a:rPr>
                        <a:t> Confusão/euforia</a:t>
                      </a:r>
                    </a:p>
                    <a:p>
                      <a:pPr>
                        <a:lnSpc>
                          <a:spcPct val="150000"/>
                        </a:lnSpc>
                        <a:buFont typeface="Arial" pitchFamily="34" charset="0"/>
                        <a:buChar char="•"/>
                      </a:pPr>
                      <a:r>
                        <a:rPr lang="pt-PT" sz="1800" baseline="0" dirty="0" smtClean="0">
                          <a:solidFill>
                            <a:schemeClr val="tx1"/>
                          </a:solidFill>
                          <a:latin typeface="Calibri" pitchFamily="34" charset="0"/>
                        </a:rPr>
                        <a:t> Amnésia, agressão</a:t>
                      </a:r>
                    </a:p>
                    <a:p>
                      <a:pPr>
                        <a:lnSpc>
                          <a:spcPct val="150000"/>
                        </a:lnSpc>
                        <a:buFont typeface="Arial" pitchFamily="34" charset="0"/>
                        <a:buChar char="•"/>
                      </a:pPr>
                      <a:r>
                        <a:rPr lang="pt-PT" sz="1800" baseline="0" dirty="0" smtClean="0">
                          <a:solidFill>
                            <a:schemeClr val="tx1"/>
                          </a:solidFill>
                          <a:latin typeface="Calibri" pitchFamily="34" charset="0"/>
                        </a:rPr>
                        <a:t> Psicose</a:t>
                      </a:r>
                    </a:p>
                    <a:p>
                      <a:pPr>
                        <a:lnSpc>
                          <a:spcPct val="150000"/>
                        </a:lnSpc>
                        <a:buFont typeface="Arial" pitchFamily="34" charset="0"/>
                        <a:buChar char="•"/>
                      </a:pPr>
                      <a:r>
                        <a:rPr lang="pt-PT" sz="1800" baseline="0" dirty="0" smtClean="0">
                          <a:solidFill>
                            <a:schemeClr val="tx1"/>
                          </a:solidFill>
                          <a:latin typeface="Calibri" pitchFamily="34" charset="0"/>
                        </a:rPr>
                        <a:t> Coma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60"/>
                    </a:solidFill>
                  </a:tcPr>
                </a:tc>
                <a:tc>
                  <a:txBody>
                    <a:bodyPr/>
                    <a:lstStyle/>
                    <a:p>
                      <a:pPr>
                        <a:lnSpc>
                          <a:spcPct val="150000"/>
                        </a:lnSpc>
                        <a:buFont typeface="Arial" pitchFamily="34" charset="0"/>
                        <a:buChar char="•"/>
                      </a:pPr>
                      <a:r>
                        <a:rPr lang="pt-PT" sz="1800" dirty="0" smtClean="0">
                          <a:solidFill>
                            <a:schemeClr val="tx1"/>
                          </a:solidFill>
                          <a:latin typeface="Calibri" pitchFamily="34" charset="0"/>
                        </a:rPr>
                        <a:t> Dependência</a:t>
                      </a:r>
                    </a:p>
                    <a:p>
                      <a:pPr>
                        <a:lnSpc>
                          <a:spcPct val="150000"/>
                        </a:lnSpc>
                        <a:buFont typeface="Arial" pitchFamily="34" charset="0"/>
                        <a:buChar char="•"/>
                      </a:pPr>
                      <a:r>
                        <a:rPr lang="pt-PT" sz="1800" dirty="0" smtClean="0">
                          <a:solidFill>
                            <a:schemeClr val="tx1"/>
                          </a:solidFill>
                          <a:latin typeface="Calibri" pitchFamily="34" charset="0"/>
                        </a:rPr>
                        <a:t> Ansiedade crónica, confusão, depressão</a:t>
                      </a:r>
                    </a:p>
                    <a:p>
                      <a:pPr>
                        <a:lnSpc>
                          <a:spcPct val="150000"/>
                        </a:lnSpc>
                        <a:buFont typeface="Arial" pitchFamily="34" charset="0"/>
                        <a:buChar char="•"/>
                      </a:pPr>
                      <a:r>
                        <a:rPr lang="pt-PT" sz="1800" dirty="0" smtClean="0">
                          <a:solidFill>
                            <a:schemeClr val="tx1"/>
                          </a:solidFill>
                          <a:latin typeface="Calibri" pitchFamily="34" charset="0"/>
                        </a:rPr>
                        <a:t> Perda</a:t>
                      </a:r>
                      <a:r>
                        <a:rPr lang="pt-PT" sz="1800" baseline="0" dirty="0" smtClean="0">
                          <a:solidFill>
                            <a:schemeClr val="tx1"/>
                          </a:solidFill>
                          <a:latin typeface="Calibri" pitchFamily="34" charset="0"/>
                        </a:rPr>
                        <a:t> de memória,</a:t>
                      </a:r>
                    </a:p>
                    <a:p>
                      <a:pPr>
                        <a:lnSpc>
                          <a:spcPct val="150000"/>
                        </a:lnSpc>
                        <a:buFont typeface="Arial" pitchFamily="34" charset="0"/>
                        <a:buChar char="•"/>
                      </a:pPr>
                      <a:r>
                        <a:rPr lang="pt-PT" sz="1800" baseline="0" dirty="0" smtClean="0">
                          <a:solidFill>
                            <a:schemeClr val="tx1"/>
                          </a:solidFill>
                          <a:latin typeface="Calibri" pitchFamily="34" charset="0"/>
                        </a:rPr>
                        <a:t> Dificuldades de fala</a:t>
                      </a:r>
                    </a:p>
                    <a:p>
                      <a:pPr>
                        <a:lnSpc>
                          <a:spcPct val="150000"/>
                        </a:lnSpc>
                        <a:buFont typeface="Arial" pitchFamily="34" charset="0"/>
                        <a:buChar char="•"/>
                      </a:pPr>
                      <a:r>
                        <a:rPr lang="pt-PT" sz="1800" baseline="0" dirty="0" smtClean="0">
                          <a:solidFill>
                            <a:schemeClr val="tx1"/>
                          </a:solidFill>
                          <a:latin typeface="Calibri" pitchFamily="34" charset="0"/>
                        </a:rPr>
                        <a:t> Psicose, “flashbacks”</a:t>
                      </a:r>
                      <a:endParaRPr lang="pt-PT" sz="1800" dirty="0">
                        <a:solidFill>
                          <a:schemeClr val="tx1"/>
                        </a:solidFill>
                        <a:latin typeface="Calibri"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60"/>
                    </a:solidFill>
                  </a:tcPr>
                </a:tc>
              </a:tr>
            </a:tbl>
          </a:graphicData>
        </a:graphic>
      </p:graphicFrame>
      <p:sp>
        <p:nvSpPr>
          <p:cNvPr id="5" name="Marcador de Posição do Número do Diapositivo 4"/>
          <p:cNvSpPr>
            <a:spLocks noGrp="1"/>
          </p:cNvSpPr>
          <p:nvPr>
            <p:ph type="sldNum" sz="quarter" idx="12"/>
          </p:nvPr>
        </p:nvSpPr>
        <p:spPr>
          <a:xfrm>
            <a:off x="6786578" y="6400800"/>
            <a:ext cx="2133600" cy="457200"/>
          </a:xfrm>
        </p:spPr>
        <p:txBody>
          <a:bodyPr/>
          <a:lstStyle/>
          <a:p>
            <a:pPr>
              <a:defRPr/>
            </a:pPr>
            <a:fld id="{CE210E42-741E-4626-BCE9-6316597F164B}" type="slidenum">
              <a:rPr lang="pt-PT" smtClean="0"/>
              <a:pPr>
                <a:defRPr/>
              </a:pPr>
              <a:t>24</a:t>
            </a:fld>
            <a:endParaRPr lang="pt-PT"/>
          </a:p>
        </p:txBody>
      </p:sp>
      <p:sp>
        <p:nvSpPr>
          <p:cNvPr id="7"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214282" y="277813"/>
            <a:ext cx="8715436" cy="1139825"/>
          </a:xfrm>
        </p:spPr>
        <p:txBody>
          <a:bodyPr/>
          <a:lstStyle/>
          <a:p>
            <a:pPr algn="l">
              <a:defRPr/>
            </a:pPr>
            <a:r>
              <a:rPr lang="pt-PT" sz="2800" dirty="0" smtClean="0">
                <a:effectLst/>
              </a:rPr>
              <a:t>Substâncias voláteis (éter, clorofórmio, combustíveis)</a:t>
            </a:r>
            <a:endParaRPr lang="pt-PT" sz="2800" dirty="0">
              <a:effectLst/>
            </a:endParaRPr>
          </a:p>
        </p:txBody>
      </p:sp>
      <p:graphicFrame>
        <p:nvGraphicFramePr>
          <p:cNvPr id="6" name="Marcador de Posição de Conteúdo 5"/>
          <p:cNvGraphicFramePr>
            <a:graphicFrameLocks noGrp="1"/>
          </p:cNvGraphicFramePr>
          <p:nvPr>
            <p:ph idx="1"/>
          </p:nvPr>
        </p:nvGraphicFramePr>
        <p:xfrm>
          <a:off x="500063" y="1928813"/>
          <a:ext cx="8229600" cy="4389120"/>
        </p:xfrm>
        <a:graphic>
          <a:graphicData uri="http://schemas.openxmlformats.org/drawingml/2006/table">
            <a:tbl>
              <a:tblPr firstRow="1" bandRow="1">
                <a:tableStyleId>{073A0DAA-6AF3-43AB-8588-CEC1D06C72B9}</a:tableStyleId>
              </a:tblPr>
              <a:tblGrid>
                <a:gridCol w="2057400"/>
                <a:gridCol w="2157413"/>
                <a:gridCol w="2214578"/>
                <a:gridCol w="1800209"/>
              </a:tblGrid>
              <a:tr h="370840">
                <a:tc row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dirty="0" smtClean="0">
                          <a:solidFill>
                            <a:schemeClr val="tx1"/>
                          </a:solidFill>
                        </a:rPr>
                        <a:t>EFEITOS PROCURADOS</a:t>
                      </a:r>
                    </a:p>
                  </a:txBody>
                  <a:tcPr anchor="ctr">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row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dirty="0" smtClean="0">
                          <a:solidFill>
                            <a:schemeClr val="tx1"/>
                          </a:solidFill>
                        </a:rPr>
                        <a:t>MODO  DE ADMINISTRAÇÃO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dirty="0" smtClean="0">
                          <a:solidFill>
                            <a:schemeClr val="tx1"/>
                          </a:solidFill>
                        </a:rPr>
                        <a:t>CONSEQUÊNCIAS</a:t>
                      </a:r>
                    </a:p>
                  </a:txBody>
                  <a:tcPr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pt-PT" dirty="0"/>
                    </a:p>
                  </a:txBody>
                  <a:tcPr/>
                </a:tc>
              </a:tr>
              <a:tr h="370840">
                <a:tc vMerge="1">
                  <a:txBody>
                    <a:bodyPr/>
                    <a:lstStyle/>
                    <a:p>
                      <a:endParaRPr lang="pt-PT" dirty="0"/>
                    </a:p>
                  </a:txBody>
                  <a:tcPr>
                    <a:solidFill>
                      <a:srgbClr val="0070C0"/>
                    </a:solidFill>
                  </a:tcPr>
                </a:tc>
                <a:tc vMerge="1">
                  <a:txBody>
                    <a:bodyPr/>
                    <a:lstStyle/>
                    <a:p>
                      <a:endParaRPr lang="pt-PT" dirty="0"/>
                    </a:p>
                  </a:txBody>
                  <a:tcPr>
                    <a:solidFill>
                      <a:srgbClr val="0070C0"/>
                    </a:solidFill>
                  </a:tcP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b="1" dirty="0" smtClean="0">
                          <a:solidFill>
                            <a:schemeClr val="tx1"/>
                          </a:solidFill>
                        </a:rPr>
                        <a:t>USO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b="1" dirty="0" smtClean="0">
                          <a:solidFill>
                            <a:schemeClr val="tx1"/>
                          </a:solidFill>
                        </a:rPr>
                        <a:t>USO CRÓNICO</a:t>
                      </a: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nSpc>
                          <a:spcPct val="150000"/>
                        </a:lnSpc>
                        <a:buFont typeface="Arial" pitchFamily="34" charset="0"/>
                        <a:buChar char="•"/>
                      </a:pPr>
                      <a:r>
                        <a:rPr lang="pt-PT" sz="1800" dirty="0" smtClean="0">
                          <a:solidFill>
                            <a:schemeClr val="tx1"/>
                          </a:solidFill>
                        </a:rPr>
                        <a:t> Hilaridade</a:t>
                      </a:r>
                    </a:p>
                    <a:p>
                      <a:pPr>
                        <a:lnSpc>
                          <a:spcPct val="150000"/>
                        </a:lnSpc>
                        <a:buFont typeface="Arial" pitchFamily="34" charset="0"/>
                        <a:buChar char="•"/>
                      </a:pPr>
                      <a:r>
                        <a:rPr lang="pt-PT" sz="1800" dirty="0" smtClean="0">
                          <a:solidFill>
                            <a:schemeClr val="tx1"/>
                          </a:solidFill>
                        </a:rPr>
                        <a:t> Felicidade</a:t>
                      </a:r>
                    </a:p>
                    <a:p>
                      <a:pPr>
                        <a:lnSpc>
                          <a:spcPct val="150000"/>
                        </a:lnSpc>
                        <a:buFont typeface="Arial" pitchFamily="34" charset="0"/>
                        <a:buChar char="•"/>
                      </a:pPr>
                      <a:r>
                        <a:rPr lang="pt-PT" sz="1800" dirty="0" smtClean="0">
                          <a:solidFill>
                            <a:schemeClr val="tx1"/>
                          </a:solidFill>
                        </a:rPr>
                        <a:t> Desinibição</a:t>
                      </a:r>
                    </a:p>
                    <a:p>
                      <a:pPr>
                        <a:lnSpc>
                          <a:spcPct val="150000"/>
                        </a:lnSpc>
                        <a:buFont typeface="Arial" pitchFamily="34" charset="0"/>
                        <a:buChar char="•"/>
                      </a:pPr>
                      <a:r>
                        <a:rPr lang="pt-PT" sz="1800" dirty="0" smtClean="0">
                          <a:solidFill>
                            <a:schemeClr val="tx1"/>
                          </a:solidFill>
                        </a:rPr>
                        <a:t> Maior sociabilidade</a:t>
                      </a:r>
                    </a:p>
                    <a:p>
                      <a:pPr>
                        <a:lnSpc>
                          <a:spcPct val="150000"/>
                        </a:lnSpc>
                        <a:buFont typeface="Arial" pitchFamily="34" charset="0"/>
                        <a:buChar char="•"/>
                      </a:pPr>
                      <a:endParaRPr lang="pt-PT" sz="1800" dirty="0">
                        <a:solidFill>
                          <a:schemeClr val="tx1"/>
                        </a:solidFill>
                      </a:endParaRPr>
                    </a:p>
                  </a:txBody>
                  <a:tcPr anchor="ctr">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algn="ctr">
                        <a:lnSpc>
                          <a:spcPct val="150000"/>
                        </a:lnSpc>
                      </a:pPr>
                      <a:r>
                        <a:rPr lang="pt-PT" sz="1800" dirty="0" smtClean="0">
                          <a:solidFill>
                            <a:schemeClr val="tx1"/>
                          </a:solidFill>
                        </a:rPr>
                        <a:t>Inalação</a:t>
                      </a:r>
                      <a:endParaRPr lang="pt-PT" sz="1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a:lnSpc>
                          <a:spcPct val="150000"/>
                        </a:lnSpc>
                        <a:buFont typeface="Arial" pitchFamily="34" charset="0"/>
                        <a:buChar char="•"/>
                      </a:pPr>
                      <a:r>
                        <a:rPr lang="pt-PT" sz="1800" dirty="0" smtClean="0">
                          <a:solidFill>
                            <a:schemeClr val="tx1"/>
                          </a:solidFill>
                        </a:rPr>
                        <a:t> Desorientação</a:t>
                      </a:r>
                    </a:p>
                    <a:p>
                      <a:pPr>
                        <a:lnSpc>
                          <a:spcPct val="150000"/>
                        </a:lnSpc>
                        <a:buFont typeface="Arial" pitchFamily="34" charset="0"/>
                        <a:buChar char="•"/>
                      </a:pPr>
                      <a:r>
                        <a:rPr lang="pt-PT" sz="1800" dirty="0" smtClean="0">
                          <a:solidFill>
                            <a:schemeClr val="tx1"/>
                          </a:solidFill>
                        </a:rPr>
                        <a:t> Discurso alterado</a:t>
                      </a:r>
                    </a:p>
                    <a:p>
                      <a:pPr>
                        <a:lnSpc>
                          <a:spcPct val="150000"/>
                        </a:lnSpc>
                        <a:buFont typeface="Arial" pitchFamily="34" charset="0"/>
                        <a:buChar char="•"/>
                      </a:pPr>
                      <a:r>
                        <a:rPr lang="pt-PT" sz="1800" dirty="0" smtClean="0">
                          <a:solidFill>
                            <a:schemeClr val="tx1"/>
                          </a:solidFill>
                        </a:rPr>
                        <a:t> Movimentos desajeitados</a:t>
                      </a:r>
                    </a:p>
                    <a:p>
                      <a:pPr>
                        <a:lnSpc>
                          <a:spcPct val="150000"/>
                        </a:lnSpc>
                        <a:buFont typeface="Arial" pitchFamily="34" charset="0"/>
                        <a:buChar char="•"/>
                      </a:pPr>
                      <a:r>
                        <a:rPr lang="pt-PT" sz="1800" dirty="0" smtClean="0">
                          <a:solidFill>
                            <a:schemeClr val="tx1"/>
                          </a:solidFill>
                        </a:rPr>
                        <a:t>  Comportamento</a:t>
                      </a:r>
                      <a:r>
                        <a:rPr lang="pt-PT" sz="1800" baseline="0" dirty="0" smtClean="0">
                          <a:solidFill>
                            <a:schemeClr val="tx1"/>
                          </a:solidFill>
                        </a:rPr>
                        <a:t> desajustado</a:t>
                      </a:r>
                    </a:p>
                    <a:p>
                      <a:pPr>
                        <a:lnSpc>
                          <a:spcPct val="150000"/>
                        </a:lnSpc>
                        <a:buFont typeface="Arial" pitchFamily="34" charset="0"/>
                        <a:buChar char="•"/>
                      </a:pPr>
                      <a:r>
                        <a:rPr lang="pt-PT" sz="1800" baseline="0" dirty="0" smtClean="0">
                          <a:solidFill>
                            <a:schemeClr val="tx1"/>
                          </a:solidFill>
                        </a:rPr>
                        <a:t>Morte</a:t>
                      </a:r>
                      <a:endParaRPr lang="pt-PT" sz="180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nSpc>
                          <a:spcPct val="150000"/>
                        </a:lnSpc>
                        <a:buFont typeface="Arial" pitchFamily="34" charset="0"/>
                        <a:buChar char="•"/>
                      </a:pPr>
                      <a:r>
                        <a:rPr lang="pt-PT" sz="1800" dirty="0" smtClean="0">
                          <a:solidFill>
                            <a:schemeClr val="tx1"/>
                          </a:solidFill>
                        </a:rPr>
                        <a:t> Insónia</a:t>
                      </a:r>
                    </a:p>
                    <a:p>
                      <a:pPr>
                        <a:lnSpc>
                          <a:spcPct val="150000"/>
                        </a:lnSpc>
                        <a:buFont typeface="Arial" pitchFamily="34" charset="0"/>
                        <a:buChar char="•"/>
                      </a:pPr>
                      <a:r>
                        <a:rPr lang="pt-PT" sz="1800" dirty="0" smtClean="0">
                          <a:solidFill>
                            <a:schemeClr val="tx1"/>
                          </a:solidFill>
                        </a:rPr>
                        <a:t> Pesadelos</a:t>
                      </a:r>
                      <a:r>
                        <a:rPr lang="pt-PT" sz="1800" baseline="0" dirty="0" smtClean="0">
                          <a:solidFill>
                            <a:schemeClr val="tx1"/>
                          </a:solidFill>
                        </a:rPr>
                        <a:t> </a:t>
                      </a:r>
                    </a:p>
                    <a:p>
                      <a:pPr>
                        <a:lnSpc>
                          <a:spcPct val="150000"/>
                        </a:lnSpc>
                        <a:buFont typeface="Arial" pitchFamily="34" charset="0"/>
                        <a:buChar char="•"/>
                      </a:pPr>
                      <a:r>
                        <a:rPr lang="pt-PT" sz="1800" baseline="0" dirty="0" smtClean="0">
                          <a:solidFill>
                            <a:schemeClr val="tx1"/>
                          </a:solidFill>
                        </a:rPr>
                        <a:t> Diminuição da capacidade de concentração</a:t>
                      </a:r>
                      <a:endParaRPr lang="pt-PT" sz="1800" dirty="0">
                        <a:solidFill>
                          <a:schemeClr val="tx1"/>
                        </a:solidFill>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
        <p:nvSpPr>
          <p:cNvPr id="5" name="Marcador de Posição do Número do Diapositivo 4"/>
          <p:cNvSpPr>
            <a:spLocks noGrp="1"/>
          </p:cNvSpPr>
          <p:nvPr>
            <p:ph type="sldNum" sz="quarter" idx="12"/>
          </p:nvPr>
        </p:nvSpPr>
        <p:spPr/>
        <p:txBody>
          <a:bodyPr/>
          <a:lstStyle/>
          <a:p>
            <a:pPr>
              <a:defRPr/>
            </a:pPr>
            <a:fld id="{AFD16857-59E1-4A8C-9535-79B1E1342772}" type="slidenum">
              <a:rPr lang="pt-PT" smtClean="0"/>
              <a:pPr>
                <a:defRPr/>
              </a:pPr>
              <a:t>25</a:t>
            </a:fld>
            <a:endParaRPr lang="pt-PT"/>
          </a:p>
        </p:txBody>
      </p:sp>
      <p:sp>
        <p:nvSpPr>
          <p:cNvPr id="7"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642910" y="357166"/>
            <a:ext cx="8072494" cy="461665"/>
          </a:xfrm>
          <a:prstGeom prst="rect">
            <a:avLst/>
          </a:prstGeom>
          <a:noFill/>
        </p:spPr>
        <p:txBody>
          <a:bodyPr wrap="square" rtlCol="0">
            <a:spAutoFit/>
          </a:bodyPr>
          <a:lstStyle/>
          <a:p>
            <a:r>
              <a:rPr lang="pt-PT" sz="2400" dirty="0" smtClean="0"/>
              <a:t>Outras drogas usadas para fins abusivos: nitritos</a:t>
            </a:r>
            <a:endParaRPr lang="pt-PT" sz="2400" dirty="0"/>
          </a:p>
        </p:txBody>
      </p:sp>
      <p:sp>
        <p:nvSpPr>
          <p:cNvPr id="5" name="CaixaDeTexto 4"/>
          <p:cNvSpPr txBox="1"/>
          <p:nvPr/>
        </p:nvSpPr>
        <p:spPr>
          <a:xfrm>
            <a:off x="428596" y="908720"/>
            <a:ext cx="8358246" cy="5632311"/>
          </a:xfrm>
          <a:prstGeom prst="rect">
            <a:avLst/>
          </a:prstGeom>
          <a:noFill/>
        </p:spPr>
        <p:txBody>
          <a:bodyPr wrap="square" rtlCol="0">
            <a:spAutoFit/>
          </a:bodyPr>
          <a:lstStyle/>
          <a:p>
            <a:pPr algn="just">
              <a:lnSpc>
                <a:spcPct val="150000"/>
              </a:lnSpc>
            </a:pPr>
            <a:r>
              <a:rPr lang="pt-PT" sz="2400" dirty="0" smtClean="0"/>
              <a:t>O nitrito de amilo usa-se no tratamento de episódios de angina de peito, pelo seu efeito vasodilatador, desde o final do séc. XIX. Também se usou para facilitar o relaxamento uterino durante partos difíceis, sem consequências nem para a mãe nem para o bebé. </a:t>
            </a:r>
          </a:p>
          <a:p>
            <a:pPr algn="just">
              <a:lnSpc>
                <a:spcPct val="150000"/>
              </a:lnSpc>
            </a:pPr>
            <a:r>
              <a:rPr lang="pt-PT" sz="2400" dirty="0" smtClean="0"/>
              <a:t>O uso abusivo de nitrito de amilo, de butilo e de isobutilo tornou-se comum  nos anos 90 e, apesar das restrições ao seu uso terapêutico, estas substancias voláteis são legalmente comercializadas como aromatizadores de ambiente.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642910" y="357166"/>
            <a:ext cx="8072494" cy="461665"/>
          </a:xfrm>
          <a:prstGeom prst="rect">
            <a:avLst/>
          </a:prstGeom>
          <a:noFill/>
        </p:spPr>
        <p:txBody>
          <a:bodyPr wrap="square" rtlCol="0">
            <a:spAutoFit/>
          </a:bodyPr>
          <a:lstStyle/>
          <a:p>
            <a:r>
              <a:rPr lang="pt-PT" sz="2400" dirty="0" smtClean="0"/>
              <a:t>Outras drogas usadas para fins abusivos: nitritos</a:t>
            </a:r>
            <a:endParaRPr lang="pt-PT" sz="2400" dirty="0"/>
          </a:p>
        </p:txBody>
      </p:sp>
      <p:sp>
        <p:nvSpPr>
          <p:cNvPr id="5" name="CaixaDeTexto 4"/>
          <p:cNvSpPr txBox="1"/>
          <p:nvPr/>
        </p:nvSpPr>
        <p:spPr>
          <a:xfrm>
            <a:off x="428596" y="1447031"/>
            <a:ext cx="8358246" cy="5078313"/>
          </a:xfrm>
          <a:prstGeom prst="rect">
            <a:avLst/>
          </a:prstGeom>
          <a:noFill/>
        </p:spPr>
        <p:txBody>
          <a:bodyPr wrap="square" rtlCol="0">
            <a:spAutoFit/>
          </a:bodyPr>
          <a:lstStyle/>
          <a:p>
            <a:pPr algn="just">
              <a:lnSpc>
                <a:spcPct val="150000"/>
              </a:lnSpc>
            </a:pPr>
            <a:r>
              <a:rPr lang="pt-PT" sz="2400" dirty="0" smtClean="0"/>
              <a:t>São líquidos amarelos, pouco estáveis, com cheiro característico, irritantes quando contactam com a pele. </a:t>
            </a:r>
          </a:p>
          <a:p>
            <a:pPr algn="just">
              <a:lnSpc>
                <a:spcPct val="150000"/>
              </a:lnSpc>
            </a:pPr>
            <a:r>
              <a:rPr lang="pt-PT" sz="2400" dirty="0" smtClean="0"/>
              <a:t>Comercializam-se através da Internet, em “</a:t>
            </a:r>
            <a:r>
              <a:rPr lang="pt-PT" sz="2400" dirty="0" err="1" smtClean="0"/>
              <a:t>sex</a:t>
            </a:r>
            <a:r>
              <a:rPr lang="pt-PT" sz="2400" dirty="0" smtClean="0"/>
              <a:t> </a:t>
            </a:r>
            <a:r>
              <a:rPr lang="pt-PT" sz="2400" dirty="0" err="1" smtClean="0"/>
              <a:t>shops</a:t>
            </a:r>
            <a:r>
              <a:rPr lang="pt-PT" sz="2400" dirty="0" smtClean="0"/>
              <a:t>” e discotecas, em muitos países ocidentais. São baratos e fornecidos em frascos pequenos, fáceis de utilizar.</a:t>
            </a:r>
          </a:p>
          <a:p>
            <a:pPr algn="just">
              <a:lnSpc>
                <a:spcPct val="150000"/>
              </a:lnSpc>
            </a:pPr>
            <a:r>
              <a:rPr lang="pt-PT" sz="2400" dirty="0" smtClean="0"/>
              <a:t>O consumo faz-se por inalação dos vapores que se libertam quando se destapa o frasco.</a:t>
            </a:r>
          </a:p>
          <a:p>
            <a:pPr algn="just">
              <a:lnSpc>
                <a:spcPct val="150000"/>
              </a:lnSpc>
            </a:pPr>
            <a:r>
              <a:rPr lang="pt-PT" sz="2400" dirty="0" smtClean="0"/>
              <a:t>Os utilizadores são jovens entre os 11 e 24 anos ou adultos, com menor  incidência nos adultos.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642910" y="357166"/>
            <a:ext cx="8072494" cy="461665"/>
          </a:xfrm>
          <a:prstGeom prst="rect">
            <a:avLst/>
          </a:prstGeom>
          <a:noFill/>
        </p:spPr>
        <p:txBody>
          <a:bodyPr wrap="square" rtlCol="0">
            <a:spAutoFit/>
          </a:bodyPr>
          <a:lstStyle/>
          <a:p>
            <a:r>
              <a:rPr lang="pt-PT" sz="2400" dirty="0" smtClean="0"/>
              <a:t>Outras drogas usadas para fins abusivos: nitritos</a:t>
            </a:r>
            <a:endParaRPr lang="pt-PT" sz="2400" dirty="0"/>
          </a:p>
        </p:txBody>
      </p:sp>
      <p:grpSp>
        <p:nvGrpSpPr>
          <p:cNvPr id="2" name="Grupo 7"/>
          <p:cNvGrpSpPr/>
          <p:nvPr/>
        </p:nvGrpSpPr>
        <p:grpSpPr>
          <a:xfrm>
            <a:off x="428596" y="1285860"/>
            <a:ext cx="1000132" cy="3143272"/>
            <a:chOff x="428596" y="1285860"/>
            <a:chExt cx="1000132" cy="3143272"/>
          </a:xfrm>
        </p:grpSpPr>
        <p:grpSp>
          <p:nvGrpSpPr>
            <p:cNvPr id="3" name="Grupo 6"/>
            <p:cNvGrpSpPr/>
            <p:nvPr/>
          </p:nvGrpSpPr>
          <p:grpSpPr>
            <a:xfrm>
              <a:off x="428596" y="1285860"/>
              <a:ext cx="981076" cy="2052647"/>
              <a:chOff x="428596" y="1285860"/>
              <a:chExt cx="981076" cy="2052647"/>
            </a:xfrm>
          </p:grpSpPr>
          <p:pic>
            <p:nvPicPr>
              <p:cNvPr id="1026" name="Picture 2" descr="http://t3.gstatic.com/images?q=tbn:QioHAZlRxswbtM:http://websites.uk-plc.net/Liquid_Gold/images/c126920p1208317.jpg">
                <a:hlinkClick r:id="rId2"/>
              </p:cNvPr>
              <p:cNvPicPr>
                <a:picLocks noChangeAspect="1" noChangeArrowheads="1"/>
              </p:cNvPicPr>
              <p:nvPr/>
            </p:nvPicPr>
            <p:blipFill>
              <a:blip r:embed="rId3" cstate="print"/>
              <a:srcRect/>
              <a:stretch>
                <a:fillRect/>
              </a:stretch>
            </p:blipFill>
            <p:spPr bwMode="auto">
              <a:xfrm>
                <a:off x="428596" y="1285860"/>
                <a:ext cx="962025" cy="962025"/>
              </a:xfrm>
              <a:prstGeom prst="rect">
                <a:avLst/>
              </a:prstGeom>
              <a:noFill/>
            </p:spPr>
          </p:pic>
          <p:pic>
            <p:nvPicPr>
              <p:cNvPr id="1028" name="Picture 4" descr="http://t3.gstatic.com/images?q=tbn:XjcXdGntmjO7nM:http://www.shivaheadshop.co.uk/images/150/120/3874.jpg">
                <a:hlinkClick r:id="rId4"/>
              </p:cNvPr>
              <p:cNvPicPr>
                <a:picLocks noChangeAspect="1" noChangeArrowheads="1"/>
              </p:cNvPicPr>
              <p:nvPr/>
            </p:nvPicPr>
            <p:blipFill>
              <a:blip r:embed="rId5" cstate="print"/>
              <a:srcRect/>
              <a:stretch>
                <a:fillRect/>
              </a:stretch>
            </p:blipFill>
            <p:spPr bwMode="auto">
              <a:xfrm>
                <a:off x="428596" y="2357430"/>
                <a:ext cx="981076" cy="981077"/>
              </a:xfrm>
              <a:prstGeom prst="rect">
                <a:avLst/>
              </a:prstGeom>
              <a:noFill/>
            </p:spPr>
          </p:pic>
        </p:grpSp>
        <p:pic>
          <p:nvPicPr>
            <p:cNvPr id="1030" name="Picture 6" descr="http://t3.gstatic.com/images?q=tbn:VO07CGPrfmpzZM:http://www.roomodouriser.com/shop/images/rave_klein.gif">
              <a:hlinkClick r:id="rId6"/>
            </p:cNvPr>
            <p:cNvPicPr>
              <a:picLocks noChangeAspect="1" noChangeArrowheads="1"/>
            </p:cNvPicPr>
            <p:nvPr/>
          </p:nvPicPr>
          <p:blipFill>
            <a:blip r:embed="rId7" cstate="print"/>
            <a:srcRect/>
            <a:stretch>
              <a:fillRect/>
            </a:stretch>
          </p:blipFill>
          <p:spPr bwMode="auto">
            <a:xfrm>
              <a:off x="428596" y="3428999"/>
              <a:ext cx="1000132" cy="1000133"/>
            </a:xfrm>
            <a:prstGeom prst="rect">
              <a:avLst/>
            </a:prstGeom>
            <a:noFill/>
          </p:spPr>
        </p:pic>
      </p:grpSp>
      <p:sp>
        <p:nvSpPr>
          <p:cNvPr id="9" name="CaixaDeTexto 8"/>
          <p:cNvSpPr txBox="1"/>
          <p:nvPr/>
        </p:nvSpPr>
        <p:spPr>
          <a:xfrm>
            <a:off x="1571604" y="1071546"/>
            <a:ext cx="7286676" cy="3416320"/>
          </a:xfrm>
          <a:prstGeom prst="rect">
            <a:avLst/>
          </a:prstGeom>
          <a:noFill/>
        </p:spPr>
        <p:txBody>
          <a:bodyPr wrap="square" rtlCol="0">
            <a:spAutoFit/>
          </a:bodyPr>
          <a:lstStyle/>
          <a:p>
            <a:pPr>
              <a:lnSpc>
                <a:spcPct val="150000"/>
              </a:lnSpc>
            </a:pPr>
            <a:r>
              <a:rPr lang="pt-PT" sz="2400" dirty="0" smtClean="0"/>
              <a:t>Efeitos procurados:</a:t>
            </a:r>
          </a:p>
          <a:p>
            <a:pPr algn="just">
              <a:lnSpc>
                <a:spcPct val="150000"/>
              </a:lnSpc>
            </a:pPr>
            <a:r>
              <a:rPr lang="pt-PT" sz="2400" dirty="0" smtClean="0"/>
              <a:t>Sensação rápida de excitação, após a inalação – “</a:t>
            </a:r>
            <a:r>
              <a:rPr lang="pt-PT" sz="2400" dirty="0" err="1" smtClean="0"/>
              <a:t>rush</a:t>
            </a:r>
            <a:r>
              <a:rPr lang="pt-PT" sz="2400" dirty="0" smtClean="0"/>
              <a:t>, </a:t>
            </a:r>
            <a:r>
              <a:rPr lang="pt-PT" sz="2400" dirty="0" err="1" smtClean="0"/>
              <a:t>high</a:t>
            </a:r>
            <a:r>
              <a:rPr lang="pt-PT" sz="2400" dirty="0" smtClean="0"/>
              <a:t>” – este efeito dura poucos minutos e está associado a uma sensação de calor; para que as sensações persistam, os utilizadores repetem a inalação com regularidade,.</a:t>
            </a:r>
          </a:p>
        </p:txBody>
      </p:sp>
      <p:sp>
        <p:nvSpPr>
          <p:cNvPr id="10" name="CaixaDeTexto 9"/>
          <p:cNvSpPr txBox="1"/>
          <p:nvPr/>
        </p:nvSpPr>
        <p:spPr>
          <a:xfrm>
            <a:off x="285720" y="4357694"/>
            <a:ext cx="8572560" cy="2308324"/>
          </a:xfrm>
          <a:prstGeom prst="rect">
            <a:avLst/>
          </a:prstGeom>
          <a:noFill/>
        </p:spPr>
        <p:txBody>
          <a:bodyPr wrap="square" rtlCol="0">
            <a:spAutoFit/>
          </a:bodyPr>
          <a:lstStyle/>
          <a:p>
            <a:pPr algn="just">
              <a:lnSpc>
                <a:spcPct val="150000"/>
              </a:lnSpc>
            </a:pPr>
            <a:r>
              <a:rPr lang="pt-PT" sz="2400" dirty="0" smtClean="0"/>
              <a:t>Muitas vezes associam-se os nitritos com ecstasy ou LSD, porque se crê potenciarem os efeitos destas drogas. Usam-se para libertar a inibição na pista de dança, mas também se procuram os supostos efeitos afrodisíacos.</a:t>
            </a:r>
            <a:endParaRPr lang="pt-PT"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642910" y="357166"/>
            <a:ext cx="8072494" cy="461665"/>
          </a:xfrm>
          <a:prstGeom prst="rect">
            <a:avLst/>
          </a:prstGeom>
          <a:noFill/>
        </p:spPr>
        <p:txBody>
          <a:bodyPr wrap="square" rtlCol="0">
            <a:spAutoFit/>
          </a:bodyPr>
          <a:lstStyle/>
          <a:p>
            <a:r>
              <a:rPr lang="pt-PT" sz="2400" dirty="0" smtClean="0"/>
              <a:t>Outras drogas usadas para fins abusivos: nitritos</a:t>
            </a:r>
            <a:endParaRPr lang="pt-PT" sz="2400" dirty="0"/>
          </a:p>
        </p:txBody>
      </p:sp>
      <p:sp>
        <p:nvSpPr>
          <p:cNvPr id="11" name="CaixaDeTexto 10"/>
          <p:cNvSpPr txBox="1"/>
          <p:nvPr/>
        </p:nvSpPr>
        <p:spPr>
          <a:xfrm>
            <a:off x="357158" y="1000108"/>
            <a:ext cx="8572560" cy="5632311"/>
          </a:xfrm>
          <a:prstGeom prst="rect">
            <a:avLst/>
          </a:prstGeom>
          <a:noFill/>
        </p:spPr>
        <p:txBody>
          <a:bodyPr wrap="square" rtlCol="0">
            <a:spAutoFit/>
          </a:bodyPr>
          <a:lstStyle/>
          <a:p>
            <a:pPr>
              <a:lnSpc>
                <a:spcPct val="150000"/>
              </a:lnSpc>
            </a:pPr>
            <a:r>
              <a:rPr lang="pt-PT" sz="2400" dirty="0" smtClean="0"/>
              <a:t>Efeitos adversos:</a:t>
            </a:r>
          </a:p>
          <a:p>
            <a:pPr algn="just">
              <a:lnSpc>
                <a:spcPct val="150000"/>
              </a:lnSpc>
            </a:pPr>
            <a:r>
              <a:rPr lang="pt-PT" sz="2400" dirty="0" smtClean="0"/>
              <a:t>Muitos utilizadores de nitritos sentem desconforto após a inalação e referem: tonturas, náusea, rubor da face e calor, taquicardia, pressão intra-ocular, visão perturbada, cefaleias e sensação de queimadura à volta da boca e do nariz.</a:t>
            </a:r>
          </a:p>
          <a:p>
            <a:pPr algn="just">
              <a:lnSpc>
                <a:spcPct val="150000"/>
              </a:lnSpc>
            </a:pPr>
            <a:r>
              <a:rPr lang="pt-PT" sz="2400" dirty="0" smtClean="0"/>
              <a:t>O uso prolongado ou muito concentrado produz reacções adversas mais graves que podem prolongar-se por vários dias – dermatite facial, por vezes associada como uma reacção semelhante a sinusite, inflamação dos olhos, sensação de fraqueza, suores frios e desmaio. </a:t>
            </a:r>
            <a:endParaRPr lang="pt-PT"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Posição de Conteúdo 5"/>
          <p:cNvSpPr>
            <a:spLocks noGrp="1"/>
          </p:cNvSpPr>
          <p:nvPr>
            <p:ph idx="4294967295"/>
          </p:nvPr>
        </p:nvSpPr>
        <p:spPr>
          <a:xfrm>
            <a:off x="642938" y="1285875"/>
            <a:ext cx="8501062" cy="4845050"/>
          </a:xfrm>
        </p:spPr>
        <p:txBody>
          <a:bodyPr/>
          <a:lstStyle/>
          <a:p>
            <a:pPr algn="just">
              <a:buFont typeface="Wingdings" pitchFamily="2" charset="2"/>
              <a:buNone/>
              <a:defRPr/>
            </a:pPr>
            <a:r>
              <a:rPr lang="pt-PT" sz="2400" dirty="0" smtClean="0"/>
              <a:t> </a:t>
            </a:r>
          </a:p>
          <a:p>
            <a:pPr algn="just">
              <a:defRPr/>
            </a:pPr>
            <a:endParaRPr lang="pt-PT" sz="2400" dirty="0" smtClean="0"/>
          </a:p>
          <a:p>
            <a:pPr>
              <a:defRPr/>
            </a:pPr>
            <a:endParaRPr lang="pt-PT" sz="2400" dirty="0"/>
          </a:p>
        </p:txBody>
      </p:sp>
      <p:sp>
        <p:nvSpPr>
          <p:cNvPr id="8" name="CaixaDeTexto 7"/>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3</a:t>
            </a:fld>
            <a:r>
              <a:rPr lang="pt-PT" sz="1100" dirty="0" smtClean="0"/>
              <a:t> Nídia Braz 2014 </a:t>
            </a:r>
            <a:endParaRPr lang="pt-PT" sz="1100" dirty="0"/>
          </a:p>
        </p:txBody>
      </p:sp>
      <p:sp>
        <p:nvSpPr>
          <p:cNvPr id="9" name="CaixaDeTexto 8"/>
          <p:cNvSpPr txBox="1"/>
          <p:nvPr/>
        </p:nvSpPr>
        <p:spPr>
          <a:xfrm>
            <a:off x="539552" y="605001"/>
            <a:ext cx="8136904" cy="5632311"/>
          </a:xfrm>
          <a:prstGeom prst="rect">
            <a:avLst/>
          </a:prstGeom>
          <a:noFill/>
        </p:spPr>
        <p:txBody>
          <a:bodyPr wrap="square" rtlCol="0">
            <a:spAutoFit/>
          </a:bodyPr>
          <a:lstStyle/>
          <a:p>
            <a:pPr algn="just">
              <a:lnSpc>
                <a:spcPct val="150000"/>
              </a:lnSpc>
            </a:pPr>
            <a:r>
              <a:rPr lang="pt-PT" sz="2400" b="1" dirty="0" smtClean="0">
                <a:latin typeface="Calibri" pitchFamily="34" charset="0"/>
                <a:cs typeface="Calibri" pitchFamily="34" charset="0"/>
              </a:rPr>
              <a:t>Intoxicação</a:t>
            </a:r>
            <a:r>
              <a:rPr lang="pt-PT" sz="2400" dirty="0" smtClean="0">
                <a:latin typeface="Calibri" pitchFamily="34" charset="0"/>
                <a:cs typeface="Calibri" pitchFamily="34" charset="0"/>
              </a:rPr>
              <a:t>: padrão de alterações de comportamento, mentais e físicas, provocadas pelo consumo de substâncias psicoactivas.</a:t>
            </a:r>
          </a:p>
          <a:p>
            <a:pPr algn="just">
              <a:lnSpc>
                <a:spcPct val="150000"/>
              </a:lnSpc>
            </a:pPr>
            <a:r>
              <a:rPr lang="pt-PT" sz="2400" b="1" dirty="0" smtClean="0">
                <a:latin typeface="Calibri" pitchFamily="34" charset="0"/>
                <a:cs typeface="Calibri" pitchFamily="34" charset="0"/>
              </a:rPr>
              <a:t>Reforço positivo</a:t>
            </a:r>
            <a:r>
              <a:rPr lang="pt-PT" sz="2400" dirty="0" smtClean="0">
                <a:latin typeface="Calibri" pitchFamily="34" charset="0"/>
                <a:cs typeface="Calibri" pitchFamily="34" charset="0"/>
              </a:rPr>
              <a:t>: um consumo que provoca os efeitos desejados, reforça a vontade de consumos semelhantes futuros.</a:t>
            </a:r>
          </a:p>
          <a:p>
            <a:pPr algn="just">
              <a:lnSpc>
                <a:spcPct val="150000"/>
              </a:lnSpc>
            </a:pPr>
            <a:r>
              <a:rPr lang="pt-PT" sz="2400" b="1" dirty="0" smtClean="0">
                <a:latin typeface="Calibri" pitchFamily="34" charset="0"/>
                <a:cs typeface="Calibri" pitchFamily="34" charset="0"/>
              </a:rPr>
              <a:t>Reforço negativo</a:t>
            </a:r>
            <a:r>
              <a:rPr lang="pt-PT" sz="2400" dirty="0" smtClean="0">
                <a:latin typeface="Calibri" pitchFamily="34" charset="0"/>
                <a:cs typeface="Calibri" pitchFamily="34" charset="0"/>
              </a:rPr>
              <a:t>: a principal causa da vontade de um consumo assenta na necessidade de evitar os sintomas de privação.</a:t>
            </a:r>
          </a:p>
          <a:p>
            <a:pPr algn="just">
              <a:lnSpc>
                <a:spcPct val="150000"/>
              </a:lnSpc>
            </a:pPr>
            <a:r>
              <a:rPr lang="pt-PT" sz="2400" b="1" dirty="0" smtClean="0">
                <a:latin typeface="Calibri" pitchFamily="34" charset="0"/>
                <a:cs typeface="Calibri" pitchFamily="34" charset="0"/>
              </a:rPr>
              <a:t>Tolerância</a:t>
            </a:r>
            <a:r>
              <a:rPr lang="pt-PT" sz="2400" dirty="0" smtClean="0">
                <a:latin typeface="Calibri" pitchFamily="34" charset="0"/>
                <a:cs typeface="Calibri" pitchFamily="34" charset="0"/>
              </a:rPr>
              <a:t>: situação em que consumos sucessivos com doses semelhantes produzem efeitos progressivamente menores, de tal modo que se aumentam as doses para obter efeitos semelhantes.</a:t>
            </a:r>
            <a:endParaRPr lang="pt-PT" sz="2400" dirty="0">
              <a:latin typeface="Calibri" pitchFamily="34" charset="0"/>
              <a:cs typeface="Calibri" pitchFamily="34" charset="0"/>
            </a:endParaRPr>
          </a:p>
        </p:txBody>
      </p:sp>
    </p:spTree>
    <p:extLst>
      <p:ext uri="{BB962C8B-B14F-4D97-AF65-F5344CB8AC3E}">
        <p14:creationId xmlns:p14="http://schemas.microsoft.com/office/powerpoint/2010/main" val="24831085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642910" y="357166"/>
            <a:ext cx="8072494" cy="461665"/>
          </a:xfrm>
          <a:prstGeom prst="rect">
            <a:avLst/>
          </a:prstGeom>
          <a:noFill/>
        </p:spPr>
        <p:txBody>
          <a:bodyPr wrap="square" rtlCol="0">
            <a:spAutoFit/>
          </a:bodyPr>
          <a:lstStyle/>
          <a:p>
            <a:r>
              <a:rPr lang="pt-PT" sz="2400" dirty="0" smtClean="0"/>
              <a:t>Outras drogas usadas para fins abusivos: nitritos</a:t>
            </a:r>
            <a:endParaRPr lang="pt-PT" sz="2400" dirty="0"/>
          </a:p>
        </p:txBody>
      </p:sp>
      <p:sp>
        <p:nvSpPr>
          <p:cNvPr id="11" name="CaixaDeTexto 10"/>
          <p:cNvSpPr txBox="1"/>
          <p:nvPr/>
        </p:nvSpPr>
        <p:spPr>
          <a:xfrm>
            <a:off x="357158" y="1000108"/>
            <a:ext cx="8572560" cy="5632311"/>
          </a:xfrm>
          <a:prstGeom prst="rect">
            <a:avLst/>
          </a:prstGeom>
          <a:noFill/>
        </p:spPr>
        <p:txBody>
          <a:bodyPr wrap="square" rtlCol="0">
            <a:spAutoFit/>
          </a:bodyPr>
          <a:lstStyle/>
          <a:p>
            <a:pPr>
              <a:lnSpc>
                <a:spcPct val="150000"/>
              </a:lnSpc>
            </a:pPr>
            <a:r>
              <a:rPr lang="pt-PT" sz="2400" dirty="0" smtClean="0"/>
              <a:t>Efeitos adversos:</a:t>
            </a:r>
          </a:p>
          <a:p>
            <a:pPr algn="just">
              <a:lnSpc>
                <a:spcPct val="150000"/>
              </a:lnSpc>
            </a:pPr>
            <a:r>
              <a:rPr lang="pt-PT" sz="2400" dirty="0" smtClean="0"/>
              <a:t>Os nitritos são convertidos </a:t>
            </a:r>
            <a:r>
              <a:rPr lang="pt-PT" sz="2400" i="1" dirty="0" smtClean="0"/>
              <a:t>in vivo </a:t>
            </a:r>
            <a:r>
              <a:rPr lang="pt-PT" sz="2400" dirty="0" smtClean="0"/>
              <a:t>em óxido nítrico.</a:t>
            </a:r>
          </a:p>
          <a:p>
            <a:pPr algn="just">
              <a:lnSpc>
                <a:spcPct val="150000"/>
              </a:lnSpc>
            </a:pPr>
            <a:r>
              <a:rPr lang="pt-PT" sz="2400" dirty="0" smtClean="0"/>
              <a:t>Há relatos de metahemoglobinemia, episódios psicóticos e morte súbita, mas estão geralmente associados com o consumo por ingestão oral, em vez de inalação.</a:t>
            </a:r>
          </a:p>
          <a:p>
            <a:pPr algn="just">
              <a:lnSpc>
                <a:spcPct val="150000"/>
              </a:lnSpc>
            </a:pPr>
            <a:r>
              <a:rPr lang="pt-PT" sz="2400" dirty="0" smtClean="0"/>
              <a:t>Os nitritos tornam-se perigosos para os hipotensos e para doentes cardíacos. Podem piorar situações de glaucoma.</a:t>
            </a:r>
          </a:p>
          <a:p>
            <a:pPr algn="just">
              <a:lnSpc>
                <a:spcPct val="150000"/>
              </a:lnSpc>
            </a:pPr>
            <a:r>
              <a:rPr lang="pt-PT" sz="2400" dirty="0" smtClean="0"/>
              <a:t>Não provocam dependência.</a:t>
            </a:r>
          </a:p>
          <a:p>
            <a:pPr algn="just">
              <a:lnSpc>
                <a:spcPct val="150000"/>
              </a:lnSpc>
            </a:pPr>
            <a:r>
              <a:rPr lang="pt-PT" sz="2400" dirty="0" smtClean="0"/>
              <a:t>Interacções com </a:t>
            </a:r>
            <a:r>
              <a:rPr lang="pt-PT" sz="2400" dirty="0" err="1" smtClean="0"/>
              <a:t>sildenafil</a:t>
            </a:r>
            <a:r>
              <a:rPr lang="pt-PT" sz="2400" dirty="0" smtClean="0"/>
              <a:t> e afins: a combinação com estes fármacos pode baixar a tensão arterial para níveis perigosos.</a:t>
            </a:r>
          </a:p>
        </p:txBody>
      </p:sp>
      <p:pic>
        <p:nvPicPr>
          <p:cNvPr id="15364" name="Picture 4" descr="http://t2.gstatic.com/images?q=tbn:REwe6Asa-Vyp4M:http://1.bp.blogspot.com/_0kzVHi69qZY/SWvGXr_Z7kI/AAAAAAAAI5c/6EiN7Ub4TTQ/s400/viagra.jpg">
            <a:hlinkClick r:id="rId3"/>
          </p:cNvPr>
          <p:cNvPicPr>
            <a:picLocks noChangeAspect="1" noChangeArrowheads="1"/>
          </p:cNvPicPr>
          <p:nvPr/>
        </p:nvPicPr>
        <p:blipFill>
          <a:blip r:embed="rId4" cstate="print"/>
          <a:srcRect/>
          <a:stretch>
            <a:fillRect/>
          </a:stretch>
        </p:blipFill>
        <p:spPr bwMode="auto">
          <a:xfrm>
            <a:off x="7358082" y="4793088"/>
            <a:ext cx="886326" cy="664745"/>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936609"/>
          </a:xfrm>
        </p:spPr>
        <p:txBody>
          <a:bodyPr/>
          <a:lstStyle/>
          <a:p>
            <a:pPr>
              <a:defRPr/>
            </a:pPr>
            <a:r>
              <a:rPr lang="pt-PT" sz="2800" dirty="0" smtClean="0">
                <a:effectLst/>
              </a:rPr>
              <a:t>Drogas anabolizantes</a:t>
            </a:r>
            <a:endParaRPr lang="pt-PT" sz="2800" dirty="0">
              <a:effectLst/>
            </a:endParaRPr>
          </a:p>
        </p:txBody>
      </p:sp>
      <p:graphicFrame>
        <p:nvGraphicFramePr>
          <p:cNvPr id="6" name="Marcador de Posição de Conteúdo 5"/>
          <p:cNvGraphicFramePr>
            <a:graphicFrameLocks noGrp="1"/>
          </p:cNvGraphicFramePr>
          <p:nvPr>
            <p:ph idx="1"/>
            <p:extLst>
              <p:ext uri="{D42A27DB-BD31-4B8C-83A1-F6EECF244321}">
                <p14:modId xmlns:p14="http://schemas.microsoft.com/office/powerpoint/2010/main" val="2920303309"/>
              </p:ext>
            </p:extLst>
          </p:nvPr>
        </p:nvGraphicFramePr>
        <p:xfrm>
          <a:off x="214283" y="1170292"/>
          <a:ext cx="8715436" cy="4554868"/>
        </p:xfrm>
        <a:graphic>
          <a:graphicData uri="http://schemas.openxmlformats.org/drawingml/2006/table">
            <a:tbl>
              <a:tblPr firstRow="1" bandRow="1">
                <a:tableStyleId>{073A0DAA-6AF3-43AB-8588-CEC1D06C72B9}</a:tableStyleId>
              </a:tblPr>
              <a:tblGrid>
                <a:gridCol w="2125469"/>
                <a:gridCol w="1872208"/>
                <a:gridCol w="2584339"/>
                <a:gridCol w="2133420"/>
              </a:tblGrid>
              <a:tr h="668668">
                <a:tc row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dirty="0" smtClean="0">
                          <a:solidFill>
                            <a:schemeClr val="tx1"/>
                          </a:solidFill>
                          <a:latin typeface="Arial Narrow" panose="020B0606020202030204" pitchFamily="34" charset="0"/>
                        </a:rPr>
                        <a:t>EFEITOS PROCURADOS</a:t>
                      </a:r>
                    </a:p>
                  </a:txBody>
                  <a:tcPr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dirty="0" smtClean="0">
                          <a:solidFill>
                            <a:schemeClr val="tx1"/>
                          </a:solidFill>
                          <a:latin typeface="Arial Narrow" panose="020B0606020202030204" pitchFamily="34" charset="0"/>
                        </a:rPr>
                        <a:t>ADMINISTRAÇÃO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pt-PT" sz="1800" dirty="0" smtClean="0">
                          <a:solidFill>
                            <a:schemeClr val="tx1"/>
                          </a:solidFill>
                          <a:latin typeface="Arial Narrow" panose="020B0606020202030204" pitchFamily="34" charset="0"/>
                        </a:rPr>
                        <a:t>CONSEQUÊNCIAS</a:t>
                      </a:r>
                    </a:p>
                  </a:txBody>
                  <a:tcPr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pt-PT" dirty="0"/>
                    </a:p>
                  </a:txBody>
                  <a:tcPr/>
                </a:tc>
              </a:tr>
              <a:tr h="370840">
                <a:tc vMerge="1">
                  <a:txBody>
                    <a:bodyPr/>
                    <a:lstStyle/>
                    <a:p>
                      <a:endParaRPr lang="pt-PT" dirty="0"/>
                    </a:p>
                  </a:txBody>
                  <a:tcPr>
                    <a:solidFill>
                      <a:srgbClr val="0070C0"/>
                    </a:solidFill>
                  </a:tcPr>
                </a:tc>
                <a:tc vMerge="1">
                  <a:txBody>
                    <a:bodyPr/>
                    <a:lstStyle/>
                    <a:p>
                      <a:endParaRPr lang="pt-PT" dirty="0"/>
                    </a:p>
                  </a:txBody>
                  <a:tcPr>
                    <a:solidFill>
                      <a:srgbClr val="0070C0"/>
                    </a:solidFill>
                  </a:tcPr>
                </a:tc>
                <a:tc>
                  <a:txBody>
                    <a:bodyPr/>
                    <a:lstStyle/>
                    <a:p>
                      <a:pPr algn="ctr">
                        <a:lnSpc>
                          <a:spcPct val="150000"/>
                        </a:lnSpc>
                      </a:pPr>
                      <a:r>
                        <a:rPr lang="pt-PT" sz="1800" dirty="0" smtClean="0">
                          <a:solidFill>
                            <a:schemeClr val="tx1"/>
                          </a:solidFill>
                          <a:latin typeface="Arial Narrow" panose="020B0606020202030204" pitchFamily="34" charset="0"/>
                        </a:rPr>
                        <a:t>USO</a:t>
                      </a:r>
                      <a:endParaRPr lang="pt-PT" sz="1800" dirty="0">
                        <a:solidFill>
                          <a:schemeClr val="tx1"/>
                        </a:solidFill>
                        <a:latin typeface="Arial Narrow" panose="020B0606020202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50000"/>
                        </a:lnSpc>
                      </a:pPr>
                      <a:r>
                        <a:rPr lang="pt-PT" sz="1800" dirty="0" smtClean="0">
                          <a:solidFill>
                            <a:schemeClr val="tx1"/>
                          </a:solidFill>
                          <a:latin typeface="Arial Narrow" panose="020B0606020202030204" pitchFamily="34" charset="0"/>
                        </a:rPr>
                        <a:t>USO EM JOVENS</a:t>
                      </a:r>
                      <a:endParaRPr lang="pt-PT" sz="1800" dirty="0">
                        <a:solidFill>
                          <a:schemeClr val="tx1"/>
                        </a:solidFill>
                        <a:latin typeface="Arial Narrow" panose="020B0606020202030204"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nSpc>
                          <a:spcPct val="150000"/>
                        </a:lnSpc>
                        <a:buFont typeface="Arial" pitchFamily="34" charset="0"/>
                        <a:buChar char="•"/>
                      </a:pPr>
                      <a:r>
                        <a:rPr lang="pt-PT" sz="1800" dirty="0" smtClean="0">
                          <a:solidFill>
                            <a:schemeClr val="tx1"/>
                          </a:solidFill>
                        </a:rPr>
                        <a:t> Aumento da massa muscular</a:t>
                      </a:r>
                    </a:p>
                    <a:p>
                      <a:pPr>
                        <a:lnSpc>
                          <a:spcPct val="150000"/>
                        </a:lnSpc>
                        <a:buFont typeface="Arial" pitchFamily="34" charset="0"/>
                        <a:buChar char="•"/>
                      </a:pPr>
                      <a:r>
                        <a:rPr lang="pt-PT" sz="1800" dirty="0" smtClean="0">
                          <a:solidFill>
                            <a:schemeClr val="tx1"/>
                          </a:solidFill>
                        </a:rPr>
                        <a:t> Aumento da força física</a:t>
                      </a:r>
                    </a:p>
                    <a:p>
                      <a:pPr>
                        <a:lnSpc>
                          <a:spcPct val="150000"/>
                        </a:lnSpc>
                        <a:buFont typeface="Arial" pitchFamily="34" charset="0"/>
                        <a:buChar char="•"/>
                      </a:pPr>
                      <a:r>
                        <a:rPr lang="pt-PT" sz="1800" dirty="0" smtClean="0">
                          <a:solidFill>
                            <a:schemeClr val="tx1"/>
                          </a:solidFill>
                        </a:rPr>
                        <a:t> Diminuição da massa adiposa</a:t>
                      </a:r>
                    </a:p>
                    <a:p>
                      <a:pPr>
                        <a:lnSpc>
                          <a:spcPct val="150000"/>
                        </a:lnSpc>
                        <a:buFont typeface="Arial" pitchFamily="34" charset="0"/>
                        <a:buChar char="•"/>
                      </a:pPr>
                      <a:r>
                        <a:rPr lang="pt-PT" sz="1800" dirty="0" smtClean="0">
                          <a:solidFill>
                            <a:schemeClr val="tx1"/>
                          </a:solidFill>
                        </a:rPr>
                        <a:t> Diminuição da fadiga</a:t>
                      </a:r>
                      <a:endParaRPr lang="pt-PT" sz="1800" dirty="0">
                        <a:solidFill>
                          <a:schemeClr val="tx1"/>
                        </a:solidFill>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lnSpc>
                          <a:spcPct val="150000"/>
                        </a:lnSpc>
                      </a:pPr>
                      <a:r>
                        <a:rPr lang="pt-PT" sz="1800" dirty="0" smtClean="0">
                          <a:solidFill>
                            <a:schemeClr val="tx1"/>
                          </a:solidFill>
                        </a:rPr>
                        <a:t>Oral ou intramuscular,</a:t>
                      </a:r>
                    </a:p>
                    <a:p>
                      <a:pPr algn="ctr">
                        <a:lnSpc>
                          <a:spcPct val="150000"/>
                        </a:lnSpc>
                      </a:pPr>
                      <a:r>
                        <a:rPr lang="pt-PT" sz="1800" dirty="0" smtClean="0">
                          <a:solidFill>
                            <a:schemeClr val="tx1"/>
                          </a:solidFill>
                        </a:rPr>
                        <a:t> mas também tópica</a:t>
                      </a:r>
                      <a:endParaRPr lang="pt-PT" sz="1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nSpc>
                          <a:spcPct val="150000"/>
                        </a:lnSpc>
                        <a:buFont typeface="Arial" pitchFamily="34" charset="0"/>
                        <a:buChar char="•"/>
                      </a:pPr>
                      <a:r>
                        <a:rPr lang="pt-PT" sz="1800" dirty="0" smtClean="0">
                          <a:solidFill>
                            <a:schemeClr val="tx1"/>
                          </a:solidFill>
                        </a:rPr>
                        <a:t> Retenção de fluidos</a:t>
                      </a:r>
                    </a:p>
                    <a:p>
                      <a:pPr>
                        <a:lnSpc>
                          <a:spcPct val="150000"/>
                        </a:lnSpc>
                        <a:buFont typeface="Arial" pitchFamily="34" charset="0"/>
                        <a:buChar char="•"/>
                      </a:pPr>
                      <a:r>
                        <a:rPr lang="pt-PT" sz="1800" dirty="0" smtClean="0">
                          <a:solidFill>
                            <a:schemeClr val="tx1"/>
                          </a:solidFill>
                        </a:rPr>
                        <a:t> Insónia</a:t>
                      </a:r>
                    </a:p>
                    <a:p>
                      <a:pPr>
                        <a:lnSpc>
                          <a:spcPct val="150000"/>
                        </a:lnSpc>
                        <a:buFont typeface="Arial" pitchFamily="34" charset="0"/>
                        <a:buChar char="•"/>
                      </a:pPr>
                      <a:r>
                        <a:rPr lang="pt-PT" sz="1800" dirty="0" smtClean="0">
                          <a:solidFill>
                            <a:schemeClr val="tx1"/>
                          </a:solidFill>
                        </a:rPr>
                        <a:t> Alterações de humor</a:t>
                      </a:r>
                    </a:p>
                    <a:p>
                      <a:pPr>
                        <a:lnSpc>
                          <a:spcPct val="150000"/>
                        </a:lnSpc>
                        <a:buFont typeface="Arial" pitchFamily="34" charset="0"/>
                        <a:buChar char="•"/>
                      </a:pPr>
                      <a:r>
                        <a:rPr lang="pt-PT" sz="1800" dirty="0" smtClean="0">
                          <a:solidFill>
                            <a:schemeClr val="tx1"/>
                          </a:solidFill>
                        </a:rPr>
                        <a:t> Dor</a:t>
                      </a:r>
                      <a:r>
                        <a:rPr lang="pt-PT" sz="1800" baseline="0" dirty="0" smtClean="0">
                          <a:solidFill>
                            <a:schemeClr val="tx1"/>
                          </a:solidFill>
                        </a:rPr>
                        <a:t> na z</a:t>
                      </a:r>
                      <a:r>
                        <a:rPr lang="pt-PT" sz="1800" dirty="0" smtClean="0">
                          <a:solidFill>
                            <a:schemeClr val="tx1"/>
                          </a:solidFill>
                        </a:rPr>
                        <a:t>ona de injecção</a:t>
                      </a:r>
                    </a:p>
                    <a:p>
                      <a:pPr>
                        <a:lnSpc>
                          <a:spcPct val="150000"/>
                        </a:lnSpc>
                        <a:buFont typeface="Arial" pitchFamily="34" charset="0"/>
                        <a:buChar char="•"/>
                      </a:pPr>
                      <a:r>
                        <a:rPr lang="pt-PT" sz="1800" dirty="0" smtClean="0">
                          <a:solidFill>
                            <a:schemeClr val="tx1"/>
                          </a:solidFill>
                        </a:rPr>
                        <a:t> Acne</a:t>
                      </a:r>
                    </a:p>
                    <a:p>
                      <a:pPr>
                        <a:lnSpc>
                          <a:spcPct val="150000"/>
                        </a:lnSpc>
                        <a:buFont typeface="Arial" pitchFamily="34" charset="0"/>
                        <a:buChar char="•"/>
                      </a:pPr>
                      <a:r>
                        <a:rPr lang="pt-PT" sz="1800" dirty="0" smtClean="0">
                          <a:solidFill>
                            <a:schemeClr val="tx1"/>
                          </a:solidFill>
                        </a:rPr>
                        <a:t> Maior frequência de lesões nos tendões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nSpc>
                          <a:spcPct val="150000"/>
                        </a:lnSpc>
                        <a:buFont typeface="Arial" pitchFamily="34" charset="0"/>
                        <a:buChar char="•"/>
                      </a:pPr>
                      <a:r>
                        <a:rPr lang="pt-PT" sz="1800" dirty="0" smtClean="0">
                          <a:solidFill>
                            <a:schemeClr val="tx1"/>
                          </a:solidFill>
                        </a:rPr>
                        <a:t> Deficiente</a:t>
                      </a:r>
                      <a:r>
                        <a:rPr lang="pt-PT" sz="1800" baseline="0" dirty="0" smtClean="0">
                          <a:solidFill>
                            <a:schemeClr val="tx1"/>
                          </a:solidFill>
                        </a:rPr>
                        <a:t> desenvolvimento músculo-esquelético</a:t>
                      </a:r>
                      <a:endParaRPr lang="pt-PT" sz="1800" dirty="0">
                        <a:solidFill>
                          <a:schemeClr val="tx1"/>
                        </a:solidFill>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
        <p:nvSpPr>
          <p:cNvPr id="5" name="Marcador de Posição do Número do Diapositivo 4"/>
          <p:cNvSpPr>
            <a:spLocks noGrp="1"/>
          </p:cNvSpPr>
          <p:nvPr>
            <p:ph type="sldNum" sz="quarter" idx="12"/>
          </p:nvPr>
        </p:nvSpPr>
        <p:spPr/>
        <p:txBody>
          <a:bodyPr/>
          <a:lstStyle/>
          <a:p>
            <a:pPr>
              <a:defRPr/>
            </a:pPr>
            <a:fld id="{E1410236-D2A9-4E44-8A5F-5DA999252CF3}" type="slidenum">
              <a:rPr lang="pt-PT" smtClean="0"/>
              <a:pPr>
                <a:defRPr/>
              </a:pPr>
              <a:t>31</a:t>
            </a:fld>
            <a:endParaRPr lang="pt-PT"/>
          </a:p>
        </p:txBody>
      </p:sp>
      <p:sp>
        <p:nvSpPr>
          <p:cNvPr id="7"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428625" y="-27384"/>
            <a:ext cx="8229600" cy="857250"/>
          </a:xfrm>
        </p:spPr>
        <p:txBody>
          <a:bodyPr/>
          <a:lstStyle/>
          <a:p>
            <a:pPr>
              <a:defRPr/>
            </a:pPr>
            <a:r>
              <a:rPr lang="pt-PT" sz="2800" dirty="0" smtClean="0">
                <a:effectLst/>
              </a:rPr>
              <a:t>Drogas para aumento de </a:t>
            </a:r>
            <a:r>
              <a:rPr lang="pt-PT" sz="2800" dirty="0" smtClean="0">
                <a:effectLst/>
              </a:rPr>
              <a:t>capacidade física</a:t>
            </a:r>
            <a:endParaRPr lang="pt-PT" sz="2800" dirty="0" smtClean="0">
              <a:effectLst/>
            </a:endParaRPr>
          </a:p>
        </p:txBody>
      </p:sp>
      <p:graphicFrame>
        <p:nvGraphicFramePr>
          <p:cNvPr id="25692" name="Group 92"/>
          <p:cNvGraphicFramePr>
            <a:graphicFrameLocks noGrp="1"/>
          </p:cNvGraphicFramePr>
          <p:nvPr>
            <p:ph idx="4294967295"/>
            <p:extLst>
              <p:ext uri="{D42A27DB-BD31-4B8C-83A1-F6EECF244321}">
                <p14:modId xmlns:p14="http://schemas.microsoft.com/office/powerpoint/2010/main" val="2349346792"/>
              </p:ext>
            </p:extLst>
          </p:nvPr>
        </p:nvGraphicFramePr>
        <p:xfrm>
          <a:off x="148083" y="830280"/>
          <a:ext cx="8744397" cy="5894960"/>
        </p:xfrm>
        <a:graphic>
          <a:graphicData uri="http://schemas.openxmlformats.org/drawingml/2006/table">
            <a:tbl>
              <a:tblPr/>
              <a:tblGrid>
                <a:gridCol w="1977902"/>
                <a:gridCol w="6766495"/>
              </a:tblGrid>
              <a:tr h="448784">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INGREDIENTE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EFEITOS PROCURADOS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8784">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err="1" smtClean="0">
                          <a:ln>
                            <a:noFill/>
                          </a:ln>
                          <a:solidFill>
                            <a:schemeClr val="tx1"/>
                          </a:solidFill>
                          <a:effectLst/>
                          <a:latin typeface="Arial" charset="0"/>
                        </a:rPr>
                        <a:t>Arginina,Ornitina</a:t>
                      </a:r>
                      <a:endParaRPr kumimoji="0" lang="pt-PT"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Aumento da produção de hormonas do crescimento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8784">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Pólen</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Diminuição do tempo de recuperação após o exercício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7228">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err="1" smtClean="0">
                          <a:ln>
                            <a:noFill/>
                          </a:ln>
                          <a:solidFill>
                            <a:schemeClr val="tx1"/>
                          </a:solidFill>
                          <a:effectLst/>
                          <a:latin typeface="Arial" charset="0"/>
                        </a:rPr>
                        <a:t>L-carnitina</a:t>
                      </a:r>
                      <a:endParaRPr kumimoji="0" lang="pt-PT" sz="1800" b="0" i="0" u="none" strike="noStrike" cap="none" normalizeH="0" baseline="0" dirty="0" smtClean="0">
                        <a:ln>
                          <a:noFill/>
                        </a:ln>
                        <a:solidFill>
                          <a:schemeClr val="tx1"/>
                        </a:solidFill>
                        <a:effectLst/>
                        <a:latin typeface="Arial"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Diminuição da massa gorda e da produção de ácido láctico; menor consumo de glicogénio no músculo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8784">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err="1" smtClean="0">
                          <a:ln>
                            <a:noFill/>
                          </a:ln>
                          <a:solidFill>
                            <a:schemeClr val="tx1"/>
                          </a:solidFill>
                          <a:effectLst/>
                          <a:latin typeface="Arial" charset="0"/>
                        </a:rPr>
                        <a:t>Coenzima</a:t>
                      </a:r>
                      <a:r>
                        <a:rPr kumimoji="0" lang="pt-PT" sz="1800" b="0" i="0" u="none" strike="noStrike" cap="none" normalizeH="0" baseline="0" dirty="0" smtClean="0">
                          <a:ln>
                            <a:noFill/>
                          </a:ln>
                          <a:solidFill>
                            <a:schemeClr val="tx1"/>
                          </a:solidFill>
                          <a:effectLst/>
                          <a:latin typeface="Arial" charset="0"/>
                        </a:rPr>
                        <a:t> Q 10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Aumento do metabolismo oxidativo; melhor desempenho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8784">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err="1" smtClean="0">
                          <a:ln>
                            <a:noFill/>
                          </a:ln>
                          <a:solidFill>
                            <a:schemeClr val="tx1"/>
                          </a:solidFill>
                          <a:effectLst/>
                          <a:latin typeface="Arial" charset="0"/>
                        </a:rPr>
                        <a:t>Creatina</a:t>
                      </a:r>
                      <a:endParaRPr kumimoji="0" lang="pt-PT" sz="1800" b="0" i="0" u="none" strike="noStrike" cap="none" normalizeH="0" baseline="0" dirty="0" smtClean="0">
                        <a:ln>
                          <a:noFill/>
                        </a:ln>
                        <a:solidFill>
                          <a:schemeClr val="tx1"/>
                        </a:solidFill>
                        <a:effectLst/>
                        <a:latin typeface="Arial"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Atraso no aparecimento dos sinais de fadiga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8784">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Ácido </a:t>
                      </a:r>
                      <a:r>
                        <a:rPr kumimoji="0" lang="pt-PT" sz="1800" b="0" i="0" u="none" strike="noStrike" cap="none" normalizeH="0" baseline="0" dirty="0" err="1" smtClean="0">
                          <a:ln>
                            <a:noFill/>
                          </a:ln>
                          <a:solidFill>
                            <a:schemeClr val="tx1"/>
                          </a:solidFill>
                          <a:effectLst/>
                          <a:latin typeface="Arial" charset="0"/>
                        </a:rPr>
                        <a:t>ferulíco</a:t>
                      </a:r>
                      <a:endParaRPr kumimoji="0" lang="pt-PT" sz="1800" b="0" i="0" u="none" strike="noStrike" cap="none" normalizeH="0" baseline="0" dirty="0" smtClean="0">
                        <a:ln>
                          <a:noFill/>
                        </a:ln>
                        <a:solidFill>
                          <a:schemeClr val="tx1"/>
                        </a:solidFill>
                        <a:effectLst/>
                        <a:latin typeface="Arial"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Efeito anabolizante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8784">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Boro</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Aumento da acção da </a:t>
                      </a:r>
                      <a:r>
                        <a:rPr kumimoji="0" lang="pt-PT" sz="1800" b="0" i="0" u="none" strike="noStrike" cap="none" normalizeH="0" baseline="0" dirty="0" err="1" smtClean="0">
                          <a:ln>
                            <a:noFill/>
                          </a:ln>
                          <a:solidFill>
                            <a:schemeClr val="tx1"/>
                          </a:solidFill>
                          <a:effectLst/>
                          <a:latin typeface="Arial" charset="0"/>
                        </a:rPr>
                        <a:t>testosterona</a:t>
                      </a:r>
                      <a:endParaRPr kumimoji="0" lang="pt-PT"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8784">
                <a:tc>
                  <a:txBody>
                    <a:bodyPr/>
                    <a:lstStyle/>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err="1" smtClean="0">
                          <a:ln>
                            <a:noFill/>
                          </a:ln>
                          <a:solidFill>
                            <a:schemeClr val="tx1"/>
                          </a:solidFill>
                          <a:effectLst/>
                          <a:latin typeface="Arial" charset="0"/>
                        </a:rPr>
                        <a:t>Ginseng</a:t>
                      </a:r>
                      <a:endParaRPr kumimoji="0" lang="pt-PT" sz="1800" b="0" i="0" u="none" strike="noStrike" cap="none" normalizeH="0" baseline="0" dirty="0" smtClean="0">
                        <a:ln>
                          <a:noFill/>
                        </a:ln>
                        <a:solidFill>
                          <a:schemeClr val="tx1"/>
                        </a:solidFill>
                        <a:effectLst/>
                        <a:latin typeface="Arial"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Melhoria do </a:t>
                      </a:r>
                      <a:r>
                        <a:rPr kumimoji="0" lang="pt-PT" sz="1800" b="0" i="0" u="none" strike="noStrike" cap="none" normalizeH="0" baseline="0" dirty="0" smtClean="0">
                          <a:ln>
                            <a:noFill/>
                          </a:ln>
                          <a:solidFill>
                            <a:schemeClr val="tx1"/>
                          </a:solidFill>
                          <a:effectLst/>
                          <a:latin typeface="Arial" charset="0"/>
                        </a:rPr>
                        <a:t>desempenho em condições de esforço prolongado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8784">
                <a:tc>
                  <a:txBody>
                    <a:bodyPr/>
                    <a:lstStyle/>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err="1" smtClean="0">
                          <a:ln>
                            <a:noFill/>
                          </a:ln>
                          <a:solidFill>
                            <a:schemeClr val="tx1"/>
                          </a:solidFill>
                          <a:effectLst/>
                          <a:latin typeface="Arial" charset="0"/>
                        </a:rPr>
                        <a:t>Inosina</a:t>
                      </a:r>
                      <a:r>
                        <a:rPr kumimoji="0" lang="pt-PT" sz="1800" b="0" i="0" u="none" strike="noStrike" cap="none" normalizeH="0" baseline="0" dirty="0" smtClean="0">
                          <a:ln>
                            <a:noFill/>
                          </a:ln>
                          <a:solidFill>
                            <a:schemeClr val="tx1"/>
                          </a:solidFill>
                          <a:effectLst/>
                          <a:latin typeface="Arial" charset="0"/>
                        </a:rPr>
                        <a:t>, fosfatos</a:t>
                      </a:r>
                      <a:endParaRPr kumimoji="0" lang="pt-PT" sz="1800" b="0" i="0" u="none" strike="noStrike" cap="none" normalizeH="0" baseline="0" dirty="0" smtClean="0">
                        <a:ln>
                          <a:noFill/>
                        </a:ln>
                        <a:solidFill>
                          <a:schemeClr val="tx1"/>
                        </a:solidFill>
                        <a:effectLst/>
                        <a:latin typeface="Arial"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Utilização mais eficiente de energia/libertação de O</a:t>
                      </a:r>
                      <a:r>
                        <a:rPr kumimoji="0" lang="pt-PT" sz="1800" b="0" i="0" u="none" strike="noStrike" cap="none" normalizeH="0" baseline="-16000" dirty="0" smtClean="0">
                          <a:ln>
                            <a:noFill/>
                          </a:ln>
                          <a:solidFill>
                            <a:schemeClr val="tx1"/>
                          </a:solidFill>
                          <a:effectLst/>
                          <a:latin typeface="Arial" charset="0"/>
                        </a:rPr>
                        <a:t>2</a:t>
                      </a:r>
                      <a:endParaRPr kumimoji="0" lang="pt-PT" sz="18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928">
                <a:tc>
                  <a:txBody>
                    <a:bodyPr/>
                    <a:lstStyle/>
                    <a:p>
                      <a:pPr marL="0" marR="0" lvl="0" indent="0" algn="l" defTabSz="914400" rtl="0" eaLnBrk="1" fontAlgn="base" latinLnBrk="0" hangingPunct="1">
                        <a:lnSpc>
                          <a:spcPct val="150000"/>
                        </a:lnSpc>
                        <a:spcBef>
                          <a:spcPct val="0"/>
                        </a:spcBef>
                        <a:spcAft>
                          <a:spcPct val="0"/>
                        </a:spcAft>
                        <a:buClrTx/>
                        <a:buSzTx/>
                        <a:buFont typeface="Arial" charset="0"/>
                        <a:buNone/>
                        <a:tabLst/>
                      </a:pPr>
                      <a:r>
                        <a:rPr kumimoji="0" lang="pt-PT" sz="1800" b="0" i="0" u="none" strike="noStrike" cap="none" normalizeH="0" baseline="0" dirty="0" err="1" smtClean="0">
                          <a:ln>
                            <a:noFill/>
                          </a:ln>
                          <a:solidFill>
                            <a:schemeClr val="tx1"/>
                          </a:solidFill>
                          <a:effectLst/>
                          <a:latin typeface="Arial" charset="0"/>
                        </a:rPr>
                        <a:t>Octacosanol</a:t>
                      </a:r>
                      <a:endParaRPr kumimoji="0" lang="pt-PT" sz="1800" b="0" i="0" u="none" strike="noStrike" cap="none" normalizeH="0" baseline="0" dirty="0" smtClean="0">
                        <a:ln>
                          <a:noFill/>
                        </a:ln>
                        <a:solidFill>
                          <a:schemeClr val="tx1"/>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pt-PT" sz="1800" b="0" i="0" u="none" strike="noStrike" cap="none" normalizeH="0" baseline="0" dirty="0" smtClean="0">
                          <a:ln>
                            <a:noFill/>
                          </a:ln>
                          <a:solidFill>
                            <a:schemeClr val="tx1"/>
                          </a:solidFill>
                          <a:effectLst/>
                          <a:latin typeface="Arial" charset="0"/>
                        </a:rPr>
                        <a:t>Diminuição </a:t>
                      </a:r>
                      <a:r>
                        <a:rPr kumimoji="0" lang="pt-PT" sz="1800" b="0" i="0" u="none" strike="noStrike" cap="none" normalizeH="0" baseline="0" dirty="0" smtClean="0">
                          <a:ln>
                            <a:noFill/>
                          </a:ln>
                          <a:solidFill>
                            <a:schemeClr val="tx1"/>
                          </a:solidFill>
                          <a:effectLst/>
                          <a:latin typeface="Arial" charset="0"/>
                        </a:rPr>
                        <a:t>do tempo de recuperação após o exercício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Posição de Conteúdo 5"/>
          <p:cNvSpPr>
            <a:spLocks noGrp="1"/>
          </p:cNvSpPr>
          <p:nvPr>
            <p:ph idx="4294967295"/>
          </p:nvPr>
        </p:nvSpPr>
        <p:spPr>
          <a:xfrm>
            <a:off x="642938" y="1285875"/>
            <a:ext cx="8501062" cy="4845050"/>
          </a:xfrm>
        </p:spPr>
        <p:txBody>
          <a:bodyPr/>
          <a:lstStyle/>
          <a:p>
            <a:pPr algn="just">
              <a:buFont typeface="Wingdings" pitchFamily="2" charset="2"/>
              <a:buNone/>
              <a:defRPr/>
            </a:pPr>
            <a:r>
              <a:rPr lang="pt-PT" sz="2400" dirty="0" smtClean="0"/>
              <a:t> </a:t>
            </a:r>
          </a:p>
          <a:p>
            <a:pPr algn="just">
              <a:defRPr/>
            </a:pPr>
            <a:endParaRPr lang="pt-PT" sz="2400" dirty="0" smtClean="0"/>
          </a:p>
          <a:p>
            <a:pPr>
              <a:defRPr/>
            </a:pPr>
            <a:endParaRPr lang="pt-PT" sz="2400" dirty="0"/>
          </a:p>
        </p:txBody>
      </p:sp>
      <p:sp>
        <p:nvSpPr>
          <p:cNvPr id="8" name="CaixaDeTexto 7"/>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4</a:t>
            </a:fld>
            <a:r>
              <a:rPr lang="pt-PT" sz="1100" dirty="0" smtClean="0"/>
              <a:t> Nídia Braz 2014 </a:t>
            </a:r>
            <a:endParaRPr lang="pt-PT" sz="1100" dirty="0"/>
          </a:p>
        </p:txBody>
      </p:sp>
      <p:sp>
        <p:nvSpPr>
          <p:cNvPr id="9" name="CaixaDeTexto 8"/>
          <p:cNvSpPr txBox="1"/>
          <p:nvPr/>
        </p:nvSpPr>
        <p:spPr>
          <a:xfrm>
            <a:off x="539552" y="605001"/>
            <a:ext cx="8136904" cy="5632311"/>
          </a:xfrm>
          <a:prstGeom prst="rect">
            <a:avLst/>
          </a:prstGeom>
          <a:noFill/>
        </p:spPr>
        <p:txBody>
          <a:bodyPr wrap="square" rtlCol="0">
            <a:spAutoFit/>
          </a:bodyPr>
          <a:lstStyle/>
          <a:p>
            <a:pPr algn="just">
              <a:lnSpc>
                <a:spcPct val="150000"/>
              </a:lnSpc>
            </a:pPr>
            <a:r>
              <a:rPr lang="pt-PT" sz="2400" b="1" dirty="0" smtClean="0">
                <a:latin typeface="Calibri" pitchFamily="34" charset="0"/>
                <a:cs typeface="Calibri" pitchFamily="34" charset="0"/>
              </a:rPr>
              <a:t>Abandono, privação:</a:t>
            </a:r>
            <a:r>
              <a:rPr lang="pt-PT" sz="2400" dirty="0" smtClean="0">
                <a:latin typeface="Calibri" pitchFamily="34" charset="0"/>
                <a:cs typeface="Calibri" pitchFamily="34" charset="0"/>
              </a:rPr>
              <a:t> sintomatologia associada com a suspensão da administração crónica de uma droga;</a:t>
            </a:r>
          </a:p>
          <a:p>
            <a:pPr algn="just">
              <a:lnSpc>
                <a:spcPct val="150000"/>
              </a:lnSpc>
            </a:pPr>
            <a:r>
              <a:rPr lang="pt-PT" sz="2400" dirty="0" smtClean="0">
                <a:latin typeface="Calibri" pitchFamily="34" charset="0"/>
                <a:cs typeface="Calibri" pitchFamily="34" charset="0"/>
              </a:rPr>
              <a:t>Os sintomas de privação podem ser desencadeados pela redução abrupta das doses, pela suspensão brusca ou pela administração de antagonistas e, em casos de consumos de grandes doses por períodos longos, demoram semanas a revelar-se.</a:t>
            </a:r>
          </a:p>
          <a:p>
            <a:pPr algn="just">
              <a:lnSpc>
                <a:spcPct val="150000"/>
              </a:lnSpc>
            </a:pPr>
            <a:r>
              <a:rPr lang="pt-PT" sz="2400" dirty="0" smtClean="0">
                <a:latin typeface="Calibri" pitchFamily="34" charset="0"/>
                <a:cs typeface="Calibri" pitchFamily="34" charset="0"/>
              </a:rPr>
              <a:t>Este síndrome tem uma duração finita, mas a escala de tempo (dias ou meses) a gravidade e a intensidade dos sintomas variam com a droga e com o individuo.</a:t>
            </a:r>
          </a:p>
        </p:txBody>
      </p:sp>
    </p:spTree>
    <p:extLst>
      <p:ext uri="{BB962C8B-B14F-4D97-AF65-F5344CB8AC3E}">
        <p14:creationId xmlns:p14="http://schemas.microsoft.com/office/powerpoint/2010/main" val="9017556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6779096" cy="1139825"/>
          </a:xfrm>
        </p:spPr>
        <p:txBody>
          <a:bodyPr/>
          <a:lstStyle/>
          <a:p>
            <a:pPr algn="l">
              <a:defRPr/>
            </a:pPr>
            <a:r>
              <a:rPr lang="pt-PT" sz="2800" dirty="0" smtClean="0">
                <a:latin typeface="Calibri" pitchFamily="34" charset="0"/>
              </a:rPr>
              <a:t>ALCALÓIDES naturais presentes na </a:t>
            </a:r>
            <a:r>
              <a:rPr lang="pt-PT" sz="2800" dirty="0" smtClean="0">
                <a:latin typeface="Calibri" pitchFamily="34" charset="0"/>
              </a:rPr>
              <a:t>papoila:</a:t>
            </a:r>
            <a:r>
              <a:rPr lang="pt-PT" sz="2400" dirty="0" smtClean="0">
                <a:latin typeface="Calibri" pitchFamily="34" charset="0"/>
              </a:rPr>
              <a:t/>
            </a:r>
            <a:br>
              <a:rPr lang="pt-PT" sz="2400" dirty="0" smtClean="0">
                <a:latin typeface="Calibri" pitchFamily="34" charset="0"/>
              </a:rPr>
            </a:br>
            <a:r>
              <a:rPr lang="pt-PT" sz="2400" dirty="0" smtClean="0">
                <a:latin typeface="Calibri" pitchFamily="34" charset="0"/>
              </a:rPr>
              <a:t>morfina</a:t>
            </a:r>
            <a:r>
              <a:rPr lang="pt-PT" sz="2400" dirty="0" smtClean="0">
                <a:latin typeface="Calibri" pitchFamily="34" charset="0"/>
              </a:rPr>
              <a:t>, noscapina, codeína, papaverina e tebaína</a:t>
            </a:r>
            <a:endParaRPr lang="pt-PT" sz="2400" dirty="0">
              <a:latin typeface="Calibri" pitchFamily="34" charset="0"/>
            </a:endParaRPr>
          </a:p>
        </p:txBody>
      </p:sp>
      <p:sp>
        <p:nvSpPr>
          <p:cNvPr id="5" name="Marcador de Posição do Número do Diapositivo 4"/>
          <p:cNvSpPr>
            <a:spLocks noGrp="1"/>
          </p:cNvSpPr>
          <p:nvPr>
            <p:ph type="sldNum" sz="quarter" idx="12"/>
          </p:nvPr>
        </p:nvSpPr>
        <p:spPr/>
        <p:txBody>
          <a:bodyPr anchor="b"/>
          <a:lstStyle/>
          <a:p>
            <a:pPr>
              <a:defRPr/>
            </a:pPr>
            <a:fld id="{28150742-B382-40B7-B6F7-AF1D1BC2CA88}" type="slidenum">
              <a:rPr lang="pt-PT" smtClean="0"/>
              <a:pPr>
                <a:defRPr/>
              </a:pPr>
              <a:t>5</a:t>
            </a:fld>
            <a:endParaRPr lang="pt-PT" dirty="0"/>
          </a:p>
        </p:txBody>
      </p:sp>
      <p:sp>
        <p:nvSpPr>
          <p:cNvPr id="6" name="Marcador de Posição de Conteúdo 5"/>
          <p:cNvSpPr>
            <a:spLocks noGrp="1"/>
          </p:cNvSpPr>
          <p:nvPr>
            <p:ph idx="1"/>
          </p:nvPr>
        </p:nvSpPr>
        <p:spPr>
          <a:xfrm>
            <a:off x="251520" y="1600200"/>
            <a:ext cx="8712968" cy="4829175"/>
          </a:xfrm>
        </p:spPr>
        <p:txBody>
          <a:bodyPr/>
          <a:lstStyle/>
          <a:p>
            <a:pPr>
              <a:lnSpc>
                <a:spcPct val="150000"/>
              </a:lnSpc>
              <a:buNone/>
              <a:defRPr/>
            </a:pPr>
            <a:r>
              <a:rPr lang="pt-PT" sz="2400" dirty="0" smtClean="0">
                <a:effectLst/>
                <a:latin typeface="Calibri" pitchFamily="34" charset="0"/>
              </a:rPr>
              <a:t>Opiáceos: alcalóides produzidos a partir da papoila;</a:t>
            </a:r>
          </a:p>
          <a:p>
            <a:pPr>
              <a:lnSpc>
                <a:spcPct val="150000"/>
              </a:lnSpc>
              <a:buNone/>
              <a:defRPr/>
            </a:pPr>
            <a:r>
              <a:rPr lang="pt-PT" sz="2400" dirty="0" err="1" smtClean="0">
                <a:effectLst/>
                <a:latin typeface="Calibri" pitchFamily="34" charset="0"/>
              </a:rPr>
              <a:t>Opióides</a:t>
            </a:r>
            <a:r>
              <a:rPr lang="pt-PT" sz="2400" dirty="0" smtClean="0">
                <a:effectLst/>
                <a:latin typeface="Calibri" pitchFamily="34" charset="0"/>
              </a:rPr>
              <a:t>: substâncias sintéticas ou derivadas, com efeitos semelhantes.</a:t>
            </a:r>
          </a:p>
          <a:p>
            <a:pPr algn="just">
              <a:lnSpc>
                <a:spcPct val="150000"/>
              </a:lnSpc>
              <a:buFont typeface="Wingdings" pitchFamily="2" charset="2"/>
              <a:buNone/>
              <a:defRPr/>
            </a:pPr>
            <a:r>
              <a:rPr lang="pt-PT" sz="2400" dirty="0" smtClean="0">
                <a:effectLst/>
                <a:latin typeface="Calibri" pitchFamily="34" charset="0"/>
              </a:rPr>
              <a:t>	O ópio é usado há milhares de anos, como tóxico e como medicamento.</a:t>
            </a:r>
          </a:p>
          <a:p>
            <a:pPr algn="just">
              <a:lnSpc>
                <a:spcPct val="150000"/>
              </a:lnSpc>
              <a:buFont typeface="Wingdings" pitchFamily="2" charset="2"/>
              <a:buNone/>
              <a:defRPr/>
            </a:pPr>
            <a:r>
              <a:rPr lang="pt-PT" sz="2400" dirty="0" smtClean="0">
                <a:effectLst/>
                <a:latin typeface="Calibri" pitchFamily="34" charset="0"/>
              </a:rPr>
              <a:t>	 Tem sido usado oralmente ou queimado para inalação de fumo.</a:t>
            </a:r>
          </a:p>
          <a:p>
            <a:pPr algn="just">
              <a:lnSpc>
                <a:spcPct val="150000"/>
              </a:lnSpc>
              <a:buFont typeface="Wingdings" pitchFamily="2" charset="2"/>
              <a:buNone/>
              <a:defRPr/>
            </a:pPr>
            <a:r>
              <a:rPr lang="pt-PT" sz="2400" dirty="0" smtClean="0">
                <a:effectLst/>
                <a:latin typeface="Calibri" pitchFamily="34" charset="0"/>
              </a:rPr>
              <a:t>	Na China, no séc. XVII, tornou-se uma dependência comum, que originou várias guerras.</a:t>
            </a:r>
            <a:endParaRPr lang="pt-PT" sz="2400" dirty="0">
              <a:effectLst/>
              <a:latin typeface="Calibri" pitchFamily="34" charset="0"/>
            </a:endParaRPr>
          </a:p>
        </p:txBody>
      </p:sp>
      <p:sp>
        <p:nvSpPr>
          <p:cNvPr id="7"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pic>
        <p:nvPicPr>
          <p:cNvPr id="61442" name="Picture 2" descr="http://t2.gstatic.com/images?q=tbn:joYGW5XNSvRW5M:http://www.ics.uci.edu/~eppstein/pix/sv/men/Poppy-m.jpg">
            <a:hlinkClick r:id="rId3"/>
          </p:cNvPr>
          <p:cNvPicPr>
            <a:picLocks noChangeAspect="1" noChangeArrowheads="1"/>
          </p:cNvPicPr>
          <p:nvPr/>
        </p:nvPicPr>
        <p:blipFill>
          <a:blip r:embed="rId4" cstate="print"/>
          <a:srcRect/>
          <a:stretch>
            <a:fillRect/>
          </a:stretch>
        </p:blipFill>
        <p:spPr bwMode="auto">
          <a:xfrm>
            <a:off x="7308304" y="404664"/>
            <a:ext cx="1440160" cy="1082749"/>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865171"/>
          </a:xfrm>
        </p:spPr>
        <p:txBody>
          <a:bodyPr/>
          <a:lstStyle/>
          <a:p>
            <a:pPr>
              <a:defRPr/>
            </a:pPr>
            <a:r>
              <a:rPr lang="pt-PT" sz="2800" dirty="0" smtClean="0">
                <a:solidFill>
                  <a:schemeClr val="tx1"/>
                </a:solidFill>
                <a:effectLst/>
                <a:latin typeface="Calibri" pitchFamily="34" charset="0"/>
              </a:rPr>
              <a:t>OPIÁCEOS / OPIÓIDES</a:t>
            </a:r>
            <a:endParaRPr lang="pt-PT" sz="24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E9A768EE-5B8D-44D3-962F-3223C36170C2}" type="slidenum">
              <a:rPr lang="pt-PT" smtClean="0"/>
              <a:pPr>
                <a:defRPr/>
              </a:pPr>
              <a:t>6</a:t>
            </a:fld>
            <a:endParaRPr lang="pt-PT"/>
          </a:p>
        </p:txBody>
      </p:sp>
      <p:sp>
        <p:nvSpPr>
          <p:cNvPr id="6" name="Marcador de Posição de Conteúdo 5"/>
          <p:cNvSpPr>
            <a:spLocks noGrp="1"/>
          </p:cNvSpPr>
          <p:nvPr>
            <p:ph idx="1"/>
          </p:nvPr>
        </p:nvSpPr>
        <p:spPr>
          <a:xfrm>
            <a:off x="285720" y="1556792"/>
            <a:ext cx="8534752" cy="4416423"/>
          </a:xfrm>
        </p:spPr>
        <p:txBody>
          <a:bodyPr/>
          <a:lstStyle/>
          <a:p>
            <a:pPr algn="just">
              <a:lnSpc>
                <a:spcPct val="150000"/>
              </a:lnSpc>
              <a:buNone/>
              <a:defRPr/>
            </a:pPr>
            <a:r>
              <a:rPr lang="pt-PT" sz="2400" dirty="0" smtClean="0"/>
              <a:t>	</a:t>
            </a:r>
            <a:r>
              <a:rPr lang="pt-PT" sz="2400" dirty="0" smtClean="0">
                <a:latin typeface="Calibri" pitchFamily="34" charset="0"/>
              </a:rPr>
              <a:t>O ópio é produzido tradicionalmente no Afeganistão, Irão e Paquistão, no Myanmar, no Laos e na Tailândia e mais recentemente na Colômbia.</a:t>
            </a:r>
          </a:p>
          <a:p>
            <a:pPr algn="just">
              <a:lnSpc>
                <a:spcPct val="150000"/>
              </a:lnSpc>
              <a:buNone/>
              <a:defRPr/>
            </a:pPr>
            <a:endParaRPr lang="pt-PT" sz="2400" dirty="0" smtClean="0">
              <a:latin typeface="Calibri" pitchFamily="34" charset="0"/>
            </a:endParaRPr>
          </a:p>
          <a:p>
            <a:pPr marL="342900" lvl="1" indent="-342900" algn="just">
              <a:lnSpc>
                <a:spcPct val="150000"/>
              </a:lnSpc>
              <a:buClr>
                <a:schemeClr val="hlink"/>
              </a:buClr>
              <a:buNone/>
              <a:defRPr/>
            </a:pPr>
            <a:r>
              <a:rPr lang="pt-PT" sz="2400" dirty="0" smtClean="0">
                <a:latin typeface="Calibri" pitchFamily="34" charset="0"/>
              </a:rPr>
              <a:t>	</a:t>
            </a:r>
            <a:endParaRPr lang="pt-PT" sz="2400" dirty="0"/>
          </a:p>
        </p:txBody>
      </p:sp>
      <p:pic>
        <p:nvPicPr>
          <p:cNvPr id="57346" name="Picture 2" descr="http://t2.gstatic.com/images?q=tbn:RdqirxwcmjdgXM:http://www.indiamike.com/photopost/data/500/Opium-Poppy_-Raj_.jpg">
            <a:hlinkClick r:id="rId3"/>
          </p:cNvPr>
          <p:cNvPicPr>
            <a:picLocks noChangeAspect="1" noChangeArrowheads="1"/>
          </p:cNvPicPr>
          <p:nvPr/>
        </p:nvPicPr>
        <p:blipFill>
          <a:blip r:embed="rId4" cstate="print"/>
          <a:srcRect/>
          <a:stretch>
            <a:fillRect/>
          </a:stretch>
        </p:blipFill>
        <p:spPr bwMode="auto">
          <a:xfrm>
            <a:off x="1403648" y="4005064"/>
            <a:ext cx="1800200" cy="1346816"/>
          </a:xfrm>
          <a:prstGeom prst="rect">
            <a:avLst/>
          </a:prstGeom>
          <a:noFill/>
        </p:spPr>
      </p:pic>
      <p:pic>
        <p:nvPicPr>
          <p:cNvPr id="57348" name="Picture 4" descr="http://t0.gstatic.com/images?q=tbn:rT5Q-xMGVt25HM:http://www.allmyanmar.com/golden%2520triangle/A%2520latex%2520containing%2520several%2520important%2520alkaloids%2520is%2520obtained%2520from%2520immature%2520opium%2520poppy%2520seed%2520capsules%2520one%2520to%2520three%2520weeks%2520after%2520flowering..jpg">
            <a:hlinkClick r:id="rId5"/>
          </p:cNvPr>
          <p:cNvPicPr>
            <a:picLocks noChangeAspect="1" noChangeArrowheads="1"/>
          </p:cNvPicPr>
          <p:nvPr/>
        </p:nvPicPr>
        <p:blipFill>
          <a:blip r:embed="rId6" cstate="print"/>
          <a:srcRect/>
          <a:stretch>
            <a:fillRect/>
          </a:stretch>
        </p:blipFill>
        <p:spPr bwMode="auto">
          <a:xfrm>
            <a:off x="6300192" y="3592006"/>
            <a:ext cx="1152128" cy="1709202"/>
          </a:xfrm>
          <a:prstGeom prst="rect">
            <a:avLst/>
          </a:prstGeom>
          <a:noFill/>
        </p:spPr>
      </p:pic>
      <p:pic>
        <p:nvPicPr>
          <p:cNvPr id="57350" name="Picture 6" descr="http://t0.gstatic.com/images?q=tbn:SMNQlz-R6QXPwM:http://i.telegraph.co.uk/telegraph/multimedia/archive/00681/opium-poppy-field-a_681574c.jpg">
            <a:hlinkClick r:id="rId7"/>
          </p:cNvPr>
          <p:cNvPicPr>
            <a:picLocks noChangeAspect="1" noChangeArrowheads="1"/>
          </p:cNvPicPr>
          <p:nvPr/>
        </p:nvPicPr>
        <p:blipFill>
          <a:blip r:embed="rId8" cstate="print"/>
          <a:srcRect/>
          <a:stretch>
            <a:fillRect/>
          </a:stretch>
        </p:blipFill>
        <p:spPr bwMode="auto">
          <a:xfrm>
            <a:off x="3851920" y="4149080"/>
            <a:ext cx="1718990" cy="1150616"/>
          </a:xfrm>
          <a:prstGeom prst="rect">
            <a:avLst/>
          </a:prstGeom>
          <a:noFill/>
        </p:spPr>
      </p:pic>
      <p:sp>
        <p:nvSpPr>
          <p:cNvPr id="8"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865171"/>
          </a:xfrm>
        </p:spPr>
        <p:txBody>
          <a:bodyPr/>
          <a:lstStyle/>
          <a:p>
            <a:pPr>
              <a:defRPr/>
            </a:pPr>
            <a:r>
              <a:rPr lang="pt-PT" sz="2800" dirty="0" smtClean="0">
                <a:solidFill>
                  <a:schemeClr val="tx1"/>
                </a:solidFill>
                <a:latin typeface="Calibri" pitchFamily="34" charset="0"/>
              </a:rPr>
              <a:t>OPIÁCEOS / OPIÓIDES</a:t>
            </a:r>
            <a:endParaRPr lang="pt-PT" sz="2400" dirty="0">
              <a:solidFill>
                <a:schemeClr val="tx1"/>
              </a:solidFill>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E9A768EE-5B8D-44D3-962F-3223C36170C2}" type="slidenum">
              <a:rPr lang="pt-PT" smtClean="0"/>
              <a:pPr>
                <a:defRPr/>
              </a:pPr>
              <a:t>7</a:t>
            </a:fld>
            <a:endParaRPr lang="pt-PT"/>
          </a:p>
        </p:txBody>
      </p:sp>
      <p:sp>
        <p:nvSpPr>
          <p:cNvPr id="6" name="Marcador de Posição de Conteúdo 5"/>
          <p:cNvSpPr>
            <a:spLocks noGrp="1"/>
          </p:cNvSpPr>
          <p:nvPr>
            <p:ph idx="1"/>
          </p:nvPr>
        </p:nvSpPr>
        <p:spPr>
          <a:xfrm>
            <a:off x="251520" y="1628800"/>
            <a:ext cx="8572500" cy="4344985"/>
          </a:xfrm>
        </p:spPr>
        <p:txBody>
          <a:bodyPr/>
          <a:lstStyle/>
          <a:p>
            <a:pPr algn="just">
              <a:lnSpc>
                <a:spcPct val="150000"/>
              </a:lnSpc>
              <a:buNone/>
              <a:defRPr/>
            </a:pPr>
            <a:r>
              <a:rPr lang="pt-PT" sz="2400" dirty="0" smtClean="0"/>
              <a:t>	</a:t>
            </a:r>
            <a:r>
              <a:rPr lang="pt-PT" sz="2400" dirty="0" smtClean="0">
                <a:latin typeface="Calibri" pitchFamily="34" charset="0"/>
              </a:rPr>
              <a:t>A morfina foi isolada em 1806 pelo farmacêutico W. </a:t>
            </a:r>
            <a:r>
              <a:rPr lang="pt-PT" sz="2400" dirty="0" err="1" smtClean="0">
                <a:latin typeface="Calibri" pitchFamily="34" charset="0"/>
              </a:rPr>
              <a:t>Sertürner</a:t>
            </a:r>
            <a:r>
              <a:rPr lang="pt-PT" sz="2400" dirty="0" smtClean="0">
                <a:latin typeface="Calibri" pitchFamily="34" charset="0"/>
              </a:rPr>
              <a:t>. </a:t>
            </a:r>
          </a:p>
          <a:p>
            <a:pPr algn="just">
              <a:lnSpc>
                <a:spcPct val="150000"/>
              </a:lnSpc>
              <a:buNone/>
              <a:defRPr/>
            </a:pPr>
            <a:r>
              <a:rPr lang="pt-PT" sz="2400" dirty="0" smtClean="0">
                <a:latin typeface="Calibri" pitchFamily="34" charset="0"/>
              </a:rPr>
              <a:t>	A </a:t>
            </a:r>
            <a:r>
              <a:rPr lang="pt-PT" sz="2400" dirty="0" err="1" smtClean="0">
                <a:latin typeface="Calibri" pitchFamily="34" charset="0"/>
              </a:rPr>
              <a:t>diacetilmorfina</a:t>
            </a:r>
            <a:r>
              <a:rPr lang="pt-PT" sz="2400" dirty="0" smtClean="0">
                <a:latin typeface="Calibri" pitchFamily="34" charset="0"/>
              </a:rPr>
              <a:t> foi comercializada em 1898 como tratamento da tosse, com o nome comercial de heroína.</a:t>
            </a:r>
          </a:p>
          <a:p>
            <a:pPr algn="just">
              <a:lnSpc>
                <a:spcPct val="150000"/>
              </a:lnSpc>
              <a:buNone/>
              <a:defRPr/>
            </a:pPr>
            <a:r>
              <a:rPr lang="pt-PT" sz="2400" dirty="0" smtClean="0">
                <a:latin typeface="Calibri" pitchFamily="34" charset="0"/>
              </a:rPr>
              <a:t>	Nos EUA, o uso de ópio como analgésico durante a Guerra Civil criou milhares de dependentes. </a:t>
            </a:r>
          </a:p>
          <a:p>
            <a:pPr algn="just">
              <a:lnSpc>
                <a:spcPct val="150000"/>
              </a:lnSpc>
              <a:buNone/>
              <a:defRPr/>
            </a:pPr>
            <a:r>
              <a:rPr lang="pt-PT" sz="2400" dirty="0" smtClean="0">
                <a:latin typeface="Calibri" pitchFamily="34" charset="0"/>
              </a:rPr>
              <a:t>	Durante o </a:t>
            </a:r>
            <a:r>
              <a:rPr lang="pt-PT" sz="2400" dirty="0" err="1" smtClean="0">
                <a:latin typeface="Calibri" pitchFamily="34" charset="0"/>
              </a:rPr>
              <a:t>Séc.</a:t>
            </a:r>
            <a:r>
              <a:rPr lang="pt-PT" sz="2400" dirty="0" smtClean="0">
                <a:latin typeface="Calibri" pitchFamily="34" charset="0"/>
              </a:rPr>
              <a:t> XIX, o uso abusivo de medicamentos de venda livre que continham quantidades apreciáveis de ópio foi um sério problema social.</a:t>
            </a:r>
          </a:p>
          <a:p>
            <a:pPr algn="just">
              <a:lnSpc>
                <a:spcPct val="150000"/>
              </a:lnSpc>
              <a:buNone/>
              <a:defRPr/>
            </a:pPr>
            <a:r>
              <a:rPr lang="pt-PT" sz="2400" dirty="0" smtClean="0"/>
              <a:t>	</a:t>
            </a:r>
            <a:endParaRPr lang="pt-PT" sz="2400" dirty="0"/>
          </a:p>
        </p:txBody>
      </p:sp>
      <p:pic>
        <p:nvPicPr>
          <p:cNvPr id="56322" name="Picture 2" descr="http://t3.gstatic.com/images?q=tbn:n9un2q2px6pTAM:http://itech.dickinson.edu/chemistry/wp-content/uploads/2008/04/bayer_heroin_bottle.jpg">
            <a:hlinkClick r:id="rId3"/>
          </p:cNvPr>
          <p:cNvPicPr>
            <a:picLocks noChangeAspect="1" noChangeArrowheads="1"/>
          </p:cNvPicPr>
          <p:nvPr/>
        </p:nvPicPr>
        <p:blipFill>
          <a:blip r:embed="rId4" cstate="print"/>
          <a:srcRect/>
          <a:stretch>
            <a:fillRect/>
          </a:stretch>
        </p:blipFill>
        <p:spPr bwMode="auto">
          <a:xfrm>
            <a:off x="7524328" y="120302"/>
            <a:ext cx="1083144" cy="1580506"/>
          </a:xfrm>
          <a:prstGeom prst="rect">
            <a:avLst/>
          </a:prstGeom>
          <a:noFill/>
        </p:spPr>
      </p:pic>
      <p:sp>
        <p:nvSpPr>
          <p:cNvPr id="7"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865171"/>
          </a:xfrm>
        </p:spPr>
        <p:txBody>
          <a:bodyPr/>
          <a:lstStyle/>
          <a:p>
            <a:pPr>
              <a:defRPr/>
            </a:pPr>
            <a:r>
              <a:rPr lang="pt-PT" sz="2800" dirty="0" smtClean="0">
                <a:solidFill>
                  <a:schemeClr val="tx1"/>
                </a:solidFill>
                <a:latin typeface="Calibri" pitchFamily="34" charset="0"/>
              </a:rPr>
              <a:t>OPIÁCEOS / OPIÓIDES: efeitos desejados</a:t>
            </a:r>
            <a:endParaRPr lang="pt-PT" sz="2400" dirty="0">
              <a:solidFill>
                <a:schemeClr val="tx1"/>
              </a:solidFill>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4BA09BDB-7217-42A7-9E02-7D3A28F66B2C}" type="slidenum">
              <a:rPr lang="pt-PT" smtClean="0"/>
              <a:pPr>
                <a:defRPr/>
              </a:pPr>
              <a:t>8</a:t>
            </a:fld>
            <a:endParaRPr lang="pt-PT"/>
          </a:p>
        </p:txBody>
      </p:sp>
      <p:sp>
        <p:nvSpPr>
          <p:cNvPr id="6" name="Marcador de Posição de Conteúdo 5"/>
          <p:cNvSpPr>
            <a:spLocks noGrp="1"/>
          </p:cNvSpPr>
          <p:nvPr>
            <p:ph idx="1"/>
          </p:nvPr>
        </p:nvSpPr>
        <p:spPr>
          <a:xfrm>
            <a:off x="179512" y="980728"/>
            <a:ext cx="8858250" cy="5472608"/>
          </a:xfrm>
        </p:spPr>
        <p:txBody>
          <a:bodyPr/>
          <a:lstStyle/>
          <a:p>
            <a:pPr marL="342900" lvl="1" indent="-342900" algn="just">
              <a:lnSpc>
                <a:spcPct val="150000"/>
              </a:lnSpc>
              <a:buClr>
                <a:schemeClr val="hlink"/>
              </a:buClr>
              <a:buNone/>
              <a:defRPr/>
            </a:pPr>
            <a:r>
              <a:rPr lang="pt-PT" sz="2400" dirty="0" smtClean="0"/>
              <a:t>	</a:t>
            </a:r>
            <a:r>
              <a:rPr lang="pt-PT" sz="2400" dirty="0" smtClean="0">
                <a:effectLst/>
                <a:latin typeface="Calibri" pitchFamily="34" charset="0"/>
              </a:rPr>
              <a:t>A injecção de heroína provoca uma sensação rápida de bem estar, prazer, que dá lugar a calor, relaxamento e felicidade.</a:t>
            </a:r>
          </a:p>
          <a:p>
            <a:pPr marL="342900" lvl="1" indent="-342900" algn="just">
              <a:lnSpc>
                <a:spcPct val="150000"/>
              </a:lnSpc>
              <a:buClr>
                <a:schemeClr val="hlink"/>
              </a:buClr>
              <a:buNone/>
              <a:defRPr/>
            </a:pPr>
            <a:r>
              <a:rPr lang="pt-PT" sz="2400" dirty="0" smtClean="0">
                <a:effectLst/>
                <a:latin typeface="Calibri" pitchFamily="34" charset="0"/>
              </a:rPr>
              <a:t>	 As doses necessárias para provocar esta euforia não provocam ataxia nem perda de consciência.</a:t>
            </a:r>
            <a:endParaRPr lang="pt-PT" sz="2400" dirty="0" smtClean="0">
              <a:effectLst/>
            </a:endParaRPr>
          </a:p>
          <a:p>
            <a:pPr algn="just">
              <a:lnSpc>
                <a:spcPct val="150000"/>
              </a:lnSpc>
              <a:buNone/>
              <a:defRPr/>
            </a:pPr>
            <a:r>
              <a:rPr lang="pt-PT" sz="2400" dirty="0" smtClean="0">
                <a:effectLst/>
                <a:latin typeface="Calibri" pitchFamily="34" charset="0"/>
              </a:rPr>
              <a:t>	Doses maiores provocam sedação e sono leve agradável.</a:t>
            </a:r>
          </a:p>
          <a:p>
            <a:pPr algn="just">
              <a:lnSpc>
                <a:spcPct val="150000"/>
              </a:lnSpc>
              <a:buNone/>
              <a:defRPr/>
            </a:pPr>
            <a:r>
              <a:rPr lang="pt-PT" sz="2400" dirty="0" smtClean="0">
                <a:effectLst/>
                <a:latin typeface="Calibri" pitchFamily="34" charset="0"/>
              </a:rPr>
              <a:t>	O indivíduo consegue desligar-se dos problemas e das realidades.</a:t>
            </a:r>
          </a:p>
          <a:p>
            <a:pPr algn="just">
              <a:lnSpc>
                <a:spcPct val="150000"/>
              </a:lnSpc>
              <a:buNone/>
              <a:defRPr/>
            </a:pPr>
            <a:r>
              <a:rPr lang="pt-PT" sz="2400" dirty="0" smtClean="0">
                <a:effectLst/>
                <a:latin typeface="Calibri" pitchFamily="34" charset="0"/>
              </a:rPr>
              <a:t>	O fumo, a inalação e a vaporização de heroína provocam efeitos semelhantes mais moderados.</a:t>
            </a:r>
          </a:p>
          <a:p>
            <a:pPr algn="just">
              <a:lnSpc>
                <a:spcPct val="150000"/>
              </a:lnSpc>
              <a:buNone/>
              <a:defRPr/>
            </a:pPr>
            <a:r>
              <a:rPr lang="pt-PT" sz="2400" dirty="0" smtClean="0">
                <a:effectLst/>
                <a:latin typeface="Calibri" pitchFamily="34" charset="0"/>
              </a:rPr>
              <a:t>	A ingestão oral não provoca as sensações iniciais e não é comum.</a:t>
            </a:r>
          </a:p>
          <a:p>
            <a:pPr algn="just">
              <a:defRPr/>
            </a:pPr>
            <a:endParaRPr lang="pt-PT" sz="2400" dirty="0" smtClean="0"/>
          </a:p>
          <a:p>
            <a:pPr>
              <a:defRPr/>
            </a:pPr>
            <a:endParaRPr lang="pt-PT" sz="2400" dirty="0"/>
          </a:p>
        </p:txBody>
      </p:sp>
      <p:sp>
        <p:nvSpPr>
          <p:cNvPr id="7"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702915"/>
          </a:xfrm>
        </p:spPr>
        <p:txBody>
          <a:bodyPr/>
          <a:lstStyle/>
          <a:p>
            <a:pPr>
              <a:defRPr/>
            </a:pPr>
            <a:r>
              <a:rPr lang="pt-PT" sz="2800" dirty="0" smtClean="0">
                <a:solidFill>
                  <a:schemeClr val="tx1"/>
                </a:solidFill>
                <a:effectLst/>
                <a:latin typeface="Calibri" pitchFamily="34" charset="0"/>
              </a:rPr>
              <a:t>OPIÁCEOS / OPIÓIDES:</a:t>
            </a:r>
            <a:endParaRPr lang="pt-PT" sz="2400" dirty="0">
              <a:solidFill>
                <a:schemeClr val="tx1"/>
              </a:solidFill>
              <a:effectLst/>
              <a:latin typeface="Calibri" pitchFamily="34" charset="0"/>
            </a:endParaRPr>
          </a:p>
        </p:txBody>
      </p:sp>
      <p:sp>
        <p:nvSpPr>
          <p:cNvPr id="5" name="Marcador de Posição do Número do Diapositivo 4"/>
          <p:cNvSpPr>
            <a:spLocks noGrp="1"/>
          </p:cNvSpPr>
          <p:nvPr>
            <p:ph type="sldNum" sz="quarter" idx="12"/>
          </p:nvPr>
        </p:nvSpPr>
        <p:spPr/>
        <p:txBody>
          <a:bodyPr/>
          <a:lstStyle/>
          <a:p>
            <a:pPr>
              <a:defRPr/>
            </a:pPr>
            <a:fld id="{1285B4A8-0CE2-4E85-A2CF-98B22A80FA99}" type="slidenum">
              <a:rPr lang="pt-PT" smtClean="0"/>
              <a:pPr>
                <a:defRPr/>
              </a:pPr>
              <a:t>9</a:t>
            </a:fld>
            <a:endParaRPr lang="pt-PT"/>
          </a:p>
        </p:txBody>
      </p:sp>
      <p:sp>
        <p:nvSpPr>
          <p:cNvPr id="6" name="Marcador de Posição de Conteúdo 5"/>
          <p:cNvSpPr>
            <a:spLocks noGrp="1"/>
          </p:cNvSpPr>
          <p:nvPr>
            <p:ph idx="1"/>
          </p:nvPr>
        </p:nvSpPr>
        <p:spPr>
          <a:xfrm>
            <a:off x="179512" y="1052736"/>
            <a:ext cx="8750746" cy="4987941"/>
          </a:xfrm>
        </p:spPr>
        <p:txBody>
          <a:bodyPr/>
          <a:lstStyle/>
          <a:p>
            <a:pPr algn="just">
              <a:lnSpc>
                <a:spcPct val="150000"/>
              </a:lnSpc>
              <a:buNone/>
              <a:defRPr/>
            </a:pPr>
            <a:r>
              <a:rPr lang="pt-PT" sz="2400" dirty="0" smtClean="0"/>
              <a:t>	</a:t>
            </a:r>
            <a:r>
              <a:rPr lang="pt-PT" sz="2400" dirty="0" smtClean="0">
                <a:effectLst/>
                <a:latin typeface="Calibri" pitchFamily="34" charset="0"/>
              </a:rPr>
              <a:t>A heroína que se adquire na rua é fabricada em laboratórios ilegais existentes em todo o mundo, apenas uma pequena fracção é subtraída do comércio legal.</a:t>
            </a:r>
          </a:p>
          <a:p>
            <a:pPr algn="just">
              <a:lnSpc>
                <a:spcPct val="150000"/>
              </a:lnSpc>
              <a:buNone/>
              <a:defRPr/>
            </a:pPr>
            <a:r>
              <a:rPr lang="pt-PT" sz="2400" dirty="0" smtClean="0">
                <a:effectLst/>
                <a:latin typeface="Calibri" pitchFamily="34" charset="0"/>
              </a:rPr>
              <a:t>	Usam-se ilicitamente, muitos medicamentos:</a:t>
            </a:r>
          </a:p>
          <a:p>
            <a:pPr algn="just">
              <a:buFont typeface="Wingdings" pitchFamily="2" charset="2"/>
              <a:buNone/>
              <a:defRPr/>
            </a:pPr>
            <a:r>
              <a:rPr lang="pt-PT" sz="2400" dirty="0" smtClean="0">
                <a:latin typeface="Calibri" pitchFamily="34" charset="0"/>
              </a:rPr>
              <a:t> </a:t>
            </a:r>
          </a:p>
          <a:p>
            <a:pPr algn="just">
              <a:defRPr/>
            </a:pPr>
            <a:endParaRPr lang="pt-PT" sz="2400" dirty="0" smtClean="0"/>
          </a:p>
          <a:p>
            <a:pPr>
              <a:defRPr/>
            </a:pPr>
            <a:endParaRPr lang="pt-PT" sz="2400" dirty="0"/>
          </a:p>
        </p:txBody>
      </p:sp>
      <p:graphicFrame>
        <p:nvGraphicFramePr>
          <p:cNvPr id="7" name="Tabela 6"/>
          <p:cNvGraphicFramePr>
            <a:graphicFrameLocks noGrp="1"/>
          </p:cNvGraphicFramePr>
          <p:nvPr/>
        </p:nvGraphicFramePr>
        <p:xfrm>
          <a:off x="1475656" y="3429000"/>
          <a:ext cx="5929338" cy="2986088"/>
        </p:xfrm>
        <a:graphic>
          <a:graphicData uri="http://schemas.openxmlformats.org/drawingml/2006/table">
            <a:tbl>
              <a:tblPr firstRow="1" bandRow="1">
                <a:tableStyleId>{5C22544A-7EE6-4342-B048-85BDC9FD1C3A}</a:tableStyleId>
              </a:tblPr>
              <a:tblGrid>
                <a:gridCol w="2964669"/>
                <a:gridCol w="2964669"/>
              </a:tblGrid>
              <a:tr h="426584">
                <a:tc>
                  <a:txBody>
                    <a:bodyPr/>
                    <a:lstStyle/>
                    <a:p>
                      <a:pPr algn="l"/>
                      <a:r>
                        <a:rPr lang="pt-PT" sz="2000" b="0" baseline="0" dirty="0" smtClean="0">
                          <a:solidFill>
                            <a:schemeClr val="tx1"/>
                          </a:solidFill>
                          <a:latin typeface="Calibri" pitchFamily="34" charset="0"/>
                        </a:rPr>
                        <a:t>Codeína</a:t>
                      </a:r>
                      <a:endParaRPr lang="pt-PT" sz="2000" b="0" baseline="0" dirty="0">
                        <a:solidFill>
                          <a:schemeClr val="tx1"/>
                        </a:solidFill>
                        <a:latin typeface="Calibri"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l"/>
                      <a:r>
                        <a:rPr lang="pt-PT" sz="2000" b="0" baseline="0" dirty="0" smtClean="0">
                          <a:solidFill>
                            <a:schemeClr val="tx1"/>
                          </a:solidFill>
                          <a:latin typeface="Calibri" pitchFamily="34" charset="0"/>
                        </a:rPr>
                        <a:t>Morfina</a:t>
                      </a:r>
                      <a:endParaRPr lang="pt-PT" sz="2000" b="0" baseline="0" dirty="0">
                        <a:solidFill>
                          <a:schemeClr val="tx1"/>
                        </a:solidFill>
                        <a:latin typeface="Calibri"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r>
              <a:tr h="426584">
                <a:tc>
                  <a:txBody>
                    <a:bodyPr/>
                    <a:lstStyle/>
                    <a:p>
                      <a:pPr algn="l"/>
                      <a:r>
                        <a:rPr lang="pt-PT" sz="2000" dirty="0" err="1" smtClean="0">
                          <a:solidFill>
                            <a:schemeClr val="tx1"/>
                          </a:solidFill>
                          <a:latin typeface="Calibri" pitchFamily="34" charset="0"/>
                        </a:rPr>
                        <a:t>Metadona</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l"/>
                      <a:r>
                        <a:rPr lang="pt-PT" sz="2000" dirty="0" err="1" smtClean="0">
                          <a:solidFill>
                            <a:schemeClr val="tx1"/>
                          </a:solidFill>
                          <a:latin typeface="Calibri" pitchFamily="34" charset="0"/>
                        </a:rPr>
                        <a:t>Buprenorfina</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r>
              <a:tr h="426584">
                <a:tc>
                  <a:txBody>
                    <a:bodyPr/>
                    <a:lstStyle/>
                    <a:p>
                      <a:pPr algn="l"/>
                      <a:r>
                        <a:rPr lang="pt-PT" sz="2000" dirty="0" err="1" smtClean="0">
                          <a:solidFill>
                            <a:schemeClr val="tx1"/>
                          </a:solidFill>
                          <a:latin typeface="Calibri" pitchFamily="34" charset="0"/>
                        </a:rPr>
                        <a:t>Dihidrocodeína</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l"/>
                      <a:r>
                        <a:rPr lang="pt-PT" sz="2000" dirty="0" err="1" smtClean="0">
                          <a:solidFill>
                            <a:schemeClr val="tx1"/>
                          </a:solidFill>
                          <a:latin typeface="Calibri" pitchFamily="34" charset="0"/>
                        </a:rPr>
                        <a:t>Nalbufina</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r>
              <a:tr h="426584">
                <a:tc>
                  <a:txBody>
                    <a:bodyPr/>
                    <a:lstStyle/>
                    <a:p>
                      <a:pPr algn="l"/>
                      <a:r>
                        <a:rPr lang="pt-PT" sz="2000" dirty="0" err="1" smtClean="0">
                          <a:solidFill>
                            <a:schemeClr val="tx1"/>
                          </a:solidFill>
                          <a:latin typeface="Calibri" pitchFamily="34" charset="0"/>
                        </a:rPr>
                        <a:t>Dextropropoxifeno</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l"/>
                      <a:r>
                        <a:rPr lang="pt-PT" sz="2000" dirty="0" err="1" smtClean="0">
                          <a:solidFill>
                            <a:schemeClr val="tx1"/>
                          </a:solidFill>
                          <a:latin typeface="Calibri" pitchFamily="34" charset="0"/>
                        </a:rPr>
                        <a:t>Oxicodona</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r>
              <a:tr h="426584">
                <a:tc>
                  <a:txBody>
                    <a:bodyPr/>
                    <a:lstStyle/>
                    <a:p>
                      <a:pPr algn="l"/>
                      <a:r>
                        <a:rPr lang="pt-PT" sz="2000" dirty="0" err="1" smtClean="0">
                          <a:solidFill>
                            <a:schemeClr val="tx1"/>
                          </a:solidFill>
                          <a:latin typeface="Calibri" pitchFamily="34" charset="0"/>
                        </a:rPr>
                        <a:t>Diamorfina</a:t>
                      </a:r>
                      <a:r>
                        <a:rPr lang="pt-PT" sz="2000" dirty="0" smtClean="0">
                          <a:solidFill>
                            <a:schemeClr val="tx1"/>
                          </a:solidFill>
                          <a:latin typeface="Calibri" pitchFamily="34" charset="0"/>
                        </a:rPr>
                        <a:t> (heroína)</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l"/>
                      <a:r>
                        <a:rPr lang="pt-PT" sz="2000" dirty="0" err="1" smtClean="0">
                          <a:solidFill>
                            <a:schemeClr val="tx1"/>
                          </a:solidFill>
                          <a:latin typeface="Calibri" pitchFamily="34" charset="0"/>
                        </a:rPr>
                        <a:t>Pentazocina</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r>
              <a:tr h="426584">
                <a:tc>
                  <a:txBody>
                    <a:bodyPr/>
                    <a:lstStyle/>
                    <a:p>
                      <a:pPr algn="l"/>
                      <a:r>
                        <a:rPr lang="pt-PT" sz="2000" dirty="0" err="1" smtClean="0">
                          <a:solidFill>
                            <a:schemeClr val="tx1"/>
                          </a:solidFill>
                          <a:latin typeface="Calibri" pitchFamily="34" charset="0"/>
                        </a:rPr>
                        <a:t>Dipipanona</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l"/>
                      <a:r>
                        <a:rPr lang="pt-PT" sz="2000" dirty="0" err="1" smtClean="0">
                          <a:solidFill>
                            <a:schemeClr val="tx1"/>
                          </a:solidFill>
                          <a:latin typeface="Calibri" pitchFamily="34" charset="0"/>
                        </a:rPr>
                        <a:t>Petidina</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r>
              <a:tr h="426584">
                <a:tc>
                  <a:txBody>
                    <a:bodyPr/>
                    <a:lstStyle/>
                    <a:p>
                      <a:pPr algn="l"/>
                      <a:r>
                        <a:rPr lang="pt-PT" sz="2000" dirty="0" err="1" smtClean="0">
                          <a:solidFill>
                            <a:schemeClr val="tx1"/>
                          </a:solidFill>
                          <a:latin typeface="Calibri" pitchFamily="34" charset="0"/>
                        </a:rPr>
                        <a:t>Fentanil</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2060"/>
                    </a:solidFill>
                  </a:tcPr>
                </a:tc>
                <a:tc>
                  <a:txBody>
                    <a:bodyPr/>
                    <a:lstStyle/>
                    <a:p>
                      <a:pPr algn="l"/>
                      <a:r>
                        <a:rPr lang="pt-PT" sz="2000" dirty="0" err="1" smtClean="0">
                          <a:solidFill>
                            <a:schemeClr val="tx1"/>
                          </a:solidFill>
                          <a:latin typeface="Calibri" pitchFamily="34" charset="0"/>
                        </a:rPr>
                        <a:t>Tramadol</a:t>
                      </a:r>
                      <a:endParaRPr lang="pt-PT" sz="2000" dirty="0">
                        <a:solidFill>
                          <a:schemeClr val="tx1"/>
                        </a:solidFill>
                        <a:latin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2060"/>
                    </a:solidFill>
                  </a:tcPr>
                </a:tc>
              </a:tr>
            </a:tbl>
          </a:graphicData>
        </a:graphic>
      </p:graphicFrame>
      <p:sp>
        <p:nvSpPr>
          <p:cNvPr id="8" name="Marcador de Posição do Rodapé 5"/>
          <p:cNvSpPr>
            <a:spLocks noGrp="1"/>
          </p:cNvSpPr>
          <p:nvPr/>
        </p:nvSpPr>
        <p:spPr bwMode="auto">
          <a:xfrm>
            <a:off x="107504" y="6453336"/>
            <a:ext cx="4139952" cy="2931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pt-PT" sz="1200" dirty="0" smtClean="0"/>
              <a:t>ESSUAlg 2014 Toxicologia Alimentar Nídia Braz</a:t>
            </a:r>
            <a:endParaRPr lang="pt-PT" sz="1200" dirty="0"/>
          </a:p>
        </p:txBody>
      </p:sp>
    </p:spTree>
  </p:cSld>
  <p:clrMapOvr>
    <a:masterClrMapping/>
  </p:clrMapOvr>
</p:sld>
</file>

<file path=ppt/theme/theme1.xml><?xml version="1.0" encoding="utf-8"?>
<a:theme xmlns:a="http://schemas.openxmlformats.org/drawingml/2006/main" name="1_Modelo de apresentação predefinido">
  <a:themeElements>
    <a:clrScheme name="Tons de Cinzento">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1_Modelo de apresentação predefini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elo de apresentação predefinido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1_Modelo de apresentação predefinido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1_Modelo de apresentação predefinido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elo de apresentação predefinido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1_Modelo de apresentação predefinido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1_Modelo de apresentação predefinido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1_Modelo de apresentação predefinido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1_Modelo de apresentação predefinido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Orbit</Template>
  <TotalTime>2364</TotalTime>
  <Words>1889</Words>
  <Application>Microsoft Office PowerPoint</Application>
  <PresentationFormat>Apresentação no Ecrã (4:3)</PresentationFormat>
  <Paragraphs>393</Paragraphs>
  <Slides>32</Slides>
  <Notes>28</Notes>
  <HiddenSlides>0</HiddenSlides>
  <MMClips>0</MMClips>
  <ScaleCrop>false</ScaleCrop>
  <HeadingPairs>
    <vt:vector size="4" baseType="variant">
      <vt:variant>
        <vt:lpstr>Tema</vt:lpstr>
      </vt:variant>
      <vt:variant>
        <vt:i4>1</vt:i4>
      </vt:variant>
      <vt:variant>
        <vt:lpstr>Títulos dos diapositivos</vt:lpstr>
      </vt:variant>
      <vt:variant>
        <vt:i4>32</vt:i4>
      </vt:variant>
    </vt:vector>
  </HeadingPairs>
  <TitlesOfParts>
    <vt:vector size="33" baseType="lpstr">
      <vt:lpstr>1_Modelo de apresentação predefinido</vt:lpstr>
      <vt:lpstr>Substâncias de consumo</vt:lpstr>
      <vt:lpstr>Apresentação do PowerPoint</vt:lpstr>
      <vt:lpstr>Apresentação do PowerPoint</vt:lpstr>
      <vt:lpstr>Apresentação do PowerPoint</vt:lpstr>
      <vt:lpstr>ALCALÓIDES naturais presentes na papoila: morfina, noscapina, codeína, papaverina e tebaína</vt:lpstr>
      <vt:lpstr>OPIÁCEOS / OPIÓIDES</vt:lpstr>
      <vt:lpstr>OPIÁCEOS / OPIÓIDES</vt:lpstr>
      <vt:lpstr>OPIÁCEOS / OPIÓIDES: efeitos desejados</vt:lpstr>
      <vt:lpstr>OPIÁCEOS / OPIÓIDES:</vt:lpstr>
      <vt:lpstr>OPIÁCEOS / OPIÓIDES:</vt:lpstr>
      <vt:lpstr>OPIÁCEOS / OPIÓIDES:</vt:lpstr>
      <vt:lpstr>OPIÁCEOS / OPIÓIDES: efeitos adversos</vt:lpstr>
      <vt:lpstr>OPIÁCEOS / OPIÓIDES: efeitos adversos</vt:lpstr>
      <vt:lpstr>OPIÁCEOS / OPIÓIDES: Overdose</vt:lpstr>
      <vt:lpstr>LSD (“ÁCIDO” dietilamida do ácido lisérgico)</vt:lpstr>
      <vt:lpstr>LSD: Doenças e consumo continuado</vt:lpstr>
      <vt:lpstr>Cannabis (Canabidiol, canabinol)</vt:lpstr>
      <vt:lpstr>Cannabis (Canabidiol, canabinol)</vt:lpstr>
      <vt:lpstr>Cannabis (Canabidiol, canabinol)</vt:lpstr>
      <vt:lpstr>Cannabis (Canabidiol -THC, canabinol)</vt:lpstr>
      <vt:lpstr>Cannabis (Canabidiol -THC, canabinol)</vt:lpstr>
      <vt:lpstr>Cannabis (Canabidiol -THC, canabinol)</vt:lpstr>
      <vt:lpstr>Gama hidroxibutirato GHB  liquído X, ecstasy líquido, fantasia ou G</vt:lpstr>
      <vt:lpstr>Fenciclidina, PCP ou pó de anjo</vt:lpstr>
      <vt:lpstr>Substâncias voláteis (éter, clorofórmio, combustíveis)</vt:lpstr>
      <vt:lpstr>Apresentação do PowerPoint</vt:lpstr>
      <vt:lpstr>Apresentação do PowerPoint</vt:lpstr>
      <vt:lpstr>Apresentação do PowerPoint</vt:lpstr>
      <vt:lpstr>Apresentação do PowerPoint</vt:lpstr>
      <vt:lpstr>Apresentação do PowerPoint</vt:lpstr>
      <vt:lpstr>Drogas anabolizantes</vt:lpstr>
      <vt:lpstr>Drogas para aumento de capacidade física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Alergias e intolerâncias a alimentos</dc:title>
  <dc:creator>Nidia</dc:creator>
  <cp:lastModifiedBy>Nídia</cp:lastModifiedBy>
  <cp:revision>161</cp:revision>
  <dcterms:created xsi:type="dcterms:W3CDTF">2005-07-27T18:47:18Z</dcterms:created>
  <dcterms:modified xsi:type="dcterms:W3CDTF">2014-07-22T13:49:22Z</dcterms:modified>
</cp:coreProperties>
</file>