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67" r:id="rId4"/>
    <p:sldId id="268" r:id="rId5"/>
    <p:sldId id="269" r:id="rId6"/>
    <p:sldId id="270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5" r:id="rId15"/>
    <p:sldId id="286" r:id="rId16"/>
    <p:sldId id="279" r:id="rId17"/>
    <p:sldId id="280" r:id="rId18"/>
    <p:sldId id="281" r:id="rId19"/>
    <p:sldId id="282" r:id="rId20"/>
    <p:sldId id="283" r:id="rId21"/>
    <p:sldId id="284" r:id="rId22"/>
  </p:sldIdLst>
  <p:sldSz cx="9144000" cy="6858000" type="screen4x3"/>
  <p:notesSz cx="6858000" cy="9947275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E689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édio 1 - Destaqu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84" autoAdjust="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6533FF-49B8-4DDA-8AFB-E4F415771839}" type="datetimeFigureOut">
              <a:rPr lang="pt-PT" smtClean="0"/>
              <a:t>26/08/2014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3B6055-90FC-4E24-810B-83CBC87E7B5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9107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4E453B0-96C7-4876-A3BA-7C892265D18E}" type="datetimeFigureOut">
              <a:rPr lang="pt-PT"/>
              <a:pPr>
                <a:defRPr/>
              </a:pPr>
              <a:t>26/08/2014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  <a:endParaRPr lang="pt-PT" noProof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7F1303-AB8C-4E26-9485-8717C094BB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8841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AB51EB-678C-4340-A229-475F9CB4E4BB}" type="slidenum">
              <a:rPr lang="pt-PT" smtClean="0"/>
              <a:pPr>
                <a:defRPr/>
              </a:pPr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3385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AB51EB-678C-4340-A229-475F9CB4E4BB}" type="slidenum">
              <a:rPr lang="pt-PT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427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AB51EB-678C-4340-A229-475F9CB4E4BB}" type="slidenum">
              <a:rPr lang="pt-PT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468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F1303-AB8C-4E26-9485-8717C094BB70}" type="slidenum">
              <a:rPr lang="pt-PT" smtClean="0"/>
              <a:pPr>
                <a:defRPr/>
              </a:pPr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8050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F1303-AB8C-4E26-9485-8717C094BB70}" type="slidenum">
              <a:rPr lang="pt-PT" smtClean="0"/>
              <a:pPr>
                <a:defRPr/>
              </a:pPr>
              <a:t>15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1981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FE4F9-B031-4345-A354-DDA36AAE2DBF}" type="datetime1">
              <a:rPr lang="pt-PT"/>
              <a:pPr>
                <a:defRPr/>
              </a:pPr>
              <a:t>26/08/2014</a:t>
            </a:fld>
            <a:endParaRPr lang="pt-P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FBFA3-31D8-4609-B966-55762B5CF6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6500768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C283B-A174-4511-AB4F-BCFD5931DF0E}" type="datetime1">
              <a:rPr lang="pt-PT"/>
              <a:pPr>
                <a:defRPr/>
              </a:pPr>
              <a:t>26/08/2014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8CB24-5703-464D-A669-4DE66C87FF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52130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23F27-D678-41B0-AF2C-C406A38D80DD}" type="datetime1">
              <a:rPr lang="pt-PT"/>
              <a:pPr>
                <a:defRPr/>
              </a:pPr>
              <a:t>26/08/2014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2191E-6277-434F-A8D8-3D523D8080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9055512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B67C6-7D2F-466C-ABCC-6AE75849B314}" type="datetime1">
              <a:rPr lang="pt-PT"/>
              <a:pPr>
                <a:defRPr/>
              </a:pPr>
              <a:t>26/08/2014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0FB41-6907-4AA3-96D1-C8CAC9805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2308852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101DA-98B8-484E-A421-DFEE6F03FC22}" type="datetime1">
              <a:rPr lang="pt-PT"/>
              <a:pPr>
                <a:defRPr/>
              </a:pPr>
              <a:t>26/08/2014</a:t>
            </a:fld>
            <a:endParaRPr lang="pt-P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BE372-BA9B-4B03-AED5-B7BBAFE0B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38665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5C9DF-DE82-46D4-8008-3585CE8C14FC}" type="datetime1">
              <a:rPr lang="pt-PT"/>
              <a:pPr>
                <a:defRPr/>
              </a:pPr>
              <a:t>26/08/2014</a:t>
            </a:fld>
            <a:endParaRPr lang="pt-P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E856C-35D9-4C53-911A-6709E6E1CA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8687197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28750-C485-498B-9C4E-858B2C37B447}" type="datetime1">
              <a:rPr lang="pt-PT"/>
              <a:pPr>
                <a:defRPr/>
              </a:pPr>
              <a:t>26/08/2014</a:t>
            </a:fld>
            <a:endParaRPr lang="pt-PT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1BA66-0ED1-49C1-AE98-041A8B5C02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8162111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EC541-BCFD-4C48-9AFC-AC7B0E0F4688}" type="datetime1">
              <a:rPr lang="pt-PT"/>
              <a:pPr>
                <a:defRPr/>
              </a:pPr>
              <a:t>26/08/2014</a:t>
            </a:fld>
            <a:endParaRPr lang="pt-P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0B5BE-1C32-4264-9E42-A497669E59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83451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A4269-8FB6-4663-B281-22E984A508EA}" type="datetime1">
              <a:rPr lang="pt-PT"/>
              <a:pPr>
                <a:defRPr/>
              </a:pPr>
              <a:t>26/08/2014</a:t>
            </a:fld>
            <a:endParaRPr lang="pt-P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567CF-D55D-43D0-9E47-5D94BECC4D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4818680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7A2B6-4B7B-4BB7-B4D5-23A9CAF0E21F}" type="datetime1">
              <a:rPr lang="pt-PT"/>
              <a:pPr>
                <a:defRPr/>
              </a:pPr>
              <a:t>26/08/2014</a:t>
            </a:fld>
            <a:endParaRPr lang="pt-PT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89213-228B-411E-B77C-791A4DBBE6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458796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PT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A667D-16AB-4E21-ACBA-E448EA1E2A4A}" type="datetime1">
              <a:rPr lang="pt-PT"/>
              <a:pPr>
                <a:defRPr/>
              </a:pPr>
              <a:t>26/08/2014</a:t>
            </a:fld>
            <a:endParaRPr lang="pt-P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1C1F4-4840-41F6-99C6-E1C49C5FF8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4065044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Clique para editar os estilos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  <a:endParaRPr lang="en-US" altLang="pt-PT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AD06523-6440-4021-AB8C-776FAC91398A}" type="datetime1">
              <a:rPr lang="pt-PT"/>
              <a:pPr>
                <a:defRPr/>
              </a:pPr>
              <a:t>26/08/2014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0B5F99A-48B6-4DAD-B172-67B8F85E1F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13" r:id="rId2"/>
    <p:sldLayoutId id="2147483921" r:id="rId3"/>
    <p:sldLayoutId id="2147483914" r:id="rId4"/>
    <p:sldLayoutId id="2147483922" r:id="rId5"/>
    <p:sldLayoutId id="2147483915" r:id="rId6"/>
    <p:sldLayoutId id="2147483916" r:id="rId7"/>
    <p:sldLayoutId id="2147483923" r:id="rId8"/>
    <p:sldLayoutId id="2147483917" r:id="rId9"/>
    <p:sldLayoutId id="2147483918" r:id="rId10"/>
    <p:sldLayoutId id="2147483919" r:id="rId11"/>
  </p:sldLayoutIdLst>
  <p:transition spd="slow">
    <p:pull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30.jpeg"/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28.jpeg"/><Relationship Id="rId5" Type="http://schemas.openxmlformats.org/officeDocument/2006/relationships/image" Target="../media/image10.jpeg"/><Relationship Id="rId10" Type="http://schemas.openxmlformats.org/officeDocument/2006/relationships/image" Target="../media/image27.jpeg"/><Relationship Id="rId4" Type="http://schemas.openxmlformats.org/officeDocument/2006/relationships/image" Target="../media/image24.jpe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39.png"/><Relationship Id="rId3" Type="http://schemas.openxmlformats.org/officeDocument/2006/relationships/image" Target="../media/image31.png"/><Relationship Id="rId7" Type="http://schemas.openxmlformats.org/officeDocument/2006/relationships/image" Target="../media/image34.jpeg"/><Relationship Id="rId12" Type="http://schemas.openxmlformats.org/officeDocument/2006/relationships/image" Target="../media/image3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37.png"/><Relationship Id="rId5" Type="http://schemas.openxmlformats.org/officeDocument/2006/relationships/image" Target="../media/image33.png"/><Relationship Id="rId10" Type="http://schemas.openxmlformats.org/officeDocument/2006/relationships/image" Target="../media/image8.jpeg"/><Relationship Id="rId4" Type="http://schemas.openxmlformats.org/officeDocument/2006/relationships/image" Target="../media/image32.jpeg"/><Relationship Id="rId9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aixaDeTexto 4"/>
          <p:cNvSpPr txBox="1">
            <a:spLocks noChangeArrowheads="1"/>
          </p:cNvSpPr>
          <p:nvPr/>
        </p:nvSpPr>
        <p:spPr bwMode="auto">
          <a:xfrm>
            <a:off x="1547813" y="642938"/>
            <a:ext cx="6840537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tabLst>
                <a:tab pos="2698750" algn="ctr"/>
                <a:tab pos="5399088" algn="r"/>
              </a:tabLst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tabLst>
                <a:tab pos="2698750" algn="ctr"/>
                <a:tab pos="5399088" algn="r"/>
              </a:tabLst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tabLst>
                <a:tab pos="2698750" algn="ctr"/>
                <a:tab pos="5399088" algn="r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2698750" algn="ctr"/>
                <a:tab pos="5399088" algn="r"/>
              </a:tabLst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tabLst>
                <a:tab pos="2698750" algn="ctr"/>
                <a:tab pos="5399088" algn="r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tabLst>
                <a:tab pos="2698750" algn="ctr"/>
                <a:tab pos="5399088" algn="r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tabLst>
                <a:tab pos="2698750" algn="ctr"/>
                <a:tab pos="5399088" algn="r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tabLst>
                <a:tab pos="2698750" algn="ctr"/>
                <a:tab pos="5399088" algn="r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tabLst>
                <a:tab pos="2698750" algn="ctr"/>
                <a:tab pos="5399088" algn="r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pt-PT" sz="1800" b="1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Agrupamento Vertical de Almancil</a:t>
            </a:r>
            <a:endParaRPr lang="es-ES_tradnl" altLang="pt-PT" sz="1800" b="1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eaLnBrk="1" hangingPunct="1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pt-PT" sz="1800" b="1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Escola E. B. 2, 3 Dr. António de Sousa Agostinho</a:t>
            </a:r>
            <a:endParaRPr lang="es-ES_tradnl" altLang="pt-PT" sz="1800" b="1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pt-PT" sz="1800" b="1">
                <a:latin typeface="Georgia" pitchFamily="18" charset="0"/>
                <a:ea typeface="Calibri" pitchFamily="34" charset="0"/>
                <a:cs typeface="Calibri" pitchFamily="34" charset="0"/>
              </a:rPr>
              <a:t>English  - 8º E</a:t>
            </a:r>
            <a:endParaRPr lang="es-ES_tradnl" altLang="pt-PT" sz="1800" b="1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pt-PT" sz="180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</a:p>
        </p:txBody>
      </p:sp>
      <p:sp>
        <p:nvSpPr>
          <p:cNvPr id="6147" name="CaixaDeTexto 9"/>
          <p:cNvSpPr txBox="1">
            <a:spLocks noChangeArrowheads="1"/>
          </p:cNvSpPr>
          <p:nvPr/>
        </p:nvSpPr>
        <p:spPr bwMode="auto">
          <a:xfrm>
            <a:off x="2484438" y="5802313"/>
            <a:ext cx="4645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pt-PT" sz="2000" b="1" dirty="0">
                <a:latin typeface="Calibri" pitchFamily="34" charset="0"/>
              </a:rPr>
              <a:t>1st </a:t>
            </a:r>
            <a:r>
              <a:rPr lang="es-ES_tradnl" altLang="pt-PT" sz="2000" b="1" dirty="0" err="1">
                <a:latin typeface="Calibri" pitchFamily="34" charset="0"/>
              </a:rPr>
              <a:t>session</a:t>
            </a:r>
            <a:r>
              <a:rPr lang="es-ES_tradnl" altLang="pt-PT" sz="2000" b="1" dirty="0">
                <a:latin typeface="Calibri" pitchFamily="34" charset="0"/>
              </a:rPr>
              <a:t> – </a:t>
            </a:r>
            <a:r>
              <a:rPr lang="es-ES_tradnl" altLang="pt-PT" sz="2000" b="1" dirty="0" smtClean="0">
                <a:latin typeface="Calibri" pitchFamily="34" charset="0"/>
              </a:rPr>
              <a:t>27/03/2014</a:t>
            </a:r>
            <a:endParaRPr lang="es-ES_tradnl" altLang="pt-PT" sz="2000" b="1" dirty="0">
              <a:latin typeface="Calibri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pt-PT" sz="2000" b="1" dirty="0" err="1">
                <a:latin typeface="Calibri" pitchFamily="34" charset="0"/>
              </a:rPr>
              <a:t>Teacher</a:t>
            </a:r>
            <a:r>
              <a:rPr lang="es-ES_tradnl" altLang="pt-PT" sz="2000" b="1" dirty="0">
                <a:latin typeface="Calibri" pitchFamily="34" charset="0"/>
              </a:rPr>
              <a:t> Rita Pereira</a:t>
            </a:r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975" y="2276475"/>
            <a:ext cx="351790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Imagem 4" descr="logo_FINAL[1]agrupamento vertical de almanc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642938"/>
            <a:ext cx="89535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77200" y="6510338"/>
            <a:ext cx="1066800" cy="3286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486CF437-91A7-4B24-9575-4E6863B20822}" type="slidenum">
              <a:rPr lang="pt-PT" altLang="pt-PT" sz="1800" smtClean="0"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pt-PT" altLang="pt-PT" sz="1800" smtClean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182B5E1-042A-4A65-8255-19863D68560A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pt-PT" altLang="pt-PT" sz="180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9222" name="Rectângulo 6"/>
          <p:cNvSpPr>
            <a:spLocks noChangeArrowheads="1"/>
          </p:cNvSpPr>
          <p:nvPr/>
        </p:nvSpPr>
        <p:spPr bwMode="auto">
          <a:xfrm>
            <a:off x="681828" y="4797425"/>
            <a:ext cx="3479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4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Sweets</a:t>
            </a:r>
            <a:endParaRPr lang="pt-PT" altLang="pt-PT" sz="4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9224" name="Rectângulo 8"/>
          <p:cNvSpPr>
            <a:spLocks noChangeArrowheads="1"/>
          </p:cNvSpPr>
          <p:nvPr/>
        </p:nvSpPr>
        <p:spPr bwMode="auto">
          <a:xfrm>
            <a:off x="5982015" y="4797424"/>
            <a:ext cx="16690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4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Milk</a:t>
            </a:r>
            <a:r>
              <a:rPr lang="es-ES" altLang="pt-PT" sz="4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irc_mi" descr="http://www.strangehistory.net/blog/wp-content/uploads/2013/11/sweet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57" y="1628800"/>
            <a:ext cx="2928943" cy="2581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rc_mi" descr="http://www.eatbydate.com/wp-content/uploads/milk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340767"/>
            <a:ext cx="2760886" cy="2813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09774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182B5E1-042A-4A65-8255-19863D68560A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pt-PT" altLang="pt-PT" sz="180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9222" name="Rectângulo 6"/>
          <p:cNvSpPr>
            <a:spLocks noChangeArrowheads="1"/>
          </p:cNvSpPr>
          <p:nvPr/>
        </p:nvSpPr>
        <p:spPr bwMode="auto">
          <a:xfrm>
            <a:off x="406400" y="4797425"/>
            <a:ext cx="3479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4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Water</a:t>
            </a:r>
            <a:endParaRPr lang="pt-PT" altLang="pt-PT" sz="4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9224" name="Rectângulo 8"/>
          <p:cNvSpPr>
            <a:spLocks noChangeArrowheads="1"/>
          </p:cNvSpPr>
          <p:nvPr/>
        </p:nvSpPr>
        <p:spPr bwMode="auto">
          <a:xfrm>
            <a:off x="4332658" y="4797424"/>
            <a:ext cx="46394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4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Sugary</a:t>
            </a:r>
            <a:r>
              <a:rPr lang="es-ES" altLang="pt-PT" sz="4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altLang="pt-PT" sz="4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Drinks</a:t>
            </a:r>
            <a:r>
              <a:rPr lang="es-ES" altLang="pt-PT" sz="4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Imagem 8" descr="https://encrypted-tbn2.gstatic.com/images?q=tbn:ANd9GcSOmQ_W6qXhVUeVoBXlSRlcsDkdI3caYy-imJiK90T5PZ2a0tve0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27" y="1260119"/>
            <a:ext cx="3405957" cy="3110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rc_mi" descr="http://www.southamericanherald.com/wp-content/uploads/2013/02/sugary-drinks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47186"/>
            <a:ext cx="3584664" cy="29233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41267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182B5E1-042A-4A65-8255-19863D68560A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pt-PT" altLang="pt-PT" sz="180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9222" name="Rectângulo 6"/>
          <p:cNvSpPr>
            <a:spLocks noChangeArrowheads="1"/>
          </p:cNvSpPr>
          <p:nvPr/>
        </p:nvSpPr>
        <p:spPr bwMode="auto">
          <a:xfrm>
            <a:off x="406400" y="4797425"/>
            <a:ext cx="3479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4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Meat</a:t>
            </a:r>
            <a:endParaRPr lang="pt-PT" altLang="pt-PT" sz="4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9224" name="Rectângulo 8"/>
          <p:cNvSpPr>
            <a:spLocks noChangeArrowheads="1"/>
          </p:cNvSpPr>
          <p:nvPr/>
        </p:nvSpPr>
        <p:spPr bwMode="auto">
          <a:xfrm>
            <a:off x="6148590" y="4797564"/>
            <a:ext cx="160973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4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Fish</a:t>
            </a:r>
            <a:r>
              <a:rPr lang="es-ES" altLang="pt-PT" sz="40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irc_mi" descr="http://www.healthyandfitmagazine.com/wp/wp-content/uploads/MEA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24" y="1361079"/>
            <a:ext cx="3710136" cy="3292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rc_mi" descr="http://1.bp.blogspot.com/_i1U9iD5ZVv0/TEZpU6KZRmI/AAAAAAAABZg/ICf7yxuDH7k/s1600/Eat+Fish+Every+Week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61079"/>
            <a:ext cx="3817515" cy="27537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30543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182B5E1-042A-4A65-8255-19863D68560A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pt-PT" altLang="pt-PT" sz="180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9222" name="Rectângulo 6"/>
          <p:cNvSpPr>
            <a:spLocks noChangeArrowheads="1"/>
          </p:cNvSpPr>
          <p:nvPr/>
        </p:nvSpPr>
        <p:spPr bwMode="auto">
          <a:xfrm>
            <a:off x="406400" y="4797425"/>
            <a:ext cx="3479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4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Ham</a:t>
            </a:r>
            <a:endParaRPr lang="pt-PT" altLang="pt-PT" sz="4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9224" name="Rectângulo 8"/>
          <p:cNvSpPr>
            <a:spLocks noChangeArrowheads="1"/>
          </p:cNvSpPr>
          <p:nvPr/>
        </p:nvSpPr>
        <p:spPr bwMode="auto">
          <a:xfrm>
            <a:off x="5714177" y="4797564"/>
            <a:ext cx="24785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4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Cheese</a:t>
            </a:r>
            <a:r>
              <a:rPr lang="es-ES" altLang="pt-PT" sz="40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irc_mi" descr="http://www.magofri.pt/content/common_gallery/images/big/img_9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57" y="1287579"/>
            <a:ext cx="3153886" cy="29833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rc_mi" descr="http://cdn.phillymag.com/wp-content/uploads/2013/11/cheeses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24745"/>
            <a:ext cx="3463255" cy="28938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38264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PT" dirty="0" err="1" smtClean="0">
                <a:solidFill>
                  <a:srgbClr val="00B050"/>
                </a:solidFill>
                <a:latin typeface="Snap ITC" panose="04040A07060A02020202" pitchFamily="82" charset="0"/>
              </a:rPr>
              <a:t>Healthy</a:t>
            </a:r>
            <a:r>
              <a:rPr lang="pt-PT" dirty="0" smtClean="0">
                <a:solidFill>
                  <a:srgbClr val="00B050"/>
                </a:solidFill>
                <a:latin typeface="Snap ITC" panose="04040A07060A02020202" pitchFamily="82" charset="0"/>
              </a:rPr>
              <a:t> </a:t>
            </a:r>
            <a:r>
              <a:rPr lang="pt-PT" dirty="0" err="1" smtClean="0">
                <a:solidFill>
                  <a:srgbClr val="00B050"/>
                </a:solidFill>
                <a:latin typeface="Snap ITC" panose="04040A07060A02020202" pitchFamily="82" charset="0"/>
              </a:rPr>
              <a:t>Food</a:t>
            </a:r>
            <a:endParaRPr lang="pt-PT" dirty="0">
              <a:solidFill>
                <a:srgbClr val="00B050"/>
              </a:solidFill>
              <a:latin typeface="Snap ITC" panose="04040A07060A02020202" pitchFamily="82" charset="0"/>
            </a:endParaRPr>
          </a:p>
        </p:txBody>
      </p:sp>
      <p:sp>
        <p:nvSpPr>
          <p:cNvPr id="5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182B5E1-042A-4A65-8255-19863D68560A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pt-PT" altLang="pt-PT" sz="1800" smtClean="0">
              <a:solidFill>
                <a:prstClr val="black"/>
              </a:solidFill>
              <a:latin typeface="Georgia" pitchFamily="18" charset="0"/>
            </a:endParaRPr>
          </a:p>
        </p:txBody>
      </p:sp>
      <p:pic>
        <p:nvPicPr>
          <p:cNvPr id="6" name="Imagem 5" descr="C:\Users\UTILIZ~1\AppData\Local\Temp\Depositphotos_19430821_xs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4997"/>
            <a:ext cx="1153497" cy="1249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rc_mi" descr="http://upload.wikimedia.org/wikipedia/commons/1/1f/FD_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91" y="1936183"/>
            <a:ext cx="1011125" cy="113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m 14" descr="https://encrypted-tbn2.gstatic.com/images?q=tbn:ANd9GcRc0yjAQqKhpyQh77CYrKIOEORnUHB3I3EcXoZiub9WEcKY1WBt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23" y="3253516"/>
            <a:ext cx="1037132" cy="751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m 15" descr="https://encrypted-tbn1.gstatic.com/images?q=tbn:ANd9GcToFMfBQ-lFsNmf_0OUxxrsZq2JyqcKx5e_QuRS_cL8M0-Jnlcw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43" y="4209304"/>
            <a:ext cx="1041812" cy="929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rc_mi" descr="http://brokeeats.com/wp-content/uploads/2013/07/rice.jpe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950756"/>
            <a:ext cx="1008112" cy="830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m 17" descr="https://encrypted-tbn2.gstatic.com/images?q=tbn:ANd9GcSOmQ_W6qXhVUeVoBXlSRlcsDkdI3caYy-imJiK90T5PZ2a0tve0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91" y="5397535"/>
            <a:ext cx="1073064" cy="833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m 18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755" y="2929927"/>
            <a:ext cx="1152128" cy="883757"/>
          </a:xfrm>
          <a:prstGeom prst="rect">
            <a:avLst/>
          </a:prstGeom>
          <a:noFill/>
        </p:spPr>
      </p:pic>
      <p:pic>
        <p:nvPicPr>
          <p:cNvPr id="20" name="irc_mi" descr="http://www.healthyandfitmagazine.com/wp/wp-content/uploads/MEAT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755" y="4142314"/>
            <a:ext cx="1152128" cy="870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rc_mi" descr="http://www.eatbydate.com/wp-content/uploads/milk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771" y="5164464"/>
            <a:ext cx="864096" cy="1073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m 21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753532"/>
            <a:ext cx="936104" cy="906840"/>
          </a:xfrm>
          <a:prstGeom prst="rect">
            <a:avLst/>
          </a:prstGeom>
          <a:noFill/>
        </p:spPr>
      </p:pic>
      <p:pic>
        <p:nvPicPr>
          <p:cNvPr id="23" name="irc_mi" descr="http://1.bp.blogspot.com/_i1U9iD5ZVv0/TEZpU6KZRmI/AAAAAAAABZg/ICf7yxuDH7k/s1600/Eat+Fish+Every+Week.jp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012216"/>
            <a:ext cx="936104" cy="992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m 23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071" y="7479700"/>
            <a:ext cx="676275" cy="422275"/>
          </a:xfrm>
          <a:prstGeom prst="rect">
            <a:avLst/>
          </a:prstGeom>
          <a:noFill/>
        </p:spPr>
      </p:pic>
      <p:sp>
        <p:nvSpPr>
          <p:cNvPr id="25" name="Rectângulo 6"/>
          <p:cNvSpPr>
            <a:spLocks noChangeArrowheads="1"/>
          </p:cNvSpPr>
          <p:nvPr/>
        </p:nvSpPr>
        <p:spPr bwMode="auto">
          <a:xfrm>
            <a:off x="552156" y="2257708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Bread 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6" name="Rectângulo 6"/>
          <p:cNvSpPr>
            <a:spLocks noChangeArrowheads="1"/>
          </p:cNvSpPr>
          <p:nvPr/>
        </p:nvSpPr>
        <p:spPr bwMode="auto">
          <a:xfrm>
            <a:off x="576987" y="3327066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Cereals</a:t>
            </a: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7" name="Rectângulo 6"/>
          <p:cNvSpPr>
            <a:spLocks noChangeArrowheads="1"/>
          </p:cNvSpPr>
          <p:nvPr/>
        </p:nvSpPr>
        <p:spPr bwMode="auto">
          <a:xfrm>
            <a:off x="588144" y="4412269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Pasta 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8" name="Rectângulo 6"/>
          <p:cNvSpPr>
            <a:spLocks noChangeArrowheads="1"/>
          </p:cNvSpPr>
          <p:nvPr/>
        </p:nvSpPr>
        <p:spPr bwMode="auto">
          <a:xfrm>
            <a:off x="552156" y="5642084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Water</a:t>
            </a: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9" name="Rectângulo 6"/>
          <p:cNvSpPr>
            <a:spLocks noChangeArrowheads="1"/>
          </p:cNvSpPr>
          <p:nvPr/>
        </p:nvSpPr>
        <p:spPr bwMode="auto">
          <a:xfrm>
            <a:off x="3507201" y="2215054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Rice 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30" name="Rectângulo 6"/>
          <p:cNvSpPr>
            <a:spLocks noChangeArrowheads="1"/>
          </p:cNvSpPr>
          <p:nvPr/>
        </p:nvSpPr>
        <p:spPr bwMode="auto">
          <a:xfrm>
            <a:off x="3507201" y="3129024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Eggs</a:t>
            </a: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31" name="Rectângulo 6"/>
          <p:cNvSpPr>
            <a:spLocks noChangeArrowheads="1"/>
          </p:cNvSpPr>
          <p:nvPr/>
        </p:nvSpPr>
        <p:spPr bwMode="auto">
          <a:xfrm>
            <a:off x="3563888" y="4221088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Meat</a:t>
            </a: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32" name="Rectângulo 6"/>
          <p:cNvSpPr>
            <a:spLocks noChangeArrowheads="1"/>
          </p:cNvSpPr>
          <p:nvPr/>
        </p:nvSpPr>
        <p:spPr bwMode="auto">
          <a:xfrm>
            <a:off x="3419872" y="5570076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Milk</a:t>
            </a: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33" name="Rectângulo 6"/>
          <p:cNvSpPr>
            <a:spLocks noChangeArrowheads="1"/>
          </p:cNvSpPr>
          <p:nvPr/>
        </p:nvSpPr>
        <p:spPr bwMode="auto">
          <a:xfrm>
            <a:off x="6518163" y="1953444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Ham</a:t>
            </a: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34" name="Rectângulo 6"/>
          <p:cNvSpPr>
            <a:spLocks noChangeArrowheads="1"/>
          </p:cNvSpPr>
          <p:nvPr/>
        </p:nvSpPr>
        <p:spPr bwMode="auto">
          <a:xfrm>
            <a:off x="6518163" y="3129024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Fish</a:t>
            </a: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35" name="CaixaDeTexto 34"/>
          <p:cNvSpPr txBox="1"/>
          <p:nvPr/>
        </p:nvSpPr>
        <p:spPr>
          <a:xfrm>
            <a:off x="0" y="6488113"/>
            <a:ext cx="1800225" cy="369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b="1" dirty="0" err="1">
                <a:solidFill>
                  <a:prstClr val="black"/>
                </a:solidFill>
                <a:latin typeface="Georgia" panose="02040502050405020303" pitchFamily="18" charset="0"/>
                <a:cs typeface="+mn-cs"/>
              </a:rPr>
              <a:t>Activity</a:t>
            </a:r>
            <a:r>
              <a:rPr lang="pt-PT" b="1" dirty="0">
                <a:solidFill>
                  <a:prstClr val="black"/>
                </a:solidFill>
                <a:latin typeface="Georgia" panose="02040502050405020303" pitchFamily="18" charset="0"/>
                <a:cs typeface="+mn-cs"/>
              </a:rPr>
              <a:t> </a:t>
            </a:r>
            <a:r>
              <a:rPr lang="pt-PT" b="1" dirty="0" smtClean="0">
                <a:solidFill>
                  <a:prstClr val="black"/>
                </a:solidFill>
                <a:latin typeface="Georgia" panose="02040502050405020303" pitchFamily="18" charset="0"/>
                <a:cs typeface="+mn-cs"/>
              </a:rPr>
              <a:t>5</a:t>
            </a:r>
            <a:endParaRPr lang="pt-PT" b="1" dirty="0">
              <a:solidFill>
                <a:prstClr val="black"/>
              </a:solidFill>
              <a:latin typeface="Georgia" panose="02040502050405020303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33637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3865" y="374264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pt-PT" dirty="0" err="1" smtClean="0">
                <a:solidFill>
                  <a:srgbClr val="FF0000"/>
                </a:solidFill>
                <a:latin typeface="Snap ITC" panose="04040A07060A02020202" pitchFamily="82" charset="0"/>
              </a:rPr>
              <a:t>Unhealthy</a:t>
            </a:r>
            <a:r>
              <a:rPr lang="pt-PT" dirty="0" smtClean="0">
                <a:solidFill>
                  <a:srgbClr val="FF0000"/>
                </a:solidFill>
                <a:latin typeface="Snap ITC" panose="04040A07060A02020202" pitchFamily="82" charset="0"/>
              </a:rPr>
              <a:t> </a:t>
            </a:r>
            <a:r>
              <a:rPr lang="pt-PT" dirty="0" err="1" smtClean="0">
                <a:solidFill>
                  <a:srgbClr val="FF0000"/>
                </a:solidFill>
                <a:latin typeface="Snap ITC" panose="04040A07060A02020202" pitchFamily="82" charset="0"/>
              </a:rPr>
              <a:t>Food</a:t>
            </a:r>
            <a:endParaRPr lang="pt-PT" dirty="0">
              <a:solidFill>
                <a:srgbClr val="FF0000"/>
              </a:solidFill>
              <a:latin typeface="Snap ITC" panose="04040A07060A02020202" pitchFamily="82" charset="0"/>
            </a:endParaRPr>
          </a:p>
        </p:txBody>
      </p:sp>
      <p:sp>
        <p:nvSpPr>
          <p:cNvPr id="5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182B5E1-042A-4A65-8255-19863D68560A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pt-PT" altLang="pt-PT" sz="1800" smtClean="0">
              <a:solidFill>
                <a:prstClr val="black"/>
              </a:solidFill>
              <a:latin typeface="Georgia" pitchFamily="18" charset="0"/>
            </a:endParaRPr>
          </a:p>
        </p:txBody>
      </p:sp>
      <p:pic>
        <p:nvPicPr>
          <p:cNvPr id="24" name="Imagem 2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071" y="7479700"/>
            <a:ext cx="676275" cy="422275"/>
          </a:xfrm>
          <a:prstGeom prst="rect">
            <a:avLst/>
          </a:prstGeom>
          <a:noFill/>
        </p:spPr>
      </p:pic>
      <p:sp>
        <p:nvSpPr>
          <p:cNvPr id="25" name="Rectângulo 6"/>
          <p:cNvSpPr>
            <a:spLocks noChangeArrowheads="1"/>
          </p:cNvSpPr>
          <p:nvPr/>
        </p:nvSpPr>
        <p:spPr bwMode="auto">
          <a:xfrm>
            <a:off x="561635" y="1734488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Hamburger</a:t>
            </a: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6" name="Rectângulo 6"/>
          <p:cNvSpPr>
            <a:spLocks noChangeArrowheads="1"/>
          </p:cNvSpPr>
          <p:nvPr/>
        </p:nvSpPr>
        <p:spPr bwMode="auto">
          <a:xfrm>
            <a:off x="576987" y="3012516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French </a:t>
            </a:r>
            <a:r>
              <a:rPr lang="es-ES" altLang="pt-PT" sz="2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fries</a:t>
            </a: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7" name="Rectângulo 6"/>
          <p:cNvSpPr>
            <a:spLocks noChangeArrowheads="1"/>
          </p:cNvSpPr>
          <p:nvPr/>
        </p:nvSpPr>
        <p:spPr bwMode="auto">
          <a:xfrm>
            <a:off x="521529" y="4033897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Pizza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8" name="Rectângulo 6"/>
          <p:cNvSpPr>
            <a:spLocks noChangeArrowheads="1"/>
          </p:cNvSpPr>
          <p:nvPr/>
        </p:nvSpPr>
        <p:spPr bwMode="auto">
          <a:xfrm>
            <a:off x="561635" y="5282044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Sandwich</a:t>
            </a: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9" name="Rectângulo 6"/>
          <p:cNvSpPr>
            <a:spLocks noChangeArrowheads="1"/>
          </p:cNvSpPr>
          <p:nvPr/>
        </p:nvSpPr>
        <p:spPr bwMode="auto">
          <a:xfrm>
            <a:off x="4558665" y="1883360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Hot </a:t>
            </a:r>
            <a:r>
              <a:rPr lang="es-ES" altLang="pt-PT" sz="2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dog</a:t>
            </a: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30" name="Rectângulo 6"/>
          <p:cNvSpPr>
            <a:spLocks noChangeArrowheads="1"/>
          </p:cNvSpPr>
          <p:nvPr/>
        </p:nvSpPr>
        <p:spPr bwMode="auto">
          <a:xfrm>
            <a:off x="4860032" y="2902409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Sugary</a:t>
            </a: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altLang="pt-PT" sz="2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drinks</a:t>
            </a: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31" name="Rectângulo 6"/>
          <p:cNvSpPr>
            <a:spLocks noChangeArrowheads="1"/>
          </p:cNvSpPr>
          <p:nvPr/>
        </p:nvSpPr>
        <p:spPr bwMode="auto">
          <a:xfrm>
            <a:off x="4558665" y="4070621"/>
            <a:ext cx="3479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2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Sweets</a:t>
            </a:r>
            <a:r>
              <a:rPr lang="es-ES" altLang="pt-PT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800" dirty="0">
              <a:solidFill>
                <a:prstClr val="black"/>
              </a:solidFill>
              <a:latin typeface="Calibri" pitchFamily="34" charset="0"/>
            </a:endParaRPr>
          </a:p>
        </p:txBody>
      </p:sp>
      <p:grpSp>
        <p:nvGrpSpPr>
          <p:cNvPr id="35" name="Grupo 34"/>
          <p:cNvGrpSpPr/>
          <p:nvPr/>
        </p:nvGrpSpPr>
        <p:grpSpPr>
          <a:xfrm>
            <a:off x="7555833" y="411509"/>
            <a:ext cx="1195436" cy="1424953"/>
            <a:chOff x="0" y="0"/>
            <a:chExt cx="1619250" cy="1676400"/>
          </a:xfrm>
        </p:grpSpPr>
        <p:pic>
          <p:nvPicPr>
            <p:cNvPr id="36" name="Imagem 35" descr="C:\Users\UTILIZ~1\AppData\Local\Temp\Depositphotos_19430821_xs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0"/>
              <a:ext cx="1314450" cy="15049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" name="irc_mi" descr="http://0.tqn.com/d/chemistry/1/0/J/h/prohibitionsign.jpg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50"/>
              <a:ext cx="1619250" cy="16192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8" name="irc_mi" descr="http://reallifebh.com/wp-content/uploads/2013/08/ham-pic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34" y="1247403"/>
            <a:ext cx="917394" cy="1271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irc_mi" descr="http://jonathanturley.files.wordpress.com/2012/06/mcdonalds-ff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47" y="2843212"/>
            <a:ext cx="730567" cy="878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m 39" descr="http://richthediabetic.com/wp-content/uploads/2013/07/Pizza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48" y="3817478"/>
            <a:ext cx="1120105" cy="956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Imagem 40" descr="https://encrypted-tbn2.gstatic.com/images?q=tbn:ANd9GcRztSsQ87-7IN-GRRwuIkd4-FwHa2WqRMD7v3aRdGrVtuAfE7Jp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77" y="4866318"/>
            <a:ext cx="1230245" cy="1217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Imagem 41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329" y="1784838"/>
            <a:ext cx="1273380" cy="872086"/>
          </a:xfrm>
          <a:prstGeom prst="rect">
            <a:avLst/>
          </a:prstGeom>
          <a:noFill/>
        </p:spPr>
      </p:pic>
      <p:pic>
        <p:nvPicPr>
          <p:cNvPr id="43" name="irc_mi" descr="http://www.southamericanherald.com/wp-content/uploads/2013/02/sugary-drinks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69" y="2902409"/>
            <a:ext cx="981075" cy="715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Imagem 43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797" y="3890925"/>
            <a:ext cx="1158443" cy="882612"/>
          </a:xfrm>
          <a:prstGeom prst="rect">
            <a:avLst/>
          </a:prstGeom>
          <a:noFill/>
        </p:spPr>
      </p:pic>
      <p:sp>
        <p:nvSpPr>
          <p:cNvPr id="3" name="CaixaDeTexto 2"/>
          <p:cNvSpPr txBox="1"/>
          <p:nvPr/>
        </p:nvSpPr>
        <p:spPr>
          <a:xfrm>
            <a:off x="3347864" y="5141883"/>
            <a:ext cx="5544616" cy="1323439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just"/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shouldn’t</a:t>
            </a:r>
            <a:r>
              <a:rPr lang="pt-P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eat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unhealthy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food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because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too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much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salt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sugar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fat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t-P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mustn’t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eat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fast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food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doctor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forbidden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me.</a:t>
            </a:r>
            <a:endParaRPr lang="pt-P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2261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0" y="6488113"/>
            <a:ext cx="1800225" cy="369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b="1" dirty="0" err="1">
                <a:solidFill>
                  <a:prstClr val="black"/>
                </a:solidFill>
                <a:latin typeface="Georgia" panose="02040502050405020303" pitchFamily="18" charset="0"/>
                <a:cs typeface="+mn-cs"/>
              </a:rPr>
              <a:t>Activity</a:t>
            </a:r>
            <a:r>
              <a:rPr lang="pt-PT" b="1" dirty="0">
                <a:solidFill>
                  <a:prstClr val="black"/>
                </a:solidFill>
                <a:latin typeface="Georgia" panose="02040502050405020303" pitchFamily="18" charset="0"/>
                <a:cs typeface="+mn-cs"/>
              </a:rPr>
              <a:t> 6</a:t>
            </a:r>
          </a:p>
        </p:txBody>
      </p:sp>
      <p:sp>
        <p:nvSpPr>
          <p:cNvPr id="10243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182B5E1-042A-4A65-8255-19863D68560A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pt-PT" altLang="pt-PT" sz="1800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2" name="CaixaDeTexto 1"/>
          <p:cNvSpPr txBox="1">
            <a:spLocks noChangeArrowheads="1"/>
          </p:cNvSpPr>
          <p:nvPr/>
        </p:nvSpPr>
        <p:spPr bwMode="auto">
          <a:xfrm>
            <a:off x="802517" y="260648"/>
            <a:ext cx="763428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6000" dirty="0" smtClean="0">
                <a:solidFill>
                  <a:schemeClr val="accent1">
                    <a:lumMod val="75000"/>
                  </a:schemeClr>
                </a:solidFill>
                <a:latin typeface="Snap ITC" pitchFamily="82" charset="0"/>
              </a:rPr>
              <a:t>Modal </a:t>
            </a:r>
            <a:r>
              <a:rPr lang="es-ES" altLang="pt-PT" sz="6000" dirty="0" err="1">
                <a:solidFill>
                  <a:schemeClr val="accent1">
                    <a:lumMod val="75000"/>
                  </a:schemeClr>
                </a:solidFill>
                <a:latin typeface="Snap ITC" pitchFamily="82" charset="0"/>
              </a:rPr>
              <a:t>V</a:t>
            </a:r>
            <a:r>
              <a:rPr lang="es-ES" altLang="pt-PT" sz="6000" dirty="0" err="1" smtClean="0">
                <a:solidFill>
                  <a:schemeClr val="accent1">
                    <a:lumMod val="75000"/>
                  </a:schemeClr>
                </a:solidFill>
                <a:latin typeface="Snap ITC" pitchFamily="82" charset="0"/>
              </a:rPr>
              <a:t>erbs</a:t>
            </a:r>
            <a:endParaRPr lang="es-ES" altLang="pt-PT" sz="6000" dirty="0">
              <a:solidFill>
                <a:schemeClr val="accent1">
                  <a:lumMod val="75000"/>
                </a:schemeClr>
              </a:solidFill>
              <a:latin typeface="Snap ITC" pitchFamily="82" charset="0"/>
            </a:endParaRPr>
          </a:p>
        </p:txBody>
      </p:sp>
      <p:sp>
        <p:nvSpPr>
          <p:cNvPr id="11" name="Caixa de Texto 2"/>
          <p:cNvSpPr txBox="1">
            <a:spLocks noChangeArrowheads="1"/>
          </p:cNvSpPr>
          <p:nvPr/>
        </p:nvSpPr>
        <p:spPr bwMode="auto">
          <a:xfrm>
            <a:off x="333792" y="1771039"/>
            <a:ext cx="7381336" cy="2066156"/>
          </a:xfrm>
          <a:prstGeom prst="rect">
            <a:avLst/>
          </a:prstGeom>
          <a:solidFill>
            <a:srgbClr val="F79646">
              <a:lumMod val="20000"/>
              <a:lumOff val="80000"/>
            </a:srgbClr>
          </a:solidFill>
          <a:ln w="19050">
            <a:solidFill>
              <a:srgbClr val="F79646">
                <a:lumMod val="75000"/>
              </a:srgb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</a:t>
            </a:r>
            <a:endParaRPr kumimoji="0" lang="en-GB" sz="12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Schools 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should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ban unhealthy food machines and water machines 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should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replace sugary </a:t>
            </a: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drinks machines</a:t>
            </a:r>
            <a:endParaRPr kumimoji="0" lang="pt-PT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Parents 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should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educate their children to eat well.</a:t>
            </a:r>
            <a:endParaRPr kumimoji="0" lang="pt-PT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We 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shouldn’t 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eat unhealthy food because it has too much salt, sugar and fat.</a:t>
            </a:r>
            <a:endParaRPr kumimoji="0" lang="pt-PT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endParaRPr kumimoji="0" lang="pt-PT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13" name="Caixa de Texto 2"/>
          <p:cNvSpPr txBox="1">
            <a:spLocks noChangeArrowheads="1"/>
          </p:cNvSpPr>
          <p:nvPr/>
        </p:nvSpPr>
        <p:spPr bwMode="auto">
          <a:xfrm>
            <a:off x="1775001" y="3682020"/>
            <a:ext cx="6264696" cy="1874045"/>
          </a:xfrm>
          <a:prstGeom prst="rect">
            <a:avLst/>
          </a:prstGeom>
          <a:solidFill>
            <a:srgbClr val="F79646">
              <a:lumMod val="20000"/>
              <a:lumOff val="80000"/>
            </a:srgbClr>
          </a:solidFill>
          <a:ln w="19050">
            <a:solidFill>
              <a:srgbClr val="F79646">
                <a:lumMod val="75000"/>
              </a:srgb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</a:t>
            </a:r>
            <a:endParaRPr kumimoji="0" lang="en-GB" sz="12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We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must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drink a lot of water every day.</a:t>
            </a:r>
            <a:endParaRPr kumimoji="0" lang="pt-PT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Parents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must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also start cooking healthy meals at home instead of buying junk food at the nearest fast food restaurant.</a:t>
            </a:r>
            <a:endParaRPr kumimoji="0" lang="pt-PT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</a:t>
            </a:r>
            <a:endParaRPr kumimoji="0" lang="pt-PT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Caixa de Texto 2"/>
          <p:cNvSpPr txBox="1">
            <a:spLocks noChangeArrowheads="1"/>
          </p:cNvSpPr>
          <p:nvPr/>
        </p:nvSpPr>
        <p:spPr bwMode="auto">
          <a:xfrm>
            <a:off x="393591" y="5532937"/>
            <a:ext cx="5224462" cy="809625"/>
          </a:xfrm>
          <a:prstGeom prst="rect">
            <a:avLst/>
          </a:prstGeom>
          <a:solidFill>
            <a:srgbClr val="F79646">
              <a:lumMod val="20000"/>
              <a:lumOff val="80000"/>
            </a:srgbClr>
          </a:solidFill>
          <a:ln w="19050">
            <a:solidFill>
              <a:srgbClr val="F79646">
                <a:lumMod val="75000"/>
              </a:srgb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 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mustn’t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eat fast food. My doctor has forbidden me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kumimoji="0" lang="pt-PT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15" name="Caixa de texto 35"/>
          <p:cNvSpPr txBox="1"/>
          <p:nvPr/>
        </p:nvSpPr>
        <p:spPr>
          <a:xfrm>
            <a:off x="5915042" y="1596961"/>
            <a:ext cx="3048000" cy="600075"/>
          </a:xfrm>
          <a:prstGeom prst="rect">
            <a:avLst/>
          </a:prstGeom>
          <a:solidFill>
            <a:sysClr val="window" lastClr="FFFFFF"/>
          </a:solidFill>
          <a:ln w="19050">
            <a:solidFill>
              <a:srgbClr val="F79646">
                <a:lumMod val="75000"/>
              </a:srgbClr>
            </a:solidFill>
            <a:prstDash val="sysDot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300" normalizeH="0" baseline="0" noProof="0" dirty="0">
                <a:ln w="5715" cap="flat" cmpd="sng" algn="ctr">
                  <a:solidFill>
                    <a:srgbClr val="376092"/>
                  </a:solidFill>
                  <a:prstDash val="solid"/>
                  <a:miter lim="0"/>
                </a:ln>
                <a:solidFill>
                  <a:srgbClr val="376092"/>
                </a:solidFill>
                <a:effectLst>
                  <a:glow rad="45504">
                    <a:srgbClr val="4F81BD">
                      <a:satMod val="220000"/>
                      <a:alpha val="35000"/>
                    </a:srgbClr>
                  </a:glow>
                </a:effectLst>
                <a:uLnTx/>
                <a:uFillTx/>
                <a:latin typeface="Snap ITC"/>
                <a:ea typeface="Calibri"/>
                <a:cs typeface="Times New Roman"/>
              </a:rPr>
              <a:t>S</a:t>
            </a:r>
            <a:r>
              <a:rPr kumimoji="0" lang="en-GB" sz="2000" b="1" i="0" u="none" strike="noStrike" kern="0" cap="none" spc="300" normalizeH="0" baseline="0" noProof="0" dirty="0">
                <a:ln w="5715" cap="flat" cmpd="sng" algn="ctr">
                  <a:solidFill>
                    <a:srgbClr val="376092"/>
                  </a:solidFill>
                  <a:prstDash val="solid"/>
                  <a:miter lim="0"/>
                </a:ln>
                <a:solidFill>
                  <a:srgbClr val="376092"/>
                </a:solidFill>
                <a:effectLst>
                  <a:glow rad="45504">
                    <a:srgbClr val="4F81BD">
                      <a:satMod val="220000"/>
                      <a:alpha val="35000"/>
                    </a:srgbClr>
                  </a:glow>
                </a:effectLst>
                <a:uLnTx/>
                <a:uFillTx/>
                <a:latin typeface="Snap ITC"/>
                <a:ea typeface="Calibri"/>
                <a:cs typeface="Times New Roman"/>
              </a:rPr>
              <a:t>houl</a:t>
            </a:r>
            <a:r>
              <a:rPr kumimoji="0" lang="en-GB" sz="1800" b="1" i="0" u="none" strike="noStrike" kern="0" cap="none" spc="300" normalizeH="0" baseline="0" noProof="0" dirty="0">
                <a:ln w="5715" cap="flat" cmpd="sng" algn="ctr">
                  <a:solidFill>
                    <a:srgbClr val="376092"/>
                  </a:solidFill>
                  <a:prstDash val="solid"/>
                  <a:miter lim="0"/>
                </a:ln>
                <a:solidFill>
                  <a:srgbClr val="376092"/>
                </a:solidFill>
                <a:effectLst>
                  <a:glow rad="45504">
                    <a:srgbClr val="4F81BD">
                      <a:satMod val="220000"/>
                      <a:alpha val="35000"/>
                    </a:srgbClr>
                  </a:glow>
                </a:effectLst>
                <a:uLnTx/>
                <a:uFillTx/>
                <a:latin typeface="Snap ITC"/>
                <a:ea typeface="Calibri"/>
                <a:cs typeface="Times New Roman"/>
              </a:rPr>
              <a:t>d/Shouldn’t</a:t>
            </a:r>
            <a:endParaRPr kumimoji="0" lang="pt-PT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16" name="Caixa de texto 36"/>
          <p:cNvSpPr txBox="1"/>
          <p:nvPr/>
        </p:nvSpPr>
        <p:spPr>
          <a:xfrm>
            <a:off x="7571112" y="3837195"/>
            <a:ext cx="1114425" cy="600075"/>
          </a:xfrm>
          <a:prstGeom prst="rect">
            <a:avLst/>
          </a:prstGeom>
          <a:solidFill>
            <a:sysClr val="window" lastClr="FFFFFF"/>
          </a:solidFill>
          <a:ln w="19050">
            <a:solidFill>
              <a:srgbClr val="F79646">
                <a:lumMod val="75000"/>
              </a:srgbClr>
            </a:solidFill>
            <a:prstDash val="sysDot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300" normalizeH="0" baseline="0" noProof="0" dirty="0">
                <a:ln w="5715" cap="flat" cmpd="sng" algn="ctr">
                  <a:solidFill>
                    <a:srgbClr val="376092"/>
                  </a:solidFill>
                  <a:prstDash val="solid"/>
                  <a:miter lim="0"/>
                </a:ln>
                <a:solidFill>
                  <a:srgbClr val="376092"/>
                </a:solidFill>
                <a:effectLst>
                  <a:glow rad="45504">
                    <a:srgbClr val="4F81BD">
                      <a:satMod val="220000"/>
                      <a:alpha val="35000"/>
                    </a:srgbClr>
                  </a:glow>
                </a:effectLst>
                <a:uLnTx/>
                <a:uFillTx/>
                <a:latin typeface="Snap ITC"/>
                <a:ea typeface="Calibri"/>
                <a:cs typeface="Times New Roman"/>
              </a:rPr>
              <a:t>Must</a:t>
            </a:r>
            <a:endParaRPr kumimoji="0" lang="pt-PT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17" name="Caixa de texto 37"/>
          <p:cNvSpPr txBox="1"/>
          <p:nvPr/>
        </p:nvSpPr>
        <p:spPr>
          <a:xfrm>
            <a:off x="4834270" y="6042524"/>
            <a:ext cx="1562100" cy="600075"/>
          </a:xfrm>
          <a:prstGeom prst="rect">
            <a:avLst/>
          </a:prstGeom>
          <a:solidFill>
            <a:sysClr val="window" lastClr="FFFFFF"/>
          </a:solidFill>
          <a:ln w="19050">
            <a:solidFill>
              <a:srgbClr val="F79646">
                <a:lumMod val="75000"/>
              </a:srgbClr>
            </a:solidFill>
            <a:prstDash val="sysDot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300" normalizeH="0" baseline="0" noProof="0" dirty="0">
                <a:ln w="5715" cap="flat" cmpd="sng" algn="ctr">
                  <a:solidFill>
                    <a:srgbClr val="376092"/>
                  </a:solidFill>
                  <a:prstDash val="solid"/>
                  <a:miter lim="0"/>
                </a:ln>
                <a:solidFill>
                  <a:srgbClr val="376092"/>
                </a:solidFill>
                <a:effectLst>
                  <a:glow rad="45504">
                    <a:srgbClr val="4F81BD">
                      <a:satMod val="220000"/>
                      <a:alpha val="35000"/>
                    </a:srgbClr>
                  </a:glow>
                </a:effectLst>
                <a:uLnTx/>
                <a:uFillTx/>
                <a:latin typeface="Snap ITC"/>
                <a:ea typeface="Calibri"/>
                <a:cs typeface="Times New Roman"/>
              </a:rPr>
              <a:t>Mustn’t</a:t>
            </a:r>
            <a:endParaRPr kumimoji="0" lang="pt-PT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739825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182B5E1-042A-4A65-8255-19863D68560A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pt-PT" altLang="pt-PT" sz="1800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  <p:pic>
        <p:nvPicPr>
          <p:cNvPr id="6" name="Imagem 5" descr="C:\Users\Utilizador\Desktop\imagens\Depositphotos_12243959_x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540" y="3501008"/>
            <a:ext cx="1426975" cy="277300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hamada em forma de nuvem 6"/>
          <p:cNvSpPr/>
          <p:nvPr/>
        </p:nvSpPr>
        <p:spPr>
          <a:xfrm>
            <a:off x="179512" y="999428"/>
            <a:ext cx="3013273" cy="2662084"/>
          </a:xfrm>
          <a:prstGeom prst="cloudCallout">
            <a:avLst>
              <a:gd name="adj1" fmla="val 83417"/>
              <a:gd name="adj2" fmla="val 63997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SHOULD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and </a:t>
            </a:r>
            <a:r>
              <a:rPr kumimoji="0" lang="en-GB" sz="20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SHOULDN’T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are used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give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an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_____________! </a:t>
            </a:r>
            <a:endParaRPr kumimoji="0" lang="pt-PT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Chamada em forma de nuvem 7"/>
          <p:cNvSpPr/>
          <p:nvPr/>
        </p:nvSpPr>
        <p:spPr>
          <a:xfrm>
            <a:off x="5319376" y="620687"/>
            <a:ext cx="3562041" cy="2538511"/>
          </a:xfrm>
          <a:prstGeom prst="cloudCallout">
            <a:avLst>
              <a:gd name="adj1" fmla="val -63508"/>
              <a:gd name="adj2" fmla="val 85829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2400" b="1" u="sng" dirty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MUST</a:t>
            </a:r>
            <a:r>
              <a:rPr lang="en-GB" sz="2400" b="1" dirty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GB" sz="2400" dirty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is used to express an</a:t>
            </a:r>
            <a:r>
              <a:rPr lang="en-GB" sz="2400" b="1" dirty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GB" sz="24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___________________________! </a:t>
            </a:r>
            <a:endParaRPr lang="pt-PT" sz="2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9" name="Chamada em forma de nuvem 8"/>
          <p:cNvSpPr/>
          <p:nvPr/>
        </p:nvSpPr>
        <p:spPr>
          <a:xfrm>
            <a:off x="5436096" y="3984302"/>
            <a:ext cx="3707904" cy="2613049"/>
          </a:xfrm>
          <a:prstGeom prst="cloudCallout">
            <a:avLst>
              <a:gd name="adj1" fmla="val -66159"/>
              <a:gd name="adj2" fmla="val -36688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2400" b="1" u="sng" dirty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MUSTN’T</a:t>
            </a:r>
            <a:r>
              <a:rPr lang="en-GB" sz="2400" b="1" dirty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GB" sz="2400" dirty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is used to express a</a:t>
            </a:r>
            <a:r>
              <a:rPr lang="en-GB" sz="2400" b="1" dirty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GB" sz="24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______________! </a:t>
            </a:r>
            <a:endParaRPr lang="pt-PT" sz="2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539552" y="6165304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Exercise</a:t>
            </a:r>
            <a:r>
              <a:rPr lang="pt-P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endParaRPr lang="pt-PT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aixaDeTexto 13"/>
          <p:cNvSpPr txBox="1">
            <a:spLocks noChangeArrowheads="1"/>
          </p:cNvSpPr>
          <p:nvPr/>
        </p:nvSpPr>
        <p:spPr bwMode="auto">
          <a:xfrm>
            <a:off x="179512" y="3789040"/>
            <a:ext cx="3202830" cy="96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2000" b="1" dirty="0" err="1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Obligation</a:t>
            </a:r>
            <a:r>
              <a:rPr lang="pt-PT" altLang="pt-PT" sz="20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pt-PT" altLang="pt-PT" sz="2000" b="1" dirty="0" err="1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strong</a:t>
            </a:r>
            <a:r>
              <a:rPr lang="pt-PT" altLang="pt-PT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altLang="pt-PT" sz="2000" b="1" dirty="0" err="1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recommendation</a:t>
            </a:r>
            <a:endParaRPr lang="pt-PT" altLang="pt-PT" sz="20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CaixaDeTexto 14"/>
          <p:cNvSpPr txBox="1">
            <a:spLocks noChangeArrowheads="1"/>
          </p:cNvSpPr>
          <p:nvPr/>
        </p:nvSpPr>
        <p:spPr bwMode="auto">
          <a:xfrm>
            <a:off x="644748" y="4935854"/>
            <a:ext cx="2082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2800" b="1" dirty="0" err="1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advice</a:t>
            </a:r>
            <a:endParaRPr lang="pt-PT" altLang="pt-PT" sz="28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CaixaDeTexto 15"/>
          <p:cNvSpPr txBox="1">
            <a:spLocks noChangeArrowheads="1"/>
          </p:cNvSpPr>
          <p:nvPr/>
        </p:nvSpPr>
        <p:spPr bwMode="auto">
          <a:xfrm>
            <a:off x="739527" y="5613146"/>
            <a:ext cx="2082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2800" b="1" dirty="0" err="1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prohibition</a:t>
            </a:r>
            <a:endParaRPr lang="pt-PT" altLang="pt-PT" sz="28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155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70213E-6 L -0.01511 -0.334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167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10916E-6 L -1.66667E-6 -0.15056 C -1.66667E-6 -0.21809 0.15087 -0.30065 0.27448 -0.30065 L 0.54931 -0.30065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65" y="-15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8.23312E-7 L 0.57292 -0.0309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46" y="-15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182B5E1-042A-4A65-8255-19863D68560A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pt-PT" altLang="pt-PT" sz="1800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  <p:pic>
        <p:nvPicPr>
          <p:cNvPr id="48130" name="Picture 2" descr="C:\Users\Utilizador\Desktop\imagens\ind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217020"/>
            <a:ext cx="1675581" cy="167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hamada rectangular arredondada 7"/>
          <p:cNvSpPr/>
          <p:nvPr/>
        </p:nvSpPr>
        <p:spPr>
          <a:xfrm>
            <a:off x="2579462" y="5373216"/>
            <a:ext cx="6169002" cy="1368152"/>
          </a:xfrm>
          <a:prstGeom prst="wedgeRoundRectCallout">
            <a:avLst>
              <a:gd name="adj1" fmla="val -64496"/>
              <a:gd name="adj2" fmla="val -8301"/>
              <a:gd name="adj3" fmla="val 16667"/>
            </a:avLst>
          </a:prstGeom>
          <a:noFill/>
          <a:ln w="25400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Modal </a:t>
            </a:r>
            <a:r>
              <a:rPr lang="pt-PT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verbs</a:t>
            </a:r>
            <a:r>
              <a:rPr lang="pt-P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pt-PT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pt-P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</a:t>
            </a:r>
            <a:r>
              <a:rPr lang="pt-P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verbs</a:t>
            </a:r>
            <a:r>
              <a:rPr lang="pt-P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Can </a:t>
            </a:r>
            <a:r>
              <a:rPr lang="pt-PT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pt-P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</a:t>
            </a:r>
            <a:r>
              <a:rPr lang="pt-P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 complete </a:t>
            </a:r>
            <a:r>
              <a:rPr lang="pt-PT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pt-P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r>
              <a:rPr lang="pt-P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pt-PT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</a:t>
            </a:r>
            <a:r>
              <a:rPr lang="pt-P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pt-P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pt-P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pt-PT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pt-P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pt-PT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67544" y="764704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pt-P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love</a:t>
            </a:r>
            <a:r>
              <a:rPr lang="pt-PT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t-P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apples</a:t>
            </a:r>
            <a:r>
              <a:rPr lang="pt-P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</a:t>
            </a:r>
            <a:r>
              <a:rPr lang="pt-PT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pt-P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pt-P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eat</a:t>
            </a:r>
            <a:r>
              <a:rPr lang="pt-P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apples</a:t>
            </a:r>
            <a:r>
              <a:rPr lang="pt-P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t-P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Não É Igual A 8"/>
          <p:cNvSpPr/>
          <p:nvPr/>
        </p:nvSpPr>
        <p:spPr>
          <a:xfrm>
            <a:off x="3188814" y="743509"/>
            <a:ext cx="864096" cy="482860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467544" y="1484784"/>
            <a:ext cx="8280920" cy="1077218"/>
          </a:xfrm>
          <a:prstGeom prst="rect">
            <a:avLst/>
          </a:prstGeom>
          <a:solidFill>
            <a:srgbClr val="FF9900">
              <a:alpha val="32000"/>
            </a:srgbClr>
          </a:solidFill>
          <a:ln w="22225">
            <a:solidFill>
              <a:srgbClr val="E689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 </a:t>
            </a:r>
            <a:r>
              <a:rPr lang="pt-P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verbs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___________</a:t>
            </a:r>
            <a:r>
              <a:rPr lang="pt-P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pt-P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pt-P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singular – </a:t>
            </a:r>
            <a:r>
              <a:rPr lang="pt-P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pt-P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pt-P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t-PT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aixa de texto 35"/>
          <p:cNvSpPr txBox="1"/>
          <p:nvPr/>
        </p:nvSpPr>
        <p:spPr>
          <a:xfrm>
            <a:off x="5186149" y="2348880"/>
            <a:ext cx="3778339" cy="844696"/>
          </a:xfrm>
          <a:prstGeom prst="rect">
            <a:avLst/>
          </a:prstGeom>
          <a:solidFill>
            <a:sysClr val="window" lastClr="FFFFFF"/>
          </a:solidFill>
          <a:ln w="19050">
            <a:solidFill>
              <a:srgbClr val="F79646">
                <a:lumMod val="75000"/>
              </a:srgbClr>
            </a:solidFill>
            <a:prstDash val="sysDot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300" normalizeH="0" baseline="0" noProof="0" dirty="0" smtClean="0">
                <a:ln w="5715" cap="flat" cmpd="sng" algn="ctr">
                  <a:solidFill>
                    <a:srgbClr val="376092"/>
                  </a:solidFill>
                  <a:prstDash val="solid"/>
                  <a:miter lim="0"/>
                </a:ln>
                <a:solidFill>
                  <a:srgbClr val="376092"/>
                </a:solidFill>
                <a:effectLst>
                  <a:glow rad="45504">
                    <a:srgbClr val="4F81BD">
                      <a:satMod val="220000"/>
                      <a:alpha val="35000"/>
                    </a:srgbClr>
                  </a:glow>
                </a:effectLst>
                <a:uLnTx/>
                <a:uFillTx/>
                <a:latin typeface="Snap ITC"/>
                <a:ea typeface="Calibri"/>
                <a:cs typeface="Times New Roman"/>
              </a:rPr>
              <a:t>need/don’t need</a:t>
            </a:r>
            <a:endParaRPr kumimoji="0" lang="pt-PT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CaixaDeTexto 12"/>
          <p:cNvSpPr txBox="1">
            <a:spLocks noChangeArrowheads="1"/>
          </p:cNvSpPr>
          <p:nvPr/>
        </p:nvSpPr>
        <p:spPr bwMode="auto">
          <a:xfrm>
            <a:off x="3011510" y="1487311"/>
            <a:ext cx="2082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pt-PT" altLang="pt-PT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on’t</a:t>
            </a:r>
            <a:r>
              <a:rPr lang="pt-PT" altLang="pt-PT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altLang="pt-PT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endParaRPr lang="pt-PT" altLang="pt-PT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467544" y="3165923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pt-P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must </a:t>
            </a:r>
            <a:r>
              <a:rPr lang="pt-PT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drink</a:t>
            </a:r>
            <a:r>
              <a:rPr lang="pt-P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t-P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lot</a:t>
            </a:r>
            <a:r>
              <a:rPr lang="pt-P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pt-P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  <a:r>
              <a:rPr lang="pt-P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t-P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420243" y="3804617"/>
            <a:ext cx="8280920" cy="1077218"/>
          </a:xfrm>
          <a:prstGeom prst="rect">
            <a:avLst/>
          </a:prstGeom>
          <a:solidFill>
            <a:srgbClr val="FF9900">
              <a:alpha val="32000"/>
            </a:srgbClr>
          </a:solidFill>
          <a:ln w="22225">
            <a:solidFill>
              <a:srgbClr val="E689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 </a:t>
            </a:r>
            <a:r>
              <a:rPr lang="pt-P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verbs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pt-P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always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followed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_______ in </a:t>
            </a:r>
            <a:r>
              <a:rPr lang="pt-P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infinitive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“to”. </a:t>
            </a:r>
            <a:endParaRPr lang="pt-PT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aixa de texto 35"/>
          <p:cNvSpPr txBox="1"/>
          <p:nvPr/>
        </p:nvSpPr>
        <p:spPr>
          <a:xfrm>
            <a:off x="5297565" y="4541648"/>
            <a:ext cx="3666924" cy="675372"/>
          </a:xfrm>
          <a:prstGeom prst="rect">
            <a:avLst/>
          </a:prstGeom>
          <a:solidFill>
            <a:sysClr val="window" lastClr="FFFFFF"/>
          </a:solidFill>
          <a:ln w="19050">
            <a:solidFill>
              <a:srgbClr val="F79646">
                <a:lumMod val="75000"/>
              </a:srgbClr>
            </a:solidFill>
            <a:prstDash val="sysDot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kern="0" spc="300" dirty="0">
                <a:ln w="5715" cap="flat" cmpd="sng" algn="ctr">
                  <a:solidFill>
                    <a:srgbClr val="376092"/>
                  </a:solidFill>
                  <a:prstDash val="solid"/>
                  <a:miter lim="0"/>
                </a:ln>
                <a:solidFill>
                  <a:srgbClr val="376092"/>
                </a:solidFill>
                <a:effectLst>
                  <a:glow rad="45504">
                    <a:srgbClr val="4F81BD">
                      <a:satMod val="220000"/>
                      <a:alpha val="35000"/>
                    </a:srgbClr>
                  </a:glow>
                </a:effectLst>
                <a:latin typeface="Snap ITC"/>
                <a:ea typeface="Calibri"/>
                <a:cs typeface="Times New Roman"/>
              </a:rPr>
              <a:t>n</a:t>
            </a:r>
            <a:r>
              <a:rPr kumimoji="0" lang="en-GB" sz="2400" b="1" i="0" u="none" strike="noStrike" kern="0" cap="none" spc="300" normalizeH="0" baseline="0" noProof="0" dirty="0" err="1" smtClean="0">
                <a:ln w="5715" cap="flat" cmpd="sng" algn="ctr">
                  <a:solidFill>
                    <a:srgbClr val="376092"/>
                  </a:solidFill>
                  <a:prstDash val="solid"/>
                  <a:miter lim="0"/>
                </a:ln>
                <a:solidFill>
                  <a:srgbClr val="376092"/>
                </a:solidFill>
                <a:effectLst>
                  <a:glow rad="45504">
                    <a:srgbClr val="4F81BD">
                      <a:satMod val="220000"/>
                      <a:alpha val="35000"/>
                    </a:srgbClr>
                  </a:glow>
                </a:effectLst>
                <a:uLnTx/>
                <a:uFillTx/>
                <a:latin typeface="Snap ITC"/>
                <a:ea typeface="Calibri"/>
                <a:cs typeface="Times New Roman"/>
              </a:rPr>
              <a:t>oun</a:t>
            </a:r>
            <a:r>
              <a:rPr kumimoji="0" lang="en-GB" sz="2400" b="1" i="0" u="none" strike="noStrike" kern="0" cap="none" spc="300" normalizeH="0" baseline="0" noProof="0" dirty="0" smtClean="0">
                <a:ln w="5715" cap="flat" cmpd="sng" algn="ctr">
                  <a:solidFill>
                    <a:srgbClr val="376092"/>
                  </a:solidFill>
                  <a:prstDash val="solid"/>
                  <a:miter lim="0"/>
                </a:ln>
                <a:solidFill>
                  <a:srgbClr val="376092"/>
                </a:solidFill>
                <a:effectLst>
                  <a:glow rad="45504">
                    <a:srgbClr val="4F81BD">
                      <a:satMod val="220000"/>
                      <a:alpha val="35000"/>
                    </a:srgbClr>
                  </a:glow>
                </a:effectLst>
                <a:uLnTx/>
                <a:uFillTx/>
                <a:latin typeface="Snap ITC"/>
                <a:ea typeface="Calibri"/>
                <a:cs typeface="Times New Roman"/>
              </a:rPr>
              <a:t>/verb</a:t>
            </a:r>
            <a:endParaRPr kumimoji="0" lang="pt-PT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18" name="CaixaDeTexto 17"/>
          <p:cNvSpPr txBox="1">
            <a:spLocks noChangeArrowheads="1"/>
          </p:cNvSpPr>
          <p:nvPr/>
        </p:nvSpPr>
        <p:spPr bwMode="auto">
          <a:xfrm>
            <a:off x="6753328" y="3824759"/>
            <a:ext cx="2082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verb</a:t>
            </a:r>
            <a:endParaRPr lang="pt-PT" altLang="pt-PT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1392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9" grpId="0" animBg="1"/>
      <p:bldP spid="10" grpId="0" animBg="1"/>
      <p:bldP spid="12" grpId="0" animBg="1"/>
      <p:bldP spid="13" grpId="0"/>
      <p:bldP spid="14" grpId="0"/>
      <p:bldP spid="15" grpId="0" animBg="1"/>
      <p:bldP spid="16" grpId="0" animBg="1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182B5E1-042A-4A65-8255-19863D68560A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pt-PT" altLang="pt-PT" sz="1800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  <p:pic>
        <p:nvPicPr>
          <p:cNvPr id="48130" name="Picture 2" descr="C:\Users\Utilizador\Desktop\imagens\ind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217020"/>
            <a:ext cx="1675581" cy="167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hamada rectangular arredondada 7"/>
          <p:cNvSpPr/>
          <p:nvPr/>
        </p:nvSpPr>
        <p:spPr>
          <a:xfrm>
            <a:off x="2548915" y="5013176"/>
            <a:ext cx="6169002" cy="1368152"/>
          </a:xfrm>
          <a:prstGeom prst="wedgeRoundRectCallout">
            <a:avLst>
              <a:gd name="adj1" fmla="val -64054"/>
              <a:gd name="adj2" fmla="val 18632"/>
              <a:gd name="adj3" fmla="val 16667"/>
            </a:avLst>
          </a:prstGeom>
          <a:noFill/>
          <a:ln w="25400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Modal </a:t>
            </a:r>
            <a:r>
              <a:rPr lang="pt-PT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verbs</a:t>
            </a:r>
            <a:r>
              <a:rPr lang="pt-PT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pt-PT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pt-PT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</a:t>
            </a:r>
            <a:r>
              <a:rPr lang="pt-PT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verbs</a:t>
            </a:r>
            <a:r>
              <a:rPr lang="pt-PT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Can </a:t>
            </a:r>
            <a:r>
              <a:rPr lang="pt-PT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pt-PT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</a:t>
            </a:r>
            <a:r>
              <a:rPr lang="pt-PT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 complete </a:t>
            </a:r>
            <a:r>
              <a:rPr lang="pt-PT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pt-PT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r>
              <a:rPr lang="pt-PT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pt-PT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</a:t>
            </a:r>
            <a:r>
              <a:rPr lang="pt-PT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pt-PT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pt-PT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pt-PT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pt-PT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0" y="764704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GB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en-GB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n’t like apples.                         He </a:t>
            </a:r>
            <a:r>
              <a:rPr lang="en-GB" sz="2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shouldn’t</a:t>
            </a:r>
            <a:r>
              <a:rPr lang="en-GB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eat sweets.</a:t>
            </a:r>
          </a:p>
          <a:p>
            <a:r>
              <a:rPr lang="en-GB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They </a:t>
            </a:r>
            <a:r>
              <a:rPr lang="en-GB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GB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n’t like apples.                        They </a:t>
            </a:r>
            <a:r>
              <a:rPr lang="en-GB" sz="2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shouldn’</a:t>
            </a:r>
            <a:r>
              <a:rPr lang="en-GB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eat sweets.</a:t>
            </a:r>
          </a:p>
          <a:p>
            <a:r>
              <a:rPr lang="en-GB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GB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 like apples? Yes, we </a:t>
            </a:r>
            <a:r>
              <a:rPr lang="en-GB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GB" sz="2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 Should</a:t>
            </a:r>
            <a:r>
              <a:rPr lang="en-GB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 eat sweets? No, we </a:t>
            </a:r>
            <a:r>
              <a:rPr lang="en-GB" sz="2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shouldn’t</a:t>
            </a:r>
            <a:r>
              <a:rPr lang="en-GB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2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Não É Igual A 8"/>
          <p:cNvSpPr/>
          <p:nvPr/>
        </p:nvSpPr>
        <p:spPr>
          <a:xfrm>
            <a:off x="3342432" y="1077272"/>
            <a:ext cx="864096" cy="482860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black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483925" y="2606714"/>
            <a:ext cx="8280920" cy="1569660"/>
          </a:xfrm>
          <a:prstGeom prst="rect">
            <a:avLst/>
          </a:prstGeom>
          <a:solidFill>
            <a:srgbClr val="FF9900">
              <a:alpha val="32000"/>
            </a:srgbClr>
          </a:solidFill>
          <a:ln w="22225">
            <a:solidFill>
              <a:srgbClr val="E689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effectLst/>
                <a:latin typeface="Times New Roman"/>
                <a:ea typeface="Calibri"/>
              </a:rPr>
              <a:t>In </a:t>
            </a:r>
            <a:r>
              <a:rPr lang="pt-PT" sz="3200" b="1" dirty="0" err="1" smtClean="0">
                <a:effectLst/>
                <a:latin typeface="Times New Roman"/>
                <a:ea typeface="Calibri"/>
              </a:rPr>
              <a:t>the</a:t>
            </a:r>
            <a:r>
              <a:rPr lang="pt-PT" sz="3200" b="1" dirty="0" smtClean="0">
                <a:effectLst/>
                <a:latin typeface="Times New Roman"/>
                <a:ea typeface="Calibri"/>
              </a:rPr>
              <a:t> negative </a:t>
            </a:r>
            <a:r>
              <a:rPr lang="pt-PT" sz="3200" b="1" dirty="0" err="1" smtClean="0">
                <a:effectLst/>
                <a:latin typeface="Times New Roman"/>
                <a:ea typeface="Calibri"/>
              </a:rPr>
              <a:t>and</a:t>
            </a:r>
            <a:r>
              <a:rPr lang="pt-PT" sz="3200" b="1" dirty="0" smtClean="0">
                <a:effectLst/>
                <a:latin typeface="Times New Roman"/>
                <a:ea typeface="Calibri"/>
              </a:rPr>
              <a:t> </a:t>
            </a:r>
            <a:r>
              <a:rPr lang="pt-PT" sz="3200" b="1" dirty="0" err="1" smtClean="0">
                <a:effectLst/>
                <a:latin typeface="Times New Roman"/>
                <a:ea typeface="Calibri"/>
              </a:rPr>
              <a:t>interrogative</a:t>
            </a:r>
            <a:r>
              <a:rPr lang="pt-PT" sz="3200" b="1" dirty="0" smtClean="0">
                <a:effectLst/>
                <a:latin typeface="Times New Roman"/>
                <a:ea typeface="Calibri"/>
              </a:rPr>
              <a:t> </a:t>
            </a:r>
            <a:r>
              <a:rPr lang="pt-PT" sz="3200" b="1" dirty="0" err="1" smtClean="0">
                <a:effectLst/>
                <a:latin typeface="Times New Roman"/>
                <a:ea typeface="Calibri"/>
              </a:rPr>
              <a:t>form</a:t>
            </a:r>
            <a:r>
              <a:rPr lang="pt-PT" sz="3200" b="1" dirty="0" smtClean="0">
                <a:effectLst/>
                <a:latin typeface="Times New Roman"/>
                <a:ea typeface="Calibri"/>
              </a:rPr>
              <a:t>, modal </a:t>
            </a:r>
            <a:r>
              <a:rPr lang="pt-PT" sz="3200" b="1" dirty="0" err="1" smtClean="0">
                <a:effectLst/>
                <a:latin typeface="Times New Roman"/>
                <a:ea typeface="Calibri"/>
              </a:rPr>
              <a:t>verbs</a:t>
            </a:r>
            <a:r>
              <a:rPr lang="pt-PT" sz="3200" b="1" dirty="0" smtClean="0">
                <a:effectLst/>
                <a:latin typeface="Times New Roman"/>
                <a:ea typeface="Calibri"/>
              </a:rPr>
              <a:t> ______________ </a:t>
            </a:r>
            <a:r>
              <a:rPr lang="pt-PT" sz="3200" b="1" dirty="0" err="1" smtClean="0">
                <a:effectLst/>
                <a:latin typeface="Times New Roman"/>
                <a:ea typeface="Calibri"/>
              </a:rPr>
              <a:t>the</a:t>
            </a:r>
            <a:r>
              <a:rPr lang="pt-PT" sz="3200" b="1" dirty="0" smtClean="0">
                <a:effectLst/>
                <a:latin typeface="Times New Roman"/>
                <a:ea typeface="Calibri"/>
              </a:rPr>
              <a:t> </a:t>
            </a:r>
            <a:r>
              <a:rPr lang="pt-PT" sz="3200" b="1" dirty="0" err="1" smtClean="0">
                <a:effectLst/>
                <a:latin typeface="Times New Roman"/>
                <a:ea typeface="Calibri"/>
              </a:rPr>
              <a:t>auxiliary</a:t>
            </a:r>
            <a:r>
              <a:rPr lang="pt-PT" sz="3200" b="1" dirty="0" smtClean="0">
                <a:effectLst/>
                <a:latin typeface="Times New Roman"/>
                <a:ea typeface="Calibri"/>
              </a:rPr>
              <a:t> </a:t>
            </a:r>
            <a:r>
              <a:rPr lang="pt-PT" sz="3200" b="1" dirty="0" err="1" smtClean="0">
                <a:effectLst/>
                <a:latin typeface="Times New Roman"/>
                <a:ea typeface="Calibri"/>
              </a:rPr>
              <a:t>verb</a:t>
            </a:r>
            <a:r>
              <a:rPr lang="pt-PT" sz="3200" b="1" dirty="0" smtClean="0">
                <a:effectLst/>
                <a:latin typeface="Times New Roman"/>
                <a:ea typeface="Calibri"/>
              </a:rPr>
              <a:t> “to do”</a:t>
            </a:r>
            <a:r>
              <a:rPr lang="pt-PT" sz="3200" dirty="0" smtClean="0">
                <a:effectLst/>
                <a:latin typeface="Times New Roman"/>
                <a:ea typeface="Calibri"/>
              </a:rPr>
              <a:t> </a:t>
            </a:r>
            <a:endParaRPr lang="pt-PT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aixa de texto 35"/>
          <p:cNvSpPr txBox="1"/>
          <p:nvPr/>
        </p:nvSpPr>
        <p:spPr>
          <a:xfrm>
            <a:off x="5164406" y="3654709"/>
            <a:ext cx="3778339" cy="844696"/>
          </a:xfrm>
          <a:prstGeom prst="rect">
            <a:avLst/>
          </a:prstGeom>
          <a:solidFill>
            <a:sysClr val="window" lastClr="FFFFFF"/>
          </a:solidFill>
          <a:ln w="19050">
            <a:solidFill>
              <a:srgbClr val="F79646">
                <a:lumMod val="75000"/>
              </a:srgbClr>
            </a:solidFill>
            <a:prstDash val="sysDot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1" kern="0" spc="300" dirty="0">
                <a:ln w="5715" cap="flat" cmpd="sng" algn="ctr">
                  <a:solidFill>
                    <a:srgbClr val="376092"/>
                  </a:solidFill>
                  <a:prstDash val="solid"/>
                  <a:miter lim="0"/>
                </a:ln>
                <a:solidFill>
                  <a:srgbClr val="376092"/>
                </a:solidFill>
                <a:effectLst>
                  <a:glow rad="45504">
                    <a:srgbClr val="4F81BD">
                      <a:satMod val="220000"/>
                      <a:alpha val="35000"/>
                    </a:srgbClr>
                  </a:glow>
                </a:effectLst>
                <a:latin typeface="Snap ITC"/>
                <a:ea typeface="Calibri"/>
                <a:cs typeface="Times New Roman"/>
              </a:rPr>
              <a:t>need/don’t need</a:t>
            </a:r>
            <a:endParaRPr lang="pt-PT" sz="1400" kern="0" dirty="0">
              <a:solidFill>
                <a:sysClr val="windowText" lastClr="0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CaixaDeTexto 12"/>
          <p:cNvSpPr txBox="1">
            <a:spLocks noChangeArrowheads="1"/>
          </p:cNvSpPr>
          <p:nvPr/>
        </p:nvSpPr>
        <p:spPr bwMode="auto">
          <a:xfrm>
            <a:off x="2123728" y="3060249"/>
            <a:ext cx="2082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 dirty="0" err="1">
                <a:solidFill>
                  <a:srgbClr val="297FD5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don’t</a:t>
            </a:r>
            <a:r>
              <a:rPr lang="pt-PT" altLang="pt-PT" sz="3200" b="1" dirty="0">
                <a:solidFill>
                  <a:srgbClr val="297FD5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altLang="pt-PT" sz="3200" b="1" dirty="0" err="1">
                <a:solidFill>
                  <a:srgbClr val="297FD5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endParaRPr lang="pt-PT" altLang="pt-PT" sz="3200" b="1" dirty="0">
              <a:solidFill>
                <a:srgbClr val="297FD5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9425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9" grpId="0" animBg="1"/>
      <p:bldP spid="10" grpId="0" animBg="1"/>
      <p:bldP spid="12" grpId="0" animBg="1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287338" y="6332538"/>
            <a:ext cx="1800225" cy="369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b="1" dirty="0" err="1">
                <a:latin typeface="Georgia" panose="02040502050405020303" pitchFamily="18" charset="0"/>
                <a:cs typeface="+mn-cs"/>
              </a:rPr>
              <a:t>Activity</a:t>
            </a:r>
            <a:r>
              <a:rPr lang="pt-PT" b="1" dirty="0">
                <a:latin typeface="Georgia" panose="02040502050405020303" pitchFamily="18" charset="0"/>
                <a:cs typeface="+mn-cs"/>
              </a:rPr>
              <a:t> 1</a:t>
            </a:r>
          </a:p>
        </p:txBody>
      </p:sp>
      <p:sp>
        <p:nvSpPr>
          <p:cNvPr id="7171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E9EC8721-C398-4B82-A86D-492FE50D5B3D}" type="slidenum">
              <a:rPr lang="pt-PT" altLang="pt-PT" sz="1800" smtClean="0"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pt-PT" altLang="pt-PT" sz="1800" smtClean="0">
              <a:latin typeface="Georgia" pitchFamily="18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99592" y="1268760"/>
            <a:ext cx="69847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chemeClr val="accent2">
                    <a:lumMod val="75000"/>
                  </a:schemeClr>
                </a:solidFill>
                <a:latin typeface="Snap ITC" panose="04040A07060A02020202" pitchFamily="82" charset="0"/>
              </a:rPr>
              <a:t>Can you unscramble this sentence to find what we are going to talk about?</a:t>
            </a:r>
            <a:endParaRPr lang="en-GB" sz="4000" b="1" dirty="0">
              <a:solidFill>
                <a:schemeClr val="accent2">
                  <a:lumMod val="75000"/>
                </a:schemeClr>
              </a:solidFill>
              <a:latin typeface="Snap ITC" panose="04040A07060A02020202" pitchFamily="82" charset="0"/>
            </a:endParaRPr>
          </a:p>
        </p:txBody>
      </p:sp>
      <p:pic>
        <p:nvPicPr>
          <p:cNvPr id="7176" name="Picture 8" descr="C:\Users\Utilizador\Desktop\imagens\Depositphotos_38687105_x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019998"/>
            <a:ext cx="2603702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182B5E1-042A-4A65-8255-19863D68560A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pt-PT" altLang="pt-PT" sz="1800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0" y="616182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</a:t>
            </a:r>
            <a:r>
              <a:rPr lang="pt-PT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pt-PT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hamada rectangular arredondada 13"/>
          <p:cNvSpPr/>
          <p:nvPr/>
        </p:nvSpPr>
        <p:spPr>
          <a:xfrm>
            <a:off x="2995209" y="671331"/>
            <a:ext cx="5783014" cy="2152564"/>
          </a:xfrm>
          <a:prstGeom prst="wedgeRoundRectCallout">
            <a:avLst>
              <a:gd name="adj1" fmla="val -59939"/>
              <a:gd name="adj2" fmla="val 32685"/>
              <a:gd name="adj3" fmla="val 16667"/>
            </a:avLst>
          </a:prstGeom>
          <a:solidFill>
            <a:srgbClr val="4F81BD">
              <a:lumMod val="20000"/>
              <a:lumOff val="80000"/>
            </a:srgbClr>
          </a:solidFill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2000" b="1" kern="0" dirty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R="0" lvl="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a)</a:t>
            </a:r>
          </a:p>
          <a:p>
            <a:pPr marR="0" lvl="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n-GB" sz="20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Listener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What should I do to lose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some weight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?</a:t>
            </a:r>
            <a:endParaRPr kumimoji="0" lang="pt-PT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138430" marR="0" lvl="0" indent="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Doctor </a:t>
            </a:r>
            <a:r>
              <a:rPr lang="en-GB" sz="20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Pam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You </a:t>
            </a:r>
            <a:r>
              <a:rPr lang="en-GB" sz="2000" u="sng" kern="0" noProof="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should</a:t>
            </a:r>
            <a:r>
              <a:rPr kumimoji="0" lang="en-GB" sz="20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/mustn’t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avoid sweets and fast food. You </a:t>
            </a:r>
            <a:r>
              <a:rPr kumimoji="0" lang="en-GB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must/shouldn’t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drink a lot of water. You </a:t>
            </a:r>
            <a:r>
              <a:rPr kumimoji="0" lang="en-GB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should/mustn’t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drink sugary drinks. You </a:t>
            </a:r>
            <a:r>
              <a:rPr kumimoji="0" lang="en-GB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should/mustn’t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also do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some exercise.</a:t>
            </a:r>
            <a:endParaRPr kumimoji="0" lang="pt-PT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</a:t>
            </a:r>
            <a:endParaRPr kumimoji="0" lang="pt-PT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15" name="Imagem 14" descr="C:\Users\UTILIZ~1\AppData\Local\Temp\Depositphotos_8685805_x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75507"/>
            <a:ext cx="2016224" cy="176542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Chamada rectangular arredondada 15"/>
          <p:cNvSpPr/>
          <p:nvPr/>
        </p:nvSpPr>
        <p:spPr>
          <a:xfrm>
            <a:off x="2339752" y="3573016"/>
            <a:ext cx="6696744" cy="3112024"/>
          </a:xfrm>
          <a:prstGeom prst="wedgeRoundRectCallout">
            <a:avLst>
              <a:gd name="adj1" fmla="val -65711"/>
              <a:gd name="adj2" fmla="val -37827"/>
              <a:gd name="adj3" fmla="val 16667"/>
            </a:avLst>
          </a:prstGeom>
          <a:solidFill>
            <a:srgbClr val="4F81BD">
              <a:lumMod val="20000"/>
              <a:lumOff val="80000"/>
            </a:srgbClr>
          </a:solidFill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38430" marR="0" lvl="0" indent="-22860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</a:p>
          <a:p>
            <a:pPr marL="138430" marR="0" lvl="0" indent="-22860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b) 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Listener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My children love chocolates. They are always eating them. What should I do?</a:t>
            </a:r>
            <a:endParaRPr kumimoji="0" lang="pt-PT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138430" marR="0" lvl="0" indent="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Doctor </a:t>
            </a:r>
            <a:r>
              <a:rPr lang="en-GB" sz="20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Pam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First, you </a:t>
            </a:r>
            <a:r>
              <a:rPr lang="en-GB" sz="2000" u="sng" kern="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shouldn</a:t>
            </a:r>
            <a:r>
              <a:rPr kumimoji="0" lang="en-GB" sz="20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’t/should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have chocolates at home. If you don’t have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chocolates, your children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will not eat them. Then, you </a:t>
            </a:r>
            <a:r>
              <a:rPr kumimoji="0" lang="en-GB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must/mustn’t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tell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your children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that chocolates are unhealthy. You </a:t>
            </a:r>
            <a:r>
              <a:rPr kumimoji="0" lang="en-GB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should/mustn’t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always have fruit at home because fruit is also sweet but it is healthy.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We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kumimoji="0" lang="en-GB" sz="20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should/mustn’t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prefer fruit to sweets. 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</a:t>
            </a:r>
            <a:endParaRPr kumimoji="0" lang="pt-PT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522526" y="1412776"/>
            <a:ext cx="849673" cy="350986"/>
          </a:xfrm>
          <a:prstGeom prst="ellipse">
            <a:avLst/>
          </a:prstGeom>
          <a:noFill/>
          <a:ln w="38100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Oval 17"/>
          <p:cNvSpPr/>
          <p:nvPr/>
        </p:nvSpPr>
        <p:spPr>
          <a:xfrm>
            <a:off x="5397421" y="1747613"/>
            <a:ext cx="732303" cy="350986"/>
          </a:xfrm>
          <a:prstGeom prst="ellipse">
            <a:avLst/>
          </a:prstGeom>
          <a:noFill/>
          <a:ln w="38100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9" name="Oval 18"/>
          <p:cNvSpPr/>
          <p:nvPr/>
        </p:nvSpPr>
        <p:spPr>
          <a:xfrm>
            <a:off x="5397421" y="2141910"/>
            <a:ext cx="848528" cy="350986"/>
          </a:xfrm>
          <a:prstGeom prst="ellipse">
            <a:avLst/>
          </a:prstGeom>
          <a:noFill/>
          <a:ln w="38100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Oval 19"/>
          <p:cNvSpPr/>
          <p:nvPr/>
        </p:nvSpPr>
        <p:spPr>
          <a:xfrm>
            <a:off x="3781484" y="2472909"/>
            <a:ext cx="792088" cy="350986"/>
          </a:xfrm>
          <a:prstGeom prst="ellipse">
            <a:avLst/>
          </a:prstGeom>
          <a:noFill/>
          <a:ln w="38100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Oval 20"/>
          <p:cNvSpPr/>
          <p:nvPr/>
        </p:nvSpPr>
        <p:spPr>
          <a:xfrm>
            <a:off x="5337637" y="4606392"/>
            <a:ext cx="1034562" cy="350986"/>
          </a:xfrm>
          <a:prstGeom prst="ellipse">
            <a:avLst/>
          </a:prstGeom>
          <a:noFill/>
          <a:ln w="38100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Oval 21"/>
          <p:cNvSpPr/>
          <p:nvPr/>
        </p:nvSpPr>
        <p:spPr>
          <a:xfrm>
            <a:off x="5158889" y="5288710"/>
            <a:ext cx="604683" cy="350986"/>
          </a:xfrm>
          <a:prstGeom prst="ellipse">
            <a:avLst/>
          </a:prstGeom>
          <a:noFill/>
          <a:ln w="38100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" name="Oval 22"/>
          <p:cNvSpPr/>
          <p:nvPr/>
        </p:nvSpPr>
        <p:spPr>
          <a:xfrm>
            <a:off x="5864200" y="5632529"/>
            <a:ext cx="740757" cy="350986"/>
          </a:xfrm>
          <a:prstGeom prst="ellipse">
            <a:avLst/>
          </a:prstGeom>
          <a:noFill/>
          <a:ln w="38100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4" name="Oval 23"/>
          <p:cNvSpPr/>
          <p:nvPr/>
        </p:nvSpPr>
        <p:spPr>
          <a:xfrm>
            <a:off x="3076094" y="6355026"/>
            <a:ext cx="703818" cy="350986"/>
          </a:xfrm>
          <a:prstGeom prst="ellipse">
            <a:avLst/>
          </a:prstGeom>
          <a:noFill/>
          <a:ln w="38100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92937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0" y="6488113"/>
            <a:ext cx="1800225" cy="369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b="1" dirty="0" err="1">
                <a:solidFill>
                  <a:prstClr val="black"/>
                </a:solidFill>
                <a:latin typeface="Georgia" panose="02040502050405020303" pitchFamily="18" charset="0"/>
                <a:cs typeface="+mn-cs"/>
              </a:rPr>
              <a:t>Activity</a:t>
            </a:r>
            <a:r>
              <a:rPr lang="pt-PT" b="1" dirty="0">
                <a:solidFill>
                  <a:prstClr val="black"/>
                </a:solidFill>
                <a:latin typeface="Georgia" panose="02040502050405020303" pitchFamily="18" charset="0"/>
                <a:cs typeface="+mn-cs"/>
              </a:rPr>
              <a:t> </a:t>
            </a:r>
            <a:r>
              <a:rPr lang="pt-PT" b="1" dirty="0" smtClean="0">
                <a:solidFill>
                  <a:prstClr val="black"/>
                </a:solidFill>
                <a:latin typeface="Georgia" panose="02040502050405020303" pitchFamily="18" charset="0"/>
                <a:cs typeface="+mn-cs"/>
              </a:rPr>
              <a:t>7</a:t>
            </a:r>
            <a:endParaRPr lang="pt-PT" b="1" dirty="0">
              <a:solidFill>
                <a:prstClr val="black"/>
              </a:solidFill>
              <a:latin typeface="Georgia" panose="02040502050405020303" pitchFamily="18" charset="0"/>
              <a:cs typeface="+mn-cs"/>
            </a:endParaRPr>
          </a:p>
        </p:txBody>
      </p:sp>
      <p:sp>
        <p:nvSpPr>
          <p:cNvPr id="10243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182B5E1-042A-4A65-8255-19863D68560A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pt-PT" altLang="pt-PT" sz="1800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2" name="CaixaDeTexto 1"/>
          <p:cNvSpPr txBox="1">
            <a:spLocks noChangeArrowheads="1"/>
          </p:cNvSpPr>
          <p:nvPr/>
        </p:nvSpPr>
        <p:spPr bwMode="auto">
          <a:xfrm>
            <a:off x="467544" y="404664"/>
            <a:ext cx="834148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pt-PT" sz="4000" dirty="0" smtClean="0">
                <a:solidFill>
                  <a:srgbClr val="629DD1">
                    <a:lumMod val="75000"/>
                  </a:srgbClr>
                </a:solidFill>
                <a:latin typeface="Snap ITC" pitchFamily="82" charset="0"/>
              </a:rPr>
              <a:t>The modal verbs’ loop game</a:t>
            </a:r>
            <a:endParaRPr lang="en-GB" altLang="pt-PT" sz="4000" dirty="0">
              <a:solidFill>
                <a:srgbClr val="629DD1">
                  <a:lumMod val="75000"/>
                </a:srgbClr>
              </a:solidFill>
              <a:latin typeface="Snap ITC" pitchFamily="82" charset="0"/>
            </a:endParaRPr>
          </a:p>
        </p:txBody>
      </p:sp>
      <p:grpSp>
        <p:nvGrpSpPr>
          <p:cNvPr id="18" name="Grupo 17"/>
          <p:cNvGrpSpPr/>
          <p:nvPr/>
        </p:nvGrpSpPr>
        <p:grpSpPr>
          <a:xfrm>
            <a:off x="1793787" y="1256946"/>
            <a:ext cx="1235946" cy="2021976"/>
            <a:chOff x="-3984883" y="-1457325"/>
            <a:chExt cx="2895600" cy="2914650"/>
          </a:xfrm>
        </p:grpSpPr>
        <p:grpSp>
          <p:nvGrpSpPr>
            <p:cNvPr id="19" name="Grupo 18"/>
            <p:cNvGrpSpPr/>
            <p:nvPr/>
          </p:nvGrpSpPr>
          <p:grpSpPr>
            <a:xfrm>
              <a:off x="-3984883" y="-1457325"/>
              <a:ext cx="2895600" cy="2914650"/>
              <a:chOff x="-3984883" y="-1457325"/>
              <a:chExt cx="2895600" cy="2914650"/>
            </a:xfrm>
          </p:grpSpPr>
          <p:sp>
            <p:nvSpPr>
              <p:cNvPr id="21" name="Rectângulo 20"/>
              <p:cNvSpPr>
                <a:spLocks noChangeArrowheads="1"/>
              </p:cNvSpPr>
              <p:nvPr/>
            </p:nvSpPr>
            <p:spPr bwMode="auto">
              <a:xfrm>
                <a:off x="-3984883" y="-1457325"/>
                <a:ext cx="2895600" cy="2914650"/>
              </a:xfrm>
              <a:prstGeom prst="rect">
                <a:avLst/>
              </a:prstGeom>
              <a:gradFill rotWithShape="0">
                <a:gsLst>
                  <a:gs pos="0">
                    <a:srgbClr val="4F81BD">
                      <a:lumMod val="60000"/>
                      <a:lumOff val="40000"/>
                    </a:srgbClr>
                  </a:gs>
                  <a:gs pos="52000">
                    <a:srgbClr val="4F81BD">
                      <a:lumMod val="75000"/>
                    </a:srgbClr>
                  </a:gs>
                  <a:gs pos="57000">
                    <a:srgbClr val="E36C0A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05867">
                    <a:alpha val="50000"/>
                  </a:srgbClr>
                </a:outerShdw>
              </a:effectLst>
            </p:spPr>
            <p:txBody>
              <a:bodyPr rot="0" vert="horz" wrap="square" lIns="74295" tIns="8890" rIns="74295" bIns="889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Caixa de texto 2"/>
              <p:cNvSpPr txBox="1">
                <a:spLocks noChangeArrowheads="1"/>
              </p:cNvSpPr>
              <p:nvPr/>
            </p:nvSpPr>
            <p:spPr bwMode="auto">
              <a:xfrm>
                <a:off x="-3763942" y="-1253903"/>
                <a:ext cx="2514600" cy="1253903"/>
              </a:xfrm>
              <a:prstGeom prst="rect">
                <a:avLst/>
              </a:prstGeom>
              <a:solidFill>
                <a:srgbClr val="FFFFFF"/>
              </a:solidFill>
              <a:ln w="38100" cmpd="dbl">
                <a:solidFill>
                  <a:srgbClr val="F79646">
                    <a:lumMod val="75000"/>
                  </a:srgbClr>
                </a:solidFill>
                <a:miter lim="800000"/>
                <a:headEnd/>
                <a:tailEnd/>
              </a:ln>
            </p:spPr>
            <p:txBody>
              <a:bodyPr rot="0" vert="horz" wrap="square" lIns="74295" tIns="8890" rIns="74295" bIns="889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u="sng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FINISH</a:t>
                </a:r>
                <a:r>
                  <a:rPr kumimoji="0" lang="en-GB" sz="1600" b="1" i="0" u="sng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:</a:t>
                </a:r>
                <a:r>
                  <a:rPr kumimoji="0" lang="en-GB" sz="1600" b="1" i="0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75000"/>
                      </a:schemeClr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 </a:t>
                </a:r>
                <a:r>
                  <a:rPr kumimoji="0" lang="en-GB" sz="1800" b="1" i="0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75000"/>
                      </a:schemeClr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answer</a:t>
                </a:r>
                <a:endParaRPr kumimoji="0" lang="pt-PT" sz="1100" b="1" i="0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p:grpSp>
        <p:sp>
          <p:nvSpPr>
            <p:cNvPr id="20" name="Caixa de texto 3"/>
            <p:cNvSpPr txBox="1">
              <a:spLocks noChangeArrowheads="1"/>
            </p:cNvSpPr>
            <p:nvPr/>
          </p:nvSpPr>
          <p:spPr bwMode="auto">
            <a:xfrm>
              <a:off x="-3746346" y="35770"/>
              <a:ext cx="2514600" cy="1384522"/>
            </a:xfrm>
            <a:prstGeom prst="rect">
              <a:avLst/>
            </a:prstGeom>
            <a:solidFill>
              <a:srgbClr val="FFFFFF"/>
            </a:solidFill>
            <a:ln w="38100" cmpd="dbl">
              <a:solidFill>
                <a:srgbClr val="F79646">
                  <a:lumMod val="75000"/>
                </a:srgbClr>
              </a:solidFill>
              <a:miter lim="800000"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sng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S</a:t>
              </a:r>
              <a:r>
                <a:rPr kumimoji="0" lang="en-GB" b="1" i="0" u="sng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TART</a:t>
              </a:r>
              <a:r>
                <a:rPr kumimoji="0" lang="en-GB" b="1" i="0" u="sng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: </a:t>
              </a:r>
              <a:r>
                <a:rPr kumimoji="0" lang="en-GB" b="1" i="0" strike="noStrike" kern="0" cap="none" spc="0" normalizeH="0" baseline="0" noProof="0" dirty="0" smtClean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question</a:t>
              </a:r>
              <a:endParaRPr kumimoji="0" lang="pt-PT" sz="1050" b="0" i="0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23" name="Grupo 22"/>
          <p:cNvGrpSpPr/>
          <p:nvPr/>
        </p:nvGrpSpPr>
        <p:grpSpPr>
          <a:xfrm>
            <a:off x="3182133" y="1281761"/>
            <a:ext cx="1235946" cy="2021976"/>
            <a:chOff x="-3984883" y="-1457325"/>
            <a:chExt cx="2895600" cy="2914650"/>
          </a:xfrm>
        </p:grpSpPr>
        <p:grpSp>
          <p:nvGrpSpPr>
            <p:cNvPr id="24" name="Grupo 23"/>
            <p:cNvGrpSpPr/>
            <p:nvPr/>
          </p:nvGrpSpPr>
          <p:grpSpPr>
            <a:xfrm>
              <a:off x="-3984883" y="-1457325"/>
              <a:ext cx="2895600" cy="2914650"/>
              <a:chOff x="-3984883" y="-1457325"/>
              <a:chExt cx="2895600" cy="2914650"/>
            </a:xfrm>
          </p:grpSpPr>
          <p:sp>
            <p:nvSpPr>
              <p:cNvPr id="26" name="Rectângulo 25"/>
              <p:cNvSpPr>
                <a:spLocks noChangeArrowheads="1"/>
              </p:cNvSpPr>
              <p:nvPr/>
            </p:nvSpPr>
            <p:spPr bwMode="auto">
              <a:xfrm>
                <a:off x="-3984883" y="-1457325"/>
                <a:ext cx="2895600" cy="2914650"/>
              </a:xfrm>
              <a:prstGeom prst="rect">
                <a:avLst/>
              </a:prstGeom>
              <a:gradFill rotWithShape="0">
                <a:gsLst>
                  <a:gs pos="0">
                    <a:srgbClr val="4F81BD">
                      <a:lumMod val="60000"/>
                      <a:lumOff val="40000"/>
                    </a:srgbClr>
                  </a:gs>
                  <a:gs pos="52000">
                    <a:srgbClr val="4F81BD">
                      <a:lumMod val="75000"/>
                    </a:srgbClr>
                  </a:gs>
                  <a:gs pos="57000">
                    <a:srgbClr val="E36C0A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05867">
                    <a:alpha val="50000"/>
                  </a:srgbClr>
                </a:outerShdw>
              </a:effectLst>
            </p:spPr>
            <p:txBody>
              <a:bodyPr rot="0" vert="horz" wrap="square" lIns="74295" tIns="8890" rIns="74295" bIns="889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Caixa de texto 2"/>
              <p:cNvSpPr txBox="1">
                <a:spLocks noChangeArrowheads="1"/>
              </p:cNvSpPr>
              <p:nvPr/>
            </p:nvSpPr>
            <p:spPr bwMode="auto">
              <a:xfrm>
                <a:off x="-3763942" y="-1253903"/>
                <a:ext cx="2514600" cy="1253903"/>
              </a:xfrm>
              <a:prstGeom prst="rect">
                <a:avLst/>
              </a:prstGeom>
              <a:solidFill>
                <a:srgbClr val="FFFFFF"/>
              </a:solidFill>
              <a:ln w="38100" cmpd="dbl">
                <a:solidFill>
                  <a:srgbClr val="F79646">
                    <a:lumMod val="75000"/>
                  </a:srgbClr>
                </a:solidFill>
                <a:miter lim="800000"/>
                <a:headEnd/>
                <a:tailEnd/>
              </a:ln>
            </p:spPr>
            <p:txBody>
              <a:bodyPr rot="0" vert="horz" wrap="square" lIns="74295" tIns="8890" rIns="74295" bIns="889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75000"/>
                      </a:schemeClr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 </a:t>
                </a:r>
                <a:r>
                  <a:rPr kumimoji="0" lang="en-GB" sz="1800" b="1" i="0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75000"/>
                      </a:schemeClr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answer</a:t>
                </a:r>
                <a:endParaRPr kumimoji="0" lang="pt-PT" sz="1100" b="1" i="0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p:grpSp>
        <p:sp>
          <p:nvSpPr>
            <p:cNvPr id="25" name="Caixa de texto 3"/>
            <p:cNvSpPr txBox="1">
              <a:spLocks noChangeArrowheads="1"/>
            </p:cNvSpPr>
            <p:nvPr/>
          </p:nvSpPr>
          <p:spPr bwMode="auto">
            <a:xfrm>
              <a:off x="-3746346" y="35770"/>
              <a:ext cx="2514600" cy="1384522"/>
            </a:xfrm>
            <a:prstGeom prst="rect">
              <a:avLst/>
            </a:prstGeom>
            <a:solidFill>
              <a:srgbClr val="FFFFFF"/>
            </a:solidFill>
            <a:ln w="38100" cmpd="dbl">
              <a:solidFill>
                <a:srgbClr val="F79646">
                  <a:lumMod val="75000"/>
                </a:srgbClr>
              </a:solidFill>
              <a:miter lim="800000"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sng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 </a:t>
              </a:r>
              <a:r>
                <a:rPr kumimoji="0" lang="en-GB" b="1" i="0" strike="noStrike" kern="0" cap="none" spc="0" normalizeH="0" baseline="0" noProof="0" dirty="0" smtClean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question</a:t>
              </a:r>
              <a:endParaRPr kumimoji="0" lang="pt-PT" sz="1050" b="0" i="0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33" name="Grupo 32"/>
          <p:cNvGrpSpPr/>
          <p:nvPr/>
        </p:nvGrpSpPr>
        <p:grpSpPr>
          <a:xfrm>
            <a:off x="4509671" y="1281761"/>
            <a:ext cx="1235946" cy="2021976"/>
            <a:chOff x="-3984883" y="-1457325"/>
            <a:chExt cx="2895600" cy="2914650"/>
          </a:xfrm>
        </p:grpSpPr>
        <p:grpSp>
          <p:nvGrpSpPr>
            <p:cNvPr id="34" name="Grupo 33"/>
            <p:cNvGrpSpPr/>
            <p:nvPr/>
          </p:nvGrpSpPr>
          <p:grpSpPr>
            <a:xfrm>
              <a:off x="-3984883" y="-1457325"/>
              <a:ext cx="2895600" cy="2914650"/>
              <a:chOff x="-3984883" y="-1457325"/>
              <a:chExt cx="2895600" cy="2914650"/>
            </a:xfrm>
          </p:grpSpPr>
          <p:sp>
            <p:nvSpPr>
              <p:cNvPr id="36" name="Rectângulo 35"/>
              <p:cNvSpPr>
                <a:spLocks noChangeArrowheads="1"/>
              </p:cNvSpPr>
              <p:nvPr/>
            </p:nvSpPr>
            <p:spPr bwMode="auto">
              <a:xfrm>
                <a:off x="-3984883" y="-1457325"/>
                <a:ext cx="2895600" cy="2914650"/>
              </a:xfrm>
              <a:prstGeom prst="rect">
                <a:avLst/>
              </a:prstGeom>
              <a:gradFill rotWithShape="0">
                <a:gsLst>
                  <a:gs pos="0">
                    <a:srgbClr val="4F81BD">
                      <a:lumMod val="60000"/>
                      <a:lumOff val="40000"/>
                    </a:srgbClr>
                  </a:gs>
                  <a:gs pos="52000">
                    <a:srgbClr val="4F81BD">
                      <a:lumMod val="75000"/>
                    </a:srgbClr>
                  </a:gs>
                  <a:gs pos="57000">
                    <a:srgbClr val="E36C0A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05867">
                    <a:alpha val="50000"/>
                  </a:srgbClr>
                </a:outerShdw>
              </a:effectLst>
            </p:spPr>
            <p:txBody>
              <a:bodyPr rot="0" vert="horz" wrap="square" lIns="74295" tIns="8890" rIns="74295" bIns="889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Caixa de texto 2"/>
              <p:cNvSpPr txBox="1">
                <a:spLocks noChangeArrowheads="1"/>
              </p:cNvSpPr>
              <p:nvPr/>
            </p:nvSpPr>
            <p:spPr bwMode="auto">
              <a:xfrm>
                <a:off x="-3763942" y="-1253903"/>
                <a:ext cx="2514600" cy="1253903"/>
              </a:xfrm>
              <a:prstGeom prst="rect">
                <a:avLst/>
              </a:prstGeom>
              <a:solidFill>
                <a:srgbClr val="FFFFFF"/>
              </a:solidFill>
              <a:ln w="38100" cmpd="dbl">
                <a:solidFill>
                  <a:srgbClr val="F79646">
                    <a:lumMod val="75000"/>
                  </a:srgbClr>
                </a:solidFill>
                <a:miter lim="800000"/>
                <a:headEnd/>
                <a:tailEnd/>
              </a:ln>
            </p:spPr>
            <p:txBody>
              <a:bodyPr rot="0" vert="horz" wrap="square" lIns="74295" tIns="8890" rIns="74295" bIns="889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75000"/>
                      </a:schemeClr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 </a:t>
                </a:r>
                <a:r>
                  <a:rPr kumimoji="0" lang="en-GB" sz="1800" b="1" i="0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75000"/>
                      </a:schemeClr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answer</a:t>
                </a:r>
                <a:endParaRPr kumimoji="0" lang="pt-PT" sz="1100" b="1" i="0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p:grpSp>
        <p:sp>
          <p:nvSpPr>
            <p:cNvPr id="35" name="Caixa de texto 3"/>
            <p:cNvSpPr txBox="1">
              <a:spLocks noChangeArrowheads="1"/>
            </p:cNvSpPr>
            <p:nvPr/>
          </p:nvSpPr>
          <p:spPr bwMode="auto">
            <a:xfrm>
              <a:off x="-3746346" y="35770"/>
              <a:ext cx="2514600" cy="1384522"/>
            </a:xfrm>
            <a:prstGeom prst="rect">
              <a:avLst/>
            </a:prstGeom>
            <a:solidFill>
              <a:srgbClr val="FFFFFF"/>
            </a:solidFill>
            <a:ln w="38100" cmpd="dbl">
              <a:solidFill>
                <a:srgbClr val="F79646">
                  <a:lumMod val="75000"/>
                </a:srgbClr>
              </a:solidFill>
              <a:miter lim="800000"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sng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 </a:t>
              </a:r>
              <a:r>
                <a:rPr kumimoji="0" lang="en-GB" b="1" i="0" strike="noStrike" kern="0" cap="none" spc="0" normalizeH="0" baseline="0" noProof="0" dirty="0" smtClean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question</a:t>
              </a:r>
              <a:endParaRPr kumimoji="0" lang="pt-PT" sz="1050" b="0" i="0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38" name="Grupo 37"/>
          <p:cNvGrpSpPr/>
          <p:nvPr/>
        </p:nvGrpSpPr>
        <p:grpSpPr>
          <a:xfrm>
            <a:off x="5839923" y="2720437"/>
            <a:ext cx="1235946" cy="2021976"/>
            <a:chOff x="-3984883" y="-1457325"/>
            <a:chExt cx="2895600" cy="2914650"/>
          </a:xfrm>
        </p:grpSpPr>
        <p:grpSp>
          <p:nvGrpSpPr>
            <p:cNvPr id="39" name="Grupo 38"/>
            <p:cNvGrpSpPr/>
            <p:nvPr/>
          </p:nvGrpSpPr>
          <p:grpSpPr>
            <a:xfrm>
              <a:off x="-3984883" y="-1457325"/>
              <a:ext cx="2895600" cy="2914650"/>
              <a:chOff x="-3984883" y="-1457325"/>
              <a:chExt cx="2895600" cy="2914650"/>
            </a:xfrm>
          </p:grpSpPr>
          <p:sp>
            <p:nvSpPr>
              <p:cNvPr id="41" name="Rectângulo 40"/>
              <p:cNvSpPr>
                <a:spLocks noChangeArrowheads="1"/>
              </p:cNvSpPr>
              <p:nvPr/>
            </p:nvSpPr>
            <p:spPr bwMode="auto">
              <a:xfrm>
                <a:off x="-3984883" y="-1457325"/>
                <a:ext cx="2895600" cy="2914650"/>
              </a:xfrm>
              <a:prstGeom prst="rect">
                <a:avLst/>
              </a:prstGeom>
              <a:gradFill rotWithShape="0">
                <a:gsLst>
                  <a:gs pos="0">
                    <a:srgbClr val="4F81BD">
                      <a:lumMod val="60000"/>
                      <a:lumOff val="40000"/>
                    </a:srgbClr>
                  </a:gs>
                  <a:gs pos="52000">
                    <a:srgbClr val="4F81BD">
                      <a:lumMod val="75000"/>
                    </a:srgbClr>
                  </a:gs>
                  <a:gs pos="57000">
                    <a:srgbClr val="E36C0A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05867">
                    <a:alpha val="50000"/>
                  </a:srgbClr>
                </a:outerShdw>
              </a:effectLst>
            </p:spPr>
            <p:txBody>
              <a:bodyPr rot="0" vert="horz" wrap="square" lIns="74295" tIns="8890" rIns="74295" bIns="889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Caixa de texto 2"/>
              <p:cNvSpPr txBox="1">
                <a:spLocks noChangeArrowheads="1"/>
              </p:cNvSpPr>
              <p:nvPr/>
            </p:nvSpPr>
            <p:spPr bwMode="auto">
              <a:xfrm>
                <a:off x="-3763942" y="-1253903"/>
                <a:ext cx="2514600" cy="1253903"/>
              </a:xfrm>
              <a:prstGeom prst="rect">
                <a:avLst/>
              </a:prstGeom>
              <a:solidFill>
                <a:srgbClr val="FFFFFF"/>
              </a:solidFill>
              <a:ln w="38100" cmpd="dbl">
                <a:solidFill>
                  <a:srgbClr val="F79646">
                    <a:lumMod val="75000"/>
                  </a:srgbClr>
                </a:solidFill>
                <a:miter lim="800000"/>
                <a:headEnd/>
                <a:tailEnd/>
              </a:ln>
            </p:spPr>
            <p:txBody>
              <a:bodyPr rot="0" vert="horz" wrap="square" lIns="74295" tIns="8890" rIns="74295" bIns="889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75000"/>
                      </a:schemeClr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 </a:t>
                </a:r>
                <a:r>
                  <a:rPr kumimoji="0" lang="en-GB" sz="1800" b="1" i="0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75000"/>
                      </a:schemeClr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answer</a:t>
                </a:r>
                <a:endParaRPr kumimoji="0" lang="pt-PT" sz="1100" b="1" i="0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p:grpSp>
        <p:sp>
          <p:nvSpPr>
            <p:cNvPr id="40" name="Caixa de texto 3"/>
            <p:cNvSpPr txBox="1">
              <a:spLocks noChangeArrowheads="1"/>
            </p:cNvSpPr>
            <p:nvPr/>
          </p:nvSpPr>
          <p:spPr bwMode="auto">
            <a:xfrm>
              <a:off x="-3746346" y="35770"/>
              <a:ext cx="2514600" cy="1384522"/>
            </a:xfrm>
            <a:prstGeom prst="rect">
              <a:avLst/>
            </a:prstGeom>
            <a:solidFill>
              <a:srgbClr val="FFFFFF"/>
            </a:solidFill>
            <a:ln w="38100" cmpd="dbl">
              <a:solidFill>
                <a:srgbClr val="F79646">
                  <a:lumMod val="75000"/>
                </a:srgbClr>
              </a:solidFill>
              <a:miter lim="800000"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sng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 </a:t>
              </a:r>
              <a:r>
                <a:rPr kumimoji="0" lang="en-GB" b="1" i="0" strike="noStrike" kern="0" cap="none" spc="0" normalizeH="0" baseline="0" noProof="0" dirty="0" smtClean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question</a:t>
              </a:r>
              <a:endParaRPr kumimoji="0" lang="pt-PT" sz="1050" b="0" i="0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43" name="Grupo 42"/>
          <p:cNvGrpSpPr/>
          <p:nvPr/>
        </p:nvGrpSpPr>
        <p:grpSpPr>
          <a:xfrm>
            <a:off x="4424628" y="4441328"/>
            <a:ext cx="1235946" cy="2021976"/>
            <a:chOff x="-3984883" y="-1457325"/>
            <a:chExt cx="2895600" cy="2914650"/>
          </a:xfrm>
        </p:grpSpPr>
        <p:grpSp>
          <p:nvGrpSpPr>
            <p:cNvPr id="44" name="Grupo 43"/>
            <p:cNvGrpSpPr/>
            <p:nvPr/>
          </p:nvGrpSpPr>
          <p:grpSpPr>
            <a:xfrm>
              <a:off x="-3984883" y="-1457325"/>
              <a:ext cx="2895600" cy="2914650"/>
              <a:chOff x="-3984883" y="-1457325"/>
              <a:chExt cx="2895600" cy="2914650"/>
            </a:xfrm>
          </p:grpSpPr>
          <p:sp>
            <p:nvSpPr>
              <p:cNvPr id="46" name="Rectângulo 45"/>
              <p:cNvSpPr>
                <a:spLocks noChangeArrowheads="1"/>
              </p:cNvSpPr>
              <p:nvPr/>
            </p:nvSpPr>
            <p:spPr bwMode="auto">
              <a:xfrm>
                <a:off x="-3984883" y="-1457325"/>
                <a:ext cx="2895600" cy="2914650"/>
              </a:xfrm>
              <a:prstGeom prst="rect">
                <a:avLst/>
              </a:prstGeom>
              <a:gradFill rotWithShape="0">
                <a:gsLst>
                  <a:gs pos="0">
                    <a:srgbClr val="4F81BD">
                      <a:lumMod val="60000"/>
                      <a:lumOff val="40000"/>
                    </a:srgbClr>
                  </a:gs>
                  <a:gs pos="52000">
                    <a:srgbClr val="4F81BD">
                      <a:lumMod val="75000"/>
                    </a:srgbClr>
                  </a:gs>
                  <a:gs pos="57000">
                    <a:srgbClr val="E36C0A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05867">
                    <a:alpha val="50000"/>
                  </a:srgbClr>
                </a:outerShdw>
              </a:effectLst>
            </p:spPr>
            <p:txBody>
              <a:bodyPr rot="0" vert="horz" wrap="square" lIns="74295" tIns="8890" rIns="74295" bIns="889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Caixa de texto 2"/>
              <p:cNvSpPr txBox="1">
                <a:spLocks noChangeArrowheads="1"/>
              </p:cNvSpPr>
              <p:nvPr/>
            </p:nvSpPr>
            <p:spPr bwMode="auto">
              <a:xfrm>
                <a:off x="-3763942" y="-1253903"/>
                <a:ext cx="2514600" cy="1253903"/>
              </a:xfrm>
              <a:prstGeom prst="rect">
                <a:avLst/>
              </a:prstGeom>
              <a:solidFill>
                <a:srgbClr val="FFFFFF"/>
              </a:solidFill>
              <a:ln w="38100" cmpd="dbl">
                <a:solidFill>
                  <a:srgbClr val="F79646">
                    <a:lumMod val="75000"/>
                  </a:srgbClr>
                </a:solidFill>
                <a:miter lim="800000"/>
                <a:headEnd/>
                <a:tailEnd/>
              </a:ln>
            </p:spPr>
            <p:txBody>
              <a:bodyPr rot="0" vert="horz" wrap="square" lIns="74295" tIns="8890" rIns="74295" bIns="889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75000"/>
                      </a:schemeClr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 </a:t>
                </a:r>
                <a:r>
                  <a:rPr kumimoji="0" lang="en-GB" sz="1800" b="1" i="0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75000"/>
                      </a:schemeClr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answer</a:t>
                </a:r>
                <a:endParaRPr kumimoji="0" lang="pt-PT" sz="1100" b="1" i="0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p:grpSp>
        <p:sp>
          <p:nvSpPr>
            <p:cNvPr id="45" name="Caixa de texto 3"/>
            <p:cNvSpPr txBox="1">
              <a:spLocks noChangeArrowheads="1"/>
            </p:cNvSpPr>
            <p:nvPr/>
          </p:nvSpPr>
          <p:spPr bwMode="auto">
            <a:xfrm>
              <a:off x="-3746346" y="35770"/>
              <a:ext cx="2514600" cy="1384522"/>
            </a:xfrm>
            <a:prstGeom prst="rect">
              <a:avLst/>
            </a:prstGeom>
            <a:solidFill>
              <a:srgbClr val="FFFFFF"/>
            </a:solidFill>
            <a:ln w="38100" cmpd="dbl">
              <a:solidFill>
                <a:srgbClr val="F79646">
                  <a:lumMod val="75000"/>
                </a:srgbClr>
              </a:solidFill>
              <a:miter lim="800000"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sng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 </a:t>
              </a:r>
              <a:r>
                <a:rPr kumimoji="0" lang="en-GB" b="1" i="0" strike="noStrike" kern="0" cap="none" spc="0" normalizeH="0" baseline="0" noProof="0" dirty="0" smtClean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question</a:t>
              </a:r>
              <a:endParaRPr kumimoji="0" lang="pt-PT" sz="1050" b="0" i="0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48" name="Grupo 47"/>
          <p:cNvGrpSpPr/>
          <p:nvPr/>
        </p:nvGrpSpPr>
        <p:grpSpPr>
          <a:xfrm>
            <a:off x="3123013" y="4441328"/>
            <a:ext cx="1235946" cy="2021976"/>
            <a:chOff x="-3984883" y="-1457325"/>
            <a:chExt cx="2895600" cy="2914650"/>
          </a:xfrm>
        </p:grpSpPr>
        <p:grpSp>
          <p:nvGrpSpPr>
            <p:cNvPr id="49" name="Grupo 48"/>
            <p:cNvGrpSpPr/>
            <p:nvPr/>
          </p:nvGrpSpPr>
          <p:grpSpPr>
            <a:xfrm>
              <a:off x="-3984883" y="-1457325"/>
              <a:ext cx="2895600" cy="2914650"/>
              <a:chOff x="-3984883" y="-1457325"/>
              <a:chExt cx="2895600" cy="2914650"/>
            </a:xfrm>
          </p:grpSpPr>
          <p:sp>
            <p:nvSpPr>
              <p:cNvPr id="51" name="Rectângulo 50"/>
              <p:cNvSpPr>
                <a:spLocks noChangeArrowheads="1"/>
              </p:cNvSpPr>
              <p:nvPr/>
            </p:nvSpPr>
            <p:spPr bwMode="auto">
              <a:xfrm>
                <a:off x="-3984883" y="-1457325"/>
                <a:ext cx="2895600" cy="2914650"/>
              </a:xfrm>
              <a:prstGeom prst="rect">
                <a:avLst/>
              </a:prstGeom>
              <a:gradFill rotWithShape="0">
                <a:gsLst>
                  <a:gs pos="0">
                    <a:srgbClr val="4F81BD">
                      <a:lumMod val="60000"/>
                      <a:lumOff val="40000"/>
                    </a:srgbClr>
                  </a:gs>
                  <a:gs pos="52000">
                    <a:srgbClr val="4F81BD">
                      <a:lumMod val="75000"/>
                    </a:srgbClr>
                  </a:gs>
                  <a:gs pos="57000">
                    <a:srgbClr val="E36C0A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05867">
                    <a:alpha val="50000"/>
                  </a:srgbClr>
                </a:outerShdw>
              </a:effectLst>
            </p:spPr>
            <p:txBody>
              <a:bodyPr rot="0" vert="horz" wrap="square" lIns="74295" tIns="8890" rIns="74295" bIns="889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Caixa de texto 2"/>
              <p:cNvSpPr txBox="1">
                <a:spLocks noChangeArrowheads="1"/>
              </p:cNvSpPr>
              <p:nvPr/>
            </p:nvSpPr>
            <p:spPr bwMode="auto">
              <a:xfrm>
                <a:off x="-3763942" y="-1253903"/>
                <a:ext cx="2514600" cy="1253903"/>
              </a:xfrm>
              <a:prstGeom prst="rect">
                <a:avLst/>
              </a:prstGeom>
              <a:solidFill>
                <a:srgbClr val="FFFFFF"/>
              </a:solidFill>
              <a:ln w="38100" cmpd="dbl">
                <a:solidFill>
                  <a:srgbClr val="F79646">
                    <a:lumMod val="75000"/>
                  </a:srgbClr>
                </a:solidFill>
                <a:miter lim="800000"/>
                <a:headEnd/>
                <a:tailEnd/>
              </a:ln>
            </p:spPr>
            <p:txBody>
              <a:bodyPr rot="0" vert="horz" wrap="square" lIns="74295" tIns="8890" rIns="74295" bIns="889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75000"/>
                      </a:schemeClr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 </a:t>
                </a:r>
                <a:r>
                  <a:rPr kumimoji="0" lang="en-GB" sz="1800" b="1" i="0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75000"/>
                      </a:schemeClr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answer</a:t>
                </a:r>
                <a:endParaRPr kumimoji="0" lang="pt-PT" sz="1100" b="1" i="0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p:grpSp>
        <p:sp>
          <p:nvSpPr>
            <p:cNvPr id="50" name="Caixa de texto 3"/>
            <p:cNvSpPr txBox="1">
              <a:spLocks noChangeArrowheads="1"/>
            </p:cNvSpPr>
            <p:nvPr/>
          </p:nvSpPr>
          <p:spPr bwMode="auto">
            <a:xfrm>
              <a:off x="-3746346" y="35770"/>
              <a:ext cx="2514600" cy="1384522"/>
            </a:xfrm>
            <a:prstGeom prst="rect">
              <a:avLst/>
            </a:prstGeom>
            <a:solidFill>
              <a:srgbClr val="FFFFFF"/>
            </a:solidFill>
            <a:ln w="38100" cmpd="dbl">
              <a:solidFill>
                <a:srgbClr val="F79646">
                  <a:lumMod val="75000"/>
                </a:srgbClr>
              </a:solidFill>
              <a:miter lim="800000"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sng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 </a:t>
              </a:r>
              <a:r>
                <a:rPr kumimoji="0" lang="en-GB" b="1" i="0" strike="noStrike" kern="0" cap="none" spc="0" normalizeH="0" baseline="0" noProof="0" dirty="0" smtClean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question</a:t>
              </a:r>
              <a:endParaRPr kumimoji="0" lang="pt-PT" sz="1050" b="0" i="0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53" name="Grupo 52"/>
          <p:cNvGrpSpPr/>
          <p:nvPr/>
        </p:nvGrpSpPr>
        <p:grpSpPr>
          <a:xfrm>
            <a:off x="1781254" y="4441328"/>
            <a:ext cx="1235946" cy="2021976"/>
            <a:chOff x="-3984883" y="-1457325"/>
            <a:chExt cx="2895600" cy="2914650"/>
          </a:xfrm>
        </p:grpSpPr>
        <p:grpSp>
          <p:nvGrpSpPr>
            <p:cNvPr id="54" name="Grupo 53"/>
            <p:cNvGrpSpPr/>
            <p:nvPr/>
          </p:nvGrpSpPr>
          <p:grpSpPr>
            <a:xfrm>
              <a:off x="-3984883" y="-1457325"/>
              <a:ext cx="2895600" cy="2914650"/>
              <a:chOff x="-3984883" y="-1457325"/>
              <a:chExt cx="2895600" cy="2914650"/>
            </a:xfrm>
          </p:grpSpPr>
          <p:sp>
            <p:nvSpPr>
              <p:cNvPr id="56" name="Rectângulo 55"/>
              <p:cNvSpPr>
                <a:spLocks noChangeArrowheads="1"/>
              </p:cNvSpPr>
              <p:nvPr/>
            </p:nvSpPr>
            <p:spPr bwMode="auto">
              <a:xfrm>
                <a:off x="-3984883" y="-1457325"/>
                <a:ext cx="2895600" cy="2914650"/>
              </a:xfrm>
              <a:prstGeom prst="rect">
                <a:avLst/>
              </a:prstGeom>
              <a:gradFill rotWithShape="0">
                <a:gsLst>
                  <a:gs pos="0">
                    <a:srgbClr val="4F81BD">
                      <a:lumMod val="60000"/>
                      <a:lumOff val="40000"/>
                    </a:srgbClr>
                  </a:gs>
                  <a:gs pos="52000">
                    <a:srgbClr val="4F81BD">
                      <a:lumMod val="75000"/>
                    </a:srgbClr>
                  </a:gs>
                  <a:gs pos="57000">
                    <a:srgbClr val="E36C0A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05867">
                    <a:alpha val="50000"/>
                  </a:srgbClr>
                </a:outerShdw>
              </a:effectLst>
            </p:spPr>
            <p:txBody>
              <a:bodyPr rot="0" vert="horz" wrap="square" lIns="74295" tIns="8890" rIns="74295" bIns="889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Caixa de texto 2"/>
              <p:cNvSpPr txBox="1">
                <a:spLocks noChangeArrowheads="1"/>
              </p:cNvSpPr>
              <p:nvPr/>
            </p:nvSpPr>
            <p:spPr bwMode="auto">
              <a:xfrm>
                <a:off x="-3763942" y="-1253903"/>
                <a:ext cx="2514600" cy="1253903"/>
              </a:xfrm>
              <a:prstGeom prst="rect">
                <a:avLst/>
              </a:prstGeom>
              <a:solidFill>
                <a:srgbClr val="FFFFFF"/>
              </a:solidFill>
              <a:ln w="38100" cmpd="dbl">
                <a:solidFill>
                  <a:srgbClr val="F79646">
                    <a:lumMod val="75000"/>
                  </a:srgbClr>
                </a:solidFill>
                <a:miter lim="800000"/>
                <a:headEnd/>
                <a:tailEnd/>
              </a:ln>
            </p:spPr>
            <p:txBody>
              <a:bodyPr rot="0" vert="horz" wrap="square" lIns="74295" tIns="8890" rIns="74295" bIns="889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75000"/>
                      </a:schemeClr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 </a:t>
                </a:r>
                <a:r>
                  <a:rPr kumimoji="0" lang="en-GB" sz="1800" b="1" i="0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75000"/>
                      </a:schemeClr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answer</a:t>
                </a:r>
                <a:endParaRPr kumimoji="0" lang="pt-PT" sz="1100" b="1" i="0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p:grpSp>
        <p:sp>
          <p:nvSpPr>
            <p:cNvPr id="55" name="Caixa de texto 3"/>
            <p:cNvSpPr txBox="1">
              <a:spLocks noChangeArrowheads="1"/>
            </p:cNvSpPr>
            <p:nvPr/>
          </p:nvSpPr>
          <p:spPr bwMode="auto">
            <a:xfrm>
              <a:off x="-3746346" y="35770"/>
              <a:ext cx="2514600" cy="1384522"/>
            </a:xfrm>
            <a:prstGeom prst="rect">
              <a:avLst/>
            </a:prstGeom>
            <a:solidFill>
              <a:srgbClr val="FFFFFF"/>
            </a:solidFill>
            <a:ln w="38100" cmpd="dbl">
              <a:solidFill>
                <a:srgbClr val="F79646">
                  <a:lumMod val="75000"/>
                </a:srgbClr>
              </a:solidFill>
              <a:miter lim="800000"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sng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 </a:t>
              </a:r>
              <a:r>
                <a:rPr kumimoji="0" lang="en-GB" b="1" i="0" strike="noStrike" kern="0" cap="none" spc="0" normalizeH="0" baseline="0" noProof="0" dirty="0" smtClean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question</a:t>
              </a:r>
              <a:endParaRPr kumimoji="0" lang="pt-PT" sz="1050" b="0" i="0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58" name="Grupo 57"/>
          <p:cNvGrpSpPr/>
          <p:nvPr/>
        </p:nvGrpSpPr>
        <p:grpSpPr>
          <a:xfrm rot="10800000">
            <a:off x="425635" y="2469964"/>
            <a:ext cx="1235946" cy="2021976"/>
            <a:chOff x="-3984883" y="-1457325"/>
            <a:chExt cx="2895600" cy="2914650"/>
          </a:xfrm>
        </p:grpSpPr>
        <p:grpSp>
          <p:nvGrpSpPr>
            <p:cNvPr id="59" name="Grupo 58"/>
            <p:cNvGrpSpPr/>
            <p:nvPr/>
          </p:nvGrpSpPr>
          <p:grpSpPr>
            <a:xfrm>
              <a:off x="-3984883" y="-1457325"/>
              <a:ext cx="2895600" cy="2914650"/>
              <a:chOff x="-3984883" y="-1457325"/>
              <a:chExt cx="2895600" cy="2914650"/>
            </a:xfrm>
          </p:grpSpPr>
          <p:sp>
            <p:nvSpPr>
              <p:cNvPr id="61" name="Rectângulo 60"/>
              <p:cNvSpPr>
                <a:spLocks noChangeArrowheads="1"/>
              </p:cNvSpPr>
              <p:nvPr/>
            </p:nvSpPr>
            <p:spPr bwMode="auto">
              <a:xfrm>
                <a:off x="-3984883" y="-1457325"/>
                <a:ext cx="2895600" cy="2914650"/>
              </a:xfrm>
              <a:prstGeom prst="rect">
                <a:avLst/>
              </a:prstGeom>
              <a:gradFill rotWithShape="0">
                <a:gsLst>
                  <a:gs pos="0">
                    <a:srgbClr val="4F81BD">
                      <a:lumMod val="60000"/>
                      <a:lumOff val="40000"/>
                    </a:srgbClr>
                  </a:gs>
                  <a:gs pos="52000">
                    <a:srgbClr val="4F81BD">
                      <a:lumMod val="75000"/>
                    </a:srgbClr>
                  </a:gs>
                  <a:gs pos="57000">
                    <a:srgbClr val="E36C0A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05867">
                    <a:alpha val="50000"/>
                  </a:srgbClr>
                </a:outerShdw>
              </a:effectLst>
            </p:spPr>
            <p:txBody>
              <a:bodyPr rot="0" vert="horz" wrap="square" lIns="74295" tIns="8890" rIns="74295" bIns="889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" name="Caixa de texto 2"/>
              <p:cNvSpPr txBox="1">
                <a:spLocks noChangeArrowheads="1"/>
              </p:cNvSpPr>
              <p:nvPr/>
            </p:nvSpPr>
            <p:spPr bwMode="auto">
              <a:xfrm>
                <a:off x="-3763942" y="-1253903"/>
                <a:ext cx="2514600" cy="1253903"/>
              </a:xfrm>
              <a:prstGeom prst="rect">
                <a:avLst/>
              </a:prstGeom>
              <a:solidFill>
                <a:srgbClr val="FFFFFF"/>
              </a:solidFill>
              <a:ln w="38100" cmpd="dbl">
                <a:solidFill>
                  <a:srgbClr val="F79646">
                    <a:lumMod val="75000"/>
                  </a:srgbClr>
                </a:solidFill>
                <a:miter lim="800000"/>
                <a:headEnd/>
                <a:tailEnd/>
              </a:ln>
            </p:spPr>
            <p:txBody>
              <a:bodyPr rot="0" vert="horz" wrap="square" lIns="74295" tIns="8890" rIns="74295" bIns="889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75000"/>
                      </a:schemeClr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 </a:t>
                </a:r>
                <a:r>
                  <a:rPr kumimoji="0" lang="en-GB" sz="1800" b="1" i="0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>
                        <a:lumMod val="75000"/>
                      </a:schemeClr>
                    </a:solidFill>
                    <a:effectLst/>
                    <a:uLnTx/>
                    <a:uFillTx/>
                    <a:latin typeface="Comic Sans MS"/>
                    <a:ea typeface="Calibri"/>
                    <a:cs typeface="Times New Roman"/>
                  </a:rPr>
                  <a:t>answer</a:t>
                </a:r>
                <a:endParaRPr kumimoji="0" lang="pt-PT" sz="1100" b="1" i="0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p:grpSp>
        <p:sp>
          <p:nvSpPr>
            <p:cNvPr id="60" name="Caixa de texto 3"/>
            <p:cNvSpPr txBox="1">
              <a:spLocks noChangeArrowheads="1"/>
            </p:cNvSpPr>
            <p:nvPr/>
          </p:nvSpPr>
          <p:spPr bwMode="auto">
            <a:xfrm>
              <a:off x="-3746346" y="35770"/>
              <a:ext cx="2514600" cy="1384522"/>
            </a:xfrm>
            <a:prstGeom prst="rect">
              <a:avLst/>
            </a:prstGeom>
            <a:solidFill>
              <a:srgbClr val="FFFFFF"/>
            </a:solidFill>
            <a:ln w="38100" cmpd="dbl">
              <a:solidFill>
                <a:srgbClr val="F79646">
                  <a:lumMod val="75000"/>
                </a:srgbClr>
              </a:solidFill>
              <a:miter lim="800000"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sng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 </a:t>
              </a:r>
              <a:r>
                <a:rPr kumimoji="0" lang="en-GB" b="1" i="0" strike="noStrike" kern="0" cap="none" spc="0" normalizeH="0" baseline="0" noProof="0" dirty="0" smtClean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omic Sans MS"/>
                  <a:ea typeface="Calibri"/>
                  <a:cs typeface="Times New Roman"/>
                </a:rPr>
                <a:t>question</a:t>
              </a:r>
              <a:endParaRPr kumimoji="0" lang="pt-PT" sz="1050" b="0" i="0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endParaRPr>
            </a:p>
          </p:txBody>
        </p:sp>
      </p:grpSp>
      <p:cxnSp>
        <p:nvCxnSpPr>
          <p:cNvPr id="4" name="Conexão recta unidireccional 3"/>
          <p:cNvCxnSpPr>
            <a:stCxn id="20" idx="3"/>
          </p:cNvCxnSpPr>
          <p:nvPr/>
        </p:nvCxnSpPr>
        <p:spPr>
          <a:xfrm flipV="1">
            <a:off x="2968925" y="1833000"/>
            <a:ext cx="625062" cy="93999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xão recta unidireccional 62"/>
          <p:cNvCxnSpPr/>
          <p:nvPr/>
        </p:nvCxnSpPr>
        <p:spPr>
          <a:xfrm>
            <a:off x="3857104" y="1857815"/>
            <a:ext cx="0" cy="110284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xão recta unidireccional 63"/>
          <p:cNvCxnSpPr/>
          <p:nvPr/>
        </p:nvCxnSpPr>
        <p:spPr>
          <a:xfrm flipV="1">
            <a:off x="4197140" y="1932701"/>
            <a:ext cx="625062" cy="93999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xão recta unidireccional 64"/>
          <p:cNvCxnSpPr/>
          <p:nvPr/>
        </p:nvCxnSpPr>
        <p:spPr>
          <a:xfrm>
            <a:off x="5497790" y="2611084"/>
            <a:ext cx="699285" cy="106061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xão recta unidireccional 65"/>
          <p:cNvCxnSpPr/>
          <p:nvPr/>
        </p:nvCxnSpPr>
        <p:spPr>
          <a:xfrm>
            <a:off x="5149034" y="1918539"/>
            <a:ext cx="0" cy="110284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irc_mi" descr="http://0.tqn.com/d/chemistry/1/0/J/h/prohibitionsig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388" y="5164753"/>
            <a:ext cx="1088059" cy="116904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irc_mi" descr="http://www.acc-europa.com/59-283-large/obligation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072" y="5171190"/>
            <a:ext cx="1268161" cy="1208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Imagem 6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638" y="3063178"/>
            <a:ext cx="1476973" cy="1386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Imagem 69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90" t="31997" r="34392" b="19695"/>
          <a:stretch/>
        </p:blipFill>
        <p:spPr bwMode="auto">
          <a:xfrm>
            <a:off x="7668344" y="1294076"/>
            <a:ext cx="1254437" cy="11274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1" name="CaixaDeTexto 70"/>
          <p:cNvSpPr txBox="1">
            <a:spLocks noChangeArrowheads="1"/>
          </p:cNvSpPr>
          <p:nvPr/>
        </p:nvSpPr>
        <p:spPr bwMode="auto">
          <a:xfrm>
            <a:off x="7254162" y="2444165"/>
            <a:ext cx="2082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2800" b="1" dirty="0" err="1" smtClean="0">
                <a:latin typeface="Times New Roman" pitchFamily="18" charset="0"/>
                <a:cs typeface="Times New Roman" pitchFamily="18" charset="0"/>
              </a:rPr>
              <a:t>Should</a:t>
            </a:r>
            <a:endParaRPr lang="pt-PT" altLang="pt-PT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CaixaDeTexto 71"/>
          <p:cNvSpPr txBox="1">
            <a:spLocks noChangeArrowheads="1"/>
          </p:cNvSpPr>
          <p:nvPr/>
        </p:nvSpPr>
        <p:spPr bwMode="auto">
          <a:xfrm>
            <a:off x="7282724" y="4548143"/>
            <a:ext cx="2082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2800" b="1" dirty="0" err="1" smtClean="0">
                <a:latin typeface="Times New Roman" pitchFamily="18" charset="0"/>
                <a:cs typeface="Times New Roman" pitchFamily="18" charset="0"/>
              </a:rPr>
              <a:t>Shouldn’t</a:t>
            </a:r>
            <a:endParaRPr lang="pt-PT" altLang="pt-PT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CaixaDeTexto 72"/>
          <p:cNvSpPr txBox="1">
            <a:spLocks noChangeArrowheads="1"/>
          </p:cNvSpPr>
          <p:nvPr/>
        </p:nvSpPr>
        <p:spPr bwMode="auto">
          <a:xfrm>
            <a:off x="5684809" y="6366809"/>
            <a:ext cx="2082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2800" b="1" dirty="0" smtClean="0">
                <a:latin typeface="Times New Roman" pitchFamily="18" charset="0"/>
                <a:cs typeface="Times New Roman" pitchFamily="18" charset="0"/>
              </a:rPr>
              <a:t>Must</a:t>
            </a:r>
            <a:endParaRPr lang="pt-PT" altLang="pt-PT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CaixaDeTexto 73"/>
          <p:cNvSpPr txBox="1">
            <a:spLocks noChangeArrowheads="1"/>
          </p:cNvSpPr>
          <p:nvPr/>
        </p:nvSpPr>
        <p:spPr bwMode="auto">
          <a:xfrm>
            <a:off x="7025704" y="6364273"/>
            <a:ext cx="2082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2800" b="1" dirty="0" err="1" smtClean="0">
                <a:latin typeface="Times New Roman" pitchFamily="18" charset="0"/>
                <a:cs typeface="Times New Roman" pitchFamily="18" charset="0"/>
              </a:rPr>
              <a:t>Mustn’t</a:t>
            </a:r>
            <a:endParaRPr lang="pt-PT" altLang="pt-PT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3967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  <p:bldP spid="71" grpId="0"/>
      <p:bldP spid="72" grpId="0"/>
      <p:bldP spid="73" grpId="0"/>
      <p:bldP spid="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E9EC8721-C398-4B82-A86D-492FE50D5B3D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pt-PT" altLang="pt-PT" sz="1800" smtClean="0">
              <a:solidFill>
                <a:prstClr val="black"/>
              </a:solidFill>
              <a:latin typeface="Georgia" pitchFamily="18" charset="0"/>
            </a:endParaRPr>
          </a:p>
        </p:txBody>
      </p:sp>
      <p:pic>
        <p:nvPicPr>
          <p:cNvPr id="7176" name="Picture 8" descr="C:\Users\Utilizador\Desktop\imagens\Depositphotos_38687105_x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129" y="5019998"/>
            <a:ext cx="2603702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 de Texto 2"/>
          <p:cNvSpPr txBox="1">
            <a:spLocks noChangeArrowheads="1"/>
          </p:cNvSpPr>
          <p:nvPr/>
        </p:nvSpPr>
        <p:spPr bwMode="auto">
          <a:xfrm>
            <a:off x="3647440" y="2643187"/>
            <a:ext cx="1849120" cy="157162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D">
                <a:lumMod val="75000"/>
              </a:srgbClr>
            </a:solidFill>
            <a:prstDash val="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8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  <a:ea typeface="Calibri"/>
                <a:cs typeface="Times New Roman"/>
              </a:rPr>
              <a:t>Eat</a:t>
            </a:r>
            <a:r>
              <a:rPr kumimoji="0" lang="pt-PT" sz="8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  <a:ea typeface="Calibri"/>
                <a:cs typeface="Times New Roman"/>
              </a:rPr>
              <a:t> </a:t>
            </a:r>
            <a:endParaRPr kumimoji="0" lang="pt-PT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Chamada rectangular arredondada 9"/>
          <p:cNvSpPr/>
          <p:nvPr/>
        </p:nvSpPr>
        <p:spPr>
          <a:xfrm>
            <a:off x="5727391" y="4514888"/>
            <a:ext cx="3240360" cy="1296144"/>
          </a:xfrm>
          <a:prstGeom prst="wedgeRoundRectCallout">
            <a:avLst>
              <a:gd name="adj1" fmla="val -64214"/>
              <a:gd name="adj2" fmla="val 53024"/>
              <a:gd name="adj3" fmla="val 16667"/>
            </a:avLst>
          </a:prstGeom>
          <a:noFill/>
          <a:ln w="25400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r>
              <a:rPr lang="pt-P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PT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pt-P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can. </a:t>
            </a:r>
            <a:r>
              <a:rPr lang="pt-PT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t-P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</a:t>
            </a:r>
            <a:r>
              <a:rPr lang="pt-P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pt-P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pt-P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aixa de Texto 2"/>
          <p:cNvSpPr txBox="1">
            <a:spLocks noChangeArrowheads="1"/>
          </p:cNvSpPr>
          <p:nvPr/>
        </p:nvSpPr>
        <p:spPr bwMode="auto">
          <a:xfrm>
            <a:off x="319832" y="3729075"/>
            <a:ext cx="2174240" cy="1571625"/>
          </a:xfrm>
          <a:prstGeom prst="rect">
            <a:avLst/>
          </a:prstGeom>
          <a:solidFill>
            <a:srgbClr val="FFFFFF"/>
          </a:solidFill>
          <a:ln w="25400">
            <a:solidFill>
              <a:srgbClr val="F79646">
                <a:lumMod val="75000"/>
              </a:srgbClr>
            </a:solidFill>
            <a:prstDash val="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PT" sz="8000">
                <a:effectLst/>
                <a:latin typeface="Georgia"/>
                <a:ea typeface="Calibri"/>
                <a:cs typeface="Times New Roman"/>
              </a:rPr>
              <a:t>stay </a:t>
            </a:r>
            <a:endParaRPr lang="pt-PT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Caixa de Texto 2"/>
          <p:cNvSpPr txBox="1">
            <a:spLocks noChangeArrowheads="1"/>
          </p:cNvSpPr>
          <p:nvPr/>
        </p:nvSpPr>
        <p:spPr bwMode="auto">
          <a:xfrm>
            <a:off x="296024" y="764704"/>
            <a:ext cx="4104640" cy="157162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D">
                <a:lumMod val="75000"/>
              </a:srgbClr>
            </a:solidFill>
            <a:prstDash val="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8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  <a:ea typeface="Calibri"/>
                <a:cs typeface="Times New Roman"/>
              </a:rPr>
              <a:t>healthy.</a:t>
            </a:r>
            <a:endParaRPr kumimoji="0" lang="pt-PT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Caixa de Texto 2"/>
          <p:cNvSpPr txBox="1">
            <a:spLocks noChangeArrowheads="1"/>
          </p:cNvSpPr>
          <p:nvPr/>
        </p:nvSpPr>
        <p:spPr bwMode="auto">
          <a:xfrm>
            <a:off x="5496560" y="764704"/>
            <a:ext cx="3312160" cy="1571625"/>
          </a:xfrm>
          <a:prstGeom prst="rect">
            <a:avLst/>
          </a:prstGeom>
          <a:solidFill>
            <a:srgbClr val="FFFFFF"/>
          </a:solidFill>
          <a:ln w="25400">
            <a:solidFill>
              <a:srgbClr val="F79646">
                <a:lumMod val="75000"/>
              </a:srgbClr>
            </a:solidFill>
            <a:prstDash val="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PT" sz="8000" dirty="0" err="1">
                <a:effectLst/>
                <a:latin typeface="Georgia"/>
                <a:ea typeface="Calibri"/>
                <a:cs typeface="Times New Roman"/>
              </a:rPr>
              <a:t>smart</a:t>
            </a:r>
            <a:r>
              <a:rPr lang="pt-PT" sz="8000" dirty="0">
                <a:effectLst/>
                <a:latin typeface="Georgia"/>
                <a:ea typeface="Calibri"/>
                <a:cs typeface="Times New Roman"/>
              </a:rPr>
              <a:t>, </a:t>
            </a:r>
            <a:endParaRPr lang="pt-PT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773529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3469E-6 L -0.18906 -0.262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62" y="-1311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32932E-6 L 5.55556E-7 -0.08973 C 5.55556E-7 -0.12997 0.02153 -0.17923 0.03924 -0.17923 L 0.07847 -0.17923 " pathEditMode="relative" rAng="0" ptsTypes="FfFF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4" y="-897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17 0.01133 L 0.19983 0.01133 C 0.26528 0.01133 0.34566 0.0777 0.34566 0.13182 L 0.34566 0.25254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66" y="1204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0389E-6 L -0.14827 0.0009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13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E9EC8721-C398-4B82-A86D-492FE50D5B3D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pt-PT" altLang="pt-PT" sz="1800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  <p:pic>
        <p:nvPicPr>
          <p:cNvPr id="7176" name="Picture 8" descr="C:\Users\Utilizador\Desktop\imagens\Depositphotos_38687105_x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019998"/>
            <a:ext cx="2603702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ixaDeTexto 10"/>
          <p:cNvSpPr txBox="1"/>
          <p:nvPr/>
        </p:nvSpPr>
        <p:spPr>
          <a:xfrm>
            <a:off x="755576" y="914817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chemeClr val="accent2">
                    <a:lumMod val="75000"/>
                  </a:schemeClr>
                </a:solidFill>
                <a:latin typeface="Snap ITC" panose="04040A07060A02020202" pitchFamily="82" charset="0"/>
              </a:rPr>
              <a:t>Eat smart, stay healthy.</a:t>
            </a:r>
            <a:endParaRPr lang="en-GB" sz="4000" b="1" dirty="0">
              <a:solidFill>
                <a:schemeClr val="accent2">
                  <a:lumMod val="75000"/>
                </a:schemeClr>
              </a:solidFill>
              <a:latin typeface="Snap ITC" panose="04040A07060A02020202" pitchFamily="82" charset="0"/>
            </a:endParaRPr>
          </a:p>
        </p:txBody>
      </p:sp>
      <p:sp>
        <p:nvSpPr>
          <p:cNvPr id="12" name="Chamada rectangular arredondada 11"/>
          <p:cNvSpPr/>
          <p:nvPr/>
        </p:nvSpPr>
        <p:spPr>
          <a:xfrm>
            <a:off x="5004048" y="4941168"/>
            <a:ext cx="3240360" cy="1296144"/>
          </a:xfrm>
          <a:prstGeom prst="wedgeRoundRectCallout">
            <a:avLst>
              <a:gd name="adj1" fmla="val -100435"/>
              <a:gd name="adj2" fmla="val 8801"/>
              <a:gd name="adj3" fmla="val 16667"/>
            </a:avLst>
          </a:prstGeom>
          <a:noFill/>
          <a:ln w="25400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does this sentence mean</a:t>
            </a:r>
            <a:r>
              <a:rPr lang="pt-P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pt-P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637813"/>
              </p:ext>
            </p:extLst>
          </p:nvPr>
        </p:nvGraphicFramePr>
        <p:xfrm>
          <a:off x="1547664" y="2132856"/>
          <a:ext cx="6096000" cy="24688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6096000"/>
              </a:tblGrid>
              <a:tr h="413379">
                <a:tc>
                  <a:txBody>
                    <a:bodyPr/>
                    <a:lstStyle/>
                    <a:p>
                      <a:r>
                        <a:rPr lang="en-GB" sz="24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GB" sz="2400" baseline="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means that…</a:t>
                      </a:r>
                      <a:endParaRPr lang="en-GB" sz="2400" noProof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4408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 </a:t>
                      </a:r>
                      <a:r>
                        <a:rPr kumimoji="0" lang="en-GB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you should not be careful with what you eat to have a healthy life.</a:t>
                      </a:r>
                      <a:endParaRPr kumimoji="0" lang="en-GB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7478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 </a:t>
                      </a:r>
                      <a:r>
                        <a:rPr kumimoji="0" lang="en-GB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you should pay attention to what you eat to have a healthy life.</a:t>
                      </a:r>
                      <a:endParaRPr kumimoji="0" lang="en-GB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1475656" y="3429000"/>
            <a:ext cx="504056" cy="504056"/>
          </a:xfrm>
          <a:prstGeom prst="ellipse">
            <a:avLst/>
          </a:prstGeom>
          <a:noFill/>
          <a:ln w="38100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06125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cdn.sheknows.com/articles/crave/food_healthy_choi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04864"/>
            <a:ext cx="5715000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755576" y="764704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E68900"/>
                </a:solidFill>
                <a:latin typeface="Snap ITC" panose="04040A07060A02020202" pitchFamily="82" charset="0"/>
              </a:rPr>
              <a:t>Healthy vs unhealthy food</a:t>
            </a:r>
            <a:endParaRPr lang="en-GB" sz="4000" b="1" dirty="0">
              <a:solidFill>
                <a:srgbClr val="E68900"/>
              </a:solidFill>
              <a:latin typeface="Snap ITC" panose="04040A07060A02020202" pitchFamily="82" charset="0"/>
            </a:endParaRPr>
          </a:p>
        </p:txBody>
      </p:sp>
      <p:pic>
        <p:nvPicPr>
          <p:cNvPr id="29700" name="Picture 4" descr="https://encrypted-tbn1.gstatic.com/images?q=tbn:ANd9GcSh-6J_2gb6Kl-v21o0UCqu5z4lQumIhJjNzaHCmGOUBfmz5mkkF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71325">
            <a:off x="7190173" y="2308084"/>
            <a:ext cx="1402472" cy="149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2" name="Picture 6" descr="https://encrypted-tbn1.gstatic.com/images?q=tbn:ANd9GcSh-6J_2gb6Kl-v21o0UCqu5z4lQumIhJjNzaHCmGOUBfmz5mkkF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32902">
            <a:off x="786928" y="2470525"/>
            <a:ext cx="1222598" cy="1304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E9EC8721-C398-4B82-A86D-492FE50D5B3D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pt-PT" altLang="pt-PT" sz="1800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9987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287338" y="6332538"/>
            <a:ext cx="1800225" cy="369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b="1" dirty="0" err="1" smtClean="0">
                <a:solidFill>
                  <a:prstClr val="black"/>
                </a:solidFill>
                <a:latin typeface="Georgia" panose="02040502050405020303" pitchFamily="18" charset="0"/>
                <a:cs typeface="+mn-cs"/>
              </a:rPr>
              <a:t>Activity</a:t>
            </a:r>
            <a:r>
              <a:rPr lang="pt-PT" b="1" dirty="0" smtClean="0">
                <a:solidFill>
                  <a:prstClr val="black"/>
                </a:solidFill>
                <a:latin typeface="Georgia" panose="02040502050405020303" pitchFamily="18" charset="0"/>
                <a:cs typeface="+mn-cs"/>
              </a:rPr>
              <a:t> 4</a:t>
            </a:r>
            <a:endParaRPr lang="pt-PT" b="1" dirty="0">
              <a:solidFill>
                <a:prstClr val="black"/>
              </a:solidFill>
              <a:latin typeface="Georgia" panose="02040502050405020303" pitchFamily="18" charset="0"/>
              <a:cs typeface="+mn-cs"/>
            </a:endParaRPr>
          </a:p>
        </p:txBody>
      </p:sp>
      <p:sp>
        <p:nvSpPr>
          <p:cNvPr id="10243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182B5E1-042A-4A65-8255-19863D68560A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pt-PT" altLang="pt-PT" sz="180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2" name="CaixaDeTexto 1"/>
          <p:cNvSpPr txBox="1">
            <a:spLocks noChangeArrowheads="1"/>
          </p:cNvSpPr>
          <p:nvPr/>
        </p:nvSpPr>
        <p:spPr bwMode="auto">
          <a:xfrm>
            <a:off x="796925" y="420688"/>
            <a:ext cx="763428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8000" dirty="0" err="1" smtClean="0">
                <a:solidFill>
                  <a:srgbClr val="FF9933"/>
                </a:solidFill>
                <a:latin typeface="Snap ITC" pitchFamily="82" charset="0"/>
              </a:rPr>
              <a:t>Food</a:t>
            </a:r>
            <a:endParaRPr lang="es-ES" altLang="pt-PT" sz="8000" dirty="0">
              <a:solidFill>
                <a:srgbClr val="FF9933"/>
              </a:solidFill>
              <a:latin typeface="Snap ITC" pitchFamily="82" charset="0"/>
            </a:endParaRPr>
          </a:p>
        </p:txBody>
      </p:sp>
      <p:sp>
        <p:nvSpPr>
          <p:cNvPr id="9222" name="Rectângulo 6"/>
          <p:cNvSpPr>
            <a:spLocks noChangeArrowheads="1"/>
          </p:cNvSpPr>
          <p:nvPr/>
        </p:nvSpPr>
        <p:spPr bwMode="auto">
          <a:xfrm>
            <a:off x="406400" y="4797425"/>
            <a:ext cx="3479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4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Bread</a:t>
            </a:r>
            <a:endParaRPr lang="pt-PT" altLang="pt-PT" sz="4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9224" name="Rectângulo 8"/>
          <p:cNvSpPr>
            <a:spLocks noChangeArrowheads="1"/>
          </p:cNvSpPr>
          <p:nvPr/>
        </p:nvSpPr>
        <p:spPr bwMode="auto">
          <a:xfrm>
            <a:off x="5470613" y="4833938"/>
            <a:ext cx="290335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4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Sandwich</a:t>
            </a:r>
            <a:endParaRPr lang="pt-PT" altLang="pt-PT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irc_mi" descr="http://upload.wikimedia.org/wikipedia/commons/1/1f/FD_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56" y="1809862"/>
            <a:ext cx="3006487" cy="2966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m 9" descr="https://encrypted-tbn2.gstatic.com/images?q=tbn:ANd9GcRztSsQ87-7IN-GRRwuIkd4-FwHa2WqRMD7v3aRdGrVtuAfE7Jp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350" y="1711276"/>
            <a:ext cx="2944863" cy="26538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88579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  <p:bldP spid="9222" grpId="0"/>
      <p:bldP spid="92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182B5E1-042A-4A65-8255-19863D68560A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pt-PT" altLang="pt-PT" sz="180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9222" name="Rectângulo 6"/>
          <p:cNvSpPr>
            <a:spLocks noChangeArrowheads="1"/>
          </p:cNvSpPr>
          <p:nvPr/>
        </p:nvSpPr>
        <p:spPr bwMode="auto">
          <a:xfrm>
            <a:off x="406400" y="4797425"/>
            <a:ext cx="3479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4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Pizza</a:t>
            </a:r>
            <a:endParaRPr lang="pt-PT" altLang="pt-PT" sz="4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9224" name="Rectângulo 8"/>
          <p:cNvSpPr>
            <a:spLocks noChangeArrowheads="1"/>
          </p:cNvSpPr>
          <p:nvPr/>
        </p:nvSpPr>
        <p:spPr bwMode="auto">
          <a:xfrm>
            <a:off x="5741520" y="4833938"/>
            <a:ext cx="236154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4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Cereals</a:t>
            </a:r>
            <a:endParaRPr lang="pt-PT" altLang="pt-PT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Imagem 10" descr="http://richthediabetic.com/wp-content/uploads/2013/07/Pizz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48" y="1534337"/>
            <a:ext cx="4065102" cy="2988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m 12" descr="https://encrypted-tbn2.gstatic.com/images?q=tbn:ANd9GcRc0yjAQqKhpyQh77CYrKIOEORnUHB3I3EcXoZiub9WEcKY1WBt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34336"/>
            <a:ext cx="3376007" cy="2542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58665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182B5E1-042A-4A65-8255-19863D68560A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pt-PT" altLang="pt-PT" sz="180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9222" name="Rectângulo 6"/>
          <p:cNvSpPr>
            <a:spLocks noChangeArrowheads="1"/>
          </p:cNvSpPr>
          <p:nvPr/>
        </p:nvSpPr>
        <p:spPr bwMode="auto">
          <a:xfrm>
            <a:off x="406400" y="4797425"/>
            <a:ext cx="3479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4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Pasta</a:t>
            </a:r>
            <a:endParaRPr lang="pt-PT" altLang="pt-PT" sz="4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9224" name="Rectângulo 8"/>
          <p:cNvSpPr>
            <a:spLocks noChangeArrowheads="1"/>
          </p:cNvSpPr>
          <p:nvPr/>
        </p:nvSpPr>
        <p:spPr bwMode="auto">
          <a:xfrm>
            <a:off x="6012160" y="4833938"/>
            <a:ext cx="141256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4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Rice</a:t>
            </a:r>
            <a:endParaRPr lang="pt-PT" altLang="pt-PT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Imagem 6" descr="https://encrypted-tbn1.gstatic.com/images?q=tbn:ANd9GcToFMfBQ-lFsNmf_0OUxxrsZq2JyqcKx5e_QuRS_cL8M0-Jnlcw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00" y="1556792"/>
            <a:ext cx="3197200" cy="2721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rc_mi" descr="http://brokeeats.com/wp-content/uploads/2013/07/rice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1556792"/>
            <a:ext cx="3592983" cy="26077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04466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Marcador de Posição do Número do Diapositivo 1"/>
          <p:cNvSpPr>
            <a:spLocks noGrp="1"/>
          </p:cNvSpPr>
          <p:nvPr>
            <p:ph type="sldNum" sz="quarter" idx="12"/>
          </p:nvPr>
        </p:nvSpPr>
        <p:spPr bwMode="auto">
          <a:xfrm>
            <a:off x="8062913" y="6537325"/>
            <a:ext cx="1066800" cy="328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182B5E1-042A-4A65-8255-19863D68560A}" type="slidenum">
              <a:rPr lang="pt-PT" altLang="pt-PT" sz="1800" smtClean="0">
                <a:solidFill>
                  <a:prstClr val="black"/>
                </a:solidFill>
                <a:latin typeface="Georgia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pt-PT" altLang="pt-PT" sz="180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9222" name="Rectângulo 6"/>
          <p:cNvSpPr>
            <a:spLocks noChangeArrowheads="1"/>
          </p:cNvSpPr>
          <p:nvPr/>
        </p:nvSpPr>
        <p:spPr bwMode="auto">
          <a:xfrm>
            <a:off x="406400" y="4797425"/>
            <a:ext cx="3479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4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Hot </a:t>
            </a:r>
            <a:r>
              <a:rPr lang="es-ES" altLang="pt-PT" sz="4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dog</a:t>
            </a:r>
            <a:endParaRPr lang="pt-PT" altLang="pt-PT" sz="4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9224" name="Rectângulo 8"/>
          <p:cNvSpPr>
            <a:spLocks noChangeArrowheads="1"/>
          </p:cNvSpPr>
          <p:nvPr/>
        </p:nvSpPr>
        <p:spPr bwMode="auto">
          <a:xfrm>
            <a:off x="5868144" y="4777329"/>
            <a:ext cx="17459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pt-PT" sz="4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Eggs</a:t>
            </a:r>
            <a:r>
              <a:rPr lang="es-ES" altLang="pt-PT" sz="40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pt-PT" altLang="pt-PT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irc_mi" descr="http://i.dailymail.co.uk/i/pix/2012/07/19/article-2175655-141DDC33000005DC-243_1024x615_larg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04" y="1484785"/>
            <a:ext cx="3555256" cy="2705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m 9" descr="https://encrypted-tbn1.gstatic.com/images?q=tbn:ANd9GcRjbCEf_45cWfrGi5Olwgnf18OUYV_dSLQfAsDh2v7c-vXAek_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84785"/>
            <a:ext cx="3817698" cy="2603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29626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dade">
  <a:themeElements>
    <a:clrScheme name="Elementa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á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da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lementar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629DD1"/>
    </a:accent1>
    <a:accent2>
      <a:srgbClr val="297FD5"/>
    </a:accent2>
    <a:accent3>
      <a:srgbClr val="7F8FA9"/>
    </a:accent3>
    <a:accent4>
      <a:srgbClr val="4A66AC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3657</TotalTime>
  <Words>588</Words>
  <Application>Microsoft Office PowerPoint</Application>
  <PresentationFormat>Apresentação no Ecrã (4:3)</PresentationFormat>
  <Paragraphs>154</Paragraphs>
  <Slides>21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21</vt:i4>
      </vt:variant>
    </vt:vector>
  </HeadingPairs>
  <TitlesOfParts>
    <vt:vector size="28" baseType="lpstr">
      <vt:lpstr>Arial</vt:lpstr>
      <vt:lpstr>Calibri</vt:lpstr>
      <vt:lpstr>Comic Sans MS</vt:lpstr>
      <vt:lpstr>Georgia</vt:lpstr>
      <vt:lpstr>Snap ITC</vt:lpstr>
      <vt:lpstr>Times New Roman</vt:lpstr>
      <vt:lpstr>Claridade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Healthy Food</vt:lpstr>
      <vt:lpstr>Unhealthy Food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Rita Pereira</dc:creator>
  <cp:lastModifiedBy>Rita Isabel Viegas Pereira</cp:lastModifiedBy>
  <cp:revision>105</cp:revision>
  <cp:lastPrinted>2014-03-26T08:18:11Z</cp:lastPrinted>
  <dcterms:created xsi:type="dcterms:W3CDTF">2013-10-14T21:26:47Z</dcterms:created>
  <dcterms:modified xsi:type="dcterms:W3CDTF">2014-08-26T11:54:37Z</dcterms:modified>
</cp:coreProperties>
</file>